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58" r:id="rId3"/>
    <p:sldId id="365" r:id="rId4"/>
    <p:sldId id="369" r:id="rId5"/>
    <p:sldId id="363" r:id="rId6"/>
    <p:sldId id="366" r:id="rId7"/>
    <p:sldId id="370" r:id="rId8"/>
    <p:sldId id="371" r:id="rId9"/>
    <p:sldId id="372" r:id="rId10"/>
    <p:sldId id="367" r:id="rId11"/>
    <p:sldId id="373" r:id="rId12"/>
    <p:sldId id="374" r:id="rId13"/>
    <p:sldId id="375" r:id="rId14"/>
    <p:sldId id="368" r:id="rId15"/>
    <p:sldId id="319" r:id="rId16"/>
    <p:sldId id="362" r:id="rId17"/>
    <p:sldId id="36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50" autoAdjust="0"/>
    <p:restoredTop sz="94660"/>
  </p:normalViewPr>
  <p:slideViewPr>
    <p:cSldViewPr snapToGrid="0">
      <p:cViewPr varScale="1">
        <p:scale>
          <a:sx n="75" d="100"/>
          <a:sy n="75" d="100"/>
        </p:scale>
        <p:origin x="78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2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0AA7C-D6D9-47A1-957F-AE1FD420E583}" type="datetimeFigureOut">
              <a:rPr lang="hu-HU" smtClean="0"/>
              <a:t>2024. 08. 31.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17454-6CD4-40EA-AA78-DFF3366CDF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9281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5E56D-A941-4D5E-A5DE-0EF8E59BEA46}" type="datetimeFigureOut">
              <a:rPr lang="hu-HU" smtClean="0"/>
              <a:t>2024. 08. 31.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56AB7-9312-4745-8F1D-B298FA6D982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6957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56AB7-9312-4745-8F1D-B298FA6D982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0683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56AB7-9312-4745-8F1D-B298FA6D9821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226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56AB7-9312-4745-8F1D-B298FA6D982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9829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56AB7-9312-4745-8F1D-B298FA6D9821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7760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56AB7-9312-4745-8F1D-B298FA6D9821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989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8/31/2024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/>
              <a:t>A magba kódolt igazságok</a:t>
            </a:r>
            <a:endParaRPr lang="hu-HU" sz="36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hu-HU" sz="2800" dirty="0" smtClean="0">
                <a:solidFill>
                  <a:srgbClr val="C00000"/>
                </a:solidFill>
              </a:rPr>
              <a:t>Isten </a:t>
            </a:r>
            <a:r>
              <a:rPr lang="hu-HU" sz="2800" dirty="0" smtClean="0">
                <a:solidFill>
                  <a:srgbClr val="C00000"/>
                </a:solidFill>
              </a:rPr>
              <a:t>ereje, dicsősége pici magokba zsugorítva</a:t>
            </a:r>
            <a:endParaRPr lang="hu-H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3413"/>
            <a:ext cx="12192000" cy="812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9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2390" y="804889"/>
            <a:ext cx="9913433" cy="1059305"/>
          </a:xfrm>
        </p:spPr>
        <p:txBody>
          <a:bodyPr>
            <a:normAutofit/>
          </a:bodyPr>
          <a:lstStyle/>
          <a:p>
            <a:r>
              <a:rPr lang="hu-HU" dirty="0"/>
              <a:t>A magba kódolt igazságok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7030A0"/>
                </a:solidFill>
              </a:rPr>
              <a:t>bevezető gondolatok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579257" cy="344859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800" dirty="0" smtClean="0">
              <a:solidFill>
                <a:srgbClr val="7030A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>
                <a:solidFill>
                  <a:srgbClr val="7030A0"/>
                </a:solidFill>
              </a:rPr>
              <a:t>Isten m</a:t>
            </a:r>
            <a:r>
              <a:rPr lang="hu-HU" sz="3600" dirty="0" smtClean="0">
                <a:solidFill>
                  <a:srgbClr val="7030A0"/>
                </a:solidFill>
              </a:rPr>
              <a:t>agokat ad a kezünkbe, és a magokon keresztül megtanít számunkra ezernyi igazságot.</a:t>
            </a:r>
          </a:p>
        </p:txBody>
      </p:sp>
    </p:spTree>
    <p:extLst>
      <p:ext uri="{BB962C8B-B14F-4D97-AF65-F5344CB8AC3E}">
        <p14:creationId xmlns:p14="http://schemas.microsoft.com/office/powerpoint/2010/main" val="292174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963" y="-2"/>
            <a:ext cx="10330059" cy="688670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t="57766"/>
          <a:stretch/>
        </p:blipFill>
        <p:spPr>
          <a:xfrm rot="16200000">
            <a:off x="7644196" y="2338899"/>
            <a:ext cx="6886705" cy="220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2390" y="804889"/>
            <a:ext cx="9913433" cy="1059305"/>
          </a:xfrm>
        </p:spPr>
        <p:txBody>
          <a:bodyPr>
            <a:normAutofit/>
          </a:bodyPr>
          <a:lstStyle/>
          <a:p>
            <a:r>
              <a:rPr lang="hu-HU" dirty="0"/>
              <a:t>A magba kódolt igazságok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7030A0"/>
                </a:solidFill>
              </a:rPr>
              <a:t>bevezető gondolatok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579257" cy="40733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800" dirty="0" smtClean="0">
              <a:solidFill>
                <a:srgbClr val="7030A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>
                <a:solidFill>
                  <a:srgbClr val="7030A0"/>
                </a:solidFill>
              </a:rPr>
              <a:t>Egy magból egy növény származik, amely sok gyümölcsöt terem. És minden gyümölcsben sok </a:t>
            </a:r>
            <a:r>
              <a:rPr lang="hu-HU" sz="3600" dirty="0" smtClean="0">
                <a:solidFill>
                  <a:srgbClr val="7030A0"/>
                </a:solidFill>
              </a:rPr>
              <a:t>mag </a:t>
            </a:r>
            <a:r>
              <a:rPr lang="hu-HU" sz="3600" dirty="0">
                <a:solidFill>
                  <a:srgbClr val="7030A0"/>
                </a:solidFill>
              </a:rPr>
              <a:t>van</a:t>
            </a:r>
            <a:r>
              <a:rPr lang="hu-HU" sz="3600" dirty="0" smtClean="0">
                <a:solidFill>
                  <a:srgbClr val="7030A0"/>
                </a:solidFill>
              </a:rPr>
              <a:t>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3600" dirty="0" smtClean="0">
              <a:solidFill>
                <a:srgbClr val="7030A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3600" dirty="0">
              <a:solidFill>
                <a:srgbClr val="7030A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>
                <a:solidFill>
                  <a:srgbClr val="C00000"/>
                </a:solidFill>
              </a:rPr>
              <a:t>Mi a gyümölcse egy almafának?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398" y="2010877"/>
            <a:ext cx="3449866" cy="324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839" y="1"/>
            <a:ext cx="13409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1"/>
                </a:solidFill>
              </a:rPr>
              <a:t>Láthatóban a láthatatlan</a:t>
            </a:r>
            <a:endParaRPr lang="hu-HU" sz="2800" dirty="0">
              <a:solidFill>
                <a:schemeClr val="accent1"/>
              </a:solidFill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41525" y="3205491"/>
            <a:ext cx="3276245" cy="24968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000" dirty="0" smtClean="0">
                <a:solidFill>
                  <a:srgbClr val="0070C0"/>
                </a:solidFill>
              </a:rPr>
              <a:t>„</a:t>
            </a:r>
            <a:r>
              <a:rPr lang="hu-HU" sz="2000" dirty="0">
                <a:solidFill>
                  <a:srgbClr val="0070C0"/>
                </a:solidFill>
              </a:rPr>
              <a:t>Amíg csak föld lesz, nem szűnik meg a vetés és az aratás, a hideg és a meleg, a nyár és a tél, a nappal és az éjszaka</a:t>
            </a:r>
            <a:r>
              <a:rPr lang="hu-HU" sz="2000" dirty="0" smtClean="0">
                <a:solidFill>
                  <a:srgbClr val="0070C0"/>
                </a:solidFill>
              </a:rPr>
              <a:t>.</a:t>
            </a:r>
            <a:r>
              <a:rPr lang="hu-HU" sz="2000" dirty="0" smtClean="0">
                <a:solidFill>
                  <a:srgbClr val="0070C0"/>
                </a:solidFill>
              </a:rPr>
              <a:t>” </a:t>
            </a:r>
            <a:endParaRPr lang="hu-HU" sz="2000" dirty="0">
              <a:solidFill>
                <a:srgbClr val="0070C0"/>
              </a:solidFill>
            </a:endParaRPr>
          </a:p>
          <a:p>
            <a:pPr algn="r">
              <a:spcBef>
                <a:spcPts val="0"/>
              </a:spcBef>
            </a:pPr>
            <a:r>
              <a:rPr lang="hu-HU" sz="2000" dirty="0" smtClean="0">
                <a:solidFill>
                  <a:srgbClr val="0070C0"/>
                </a:solidFill>
                <a:cs typeface="Arial" panose="020B0604020202020204" pitchFamily="34" charset="0"/>
              </a:rPr>
              <a:t>1Móz 8,22</a:t>
            </a:r>
            <a:endParaRPr lang="hu-HU" sz="2000" dirty="0" smtClean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43714" y="261257"/>
            <a:ext cx="6012470" cy="55778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 smtClean="0">
                <a:solidFill>
                  <a:srgbClr val="C00000"/>
                </a:solidFill>
              </a:rPr>
              <a:t>A természet törvényszerűségei példázzák számunkra a lelki törvényszerűségeket</a:t>
            </a:r>
            <a:endParaRPr lang="hu-HU" sz="2200" dirty="0" smtClean="0">
              <a:solidFill>
                <a:srgbClr val="C0000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 a magban benne rejlik az élet ereje, amely megfelelő körülmények között sok idő múlva is életre kelhet.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dirty="0" smtClean="0">
                <a:solidFill>
                  <a:srgbClr val="00B0F0"/>
                </a:solidFill>
              </a:rPr>
              <a:t>1968-ban egy amerikai őslakos sírjában találtak egy 600 éves magokból készített nyakláncot. Az egyik magot elültették és kicsírázott.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dirty="0" smtClean="0">
                <a:solidFill>
                  <a:srgbClr val="002060"/>
                </a:solidFill>
              </a:rPr>
              <a:t>A </a:t>
            </a:r>
            <a:r>
              <a:rPr lang="hu-HU" dirty="0" err="1" smtClean="0">
                <a:solidFill>
                  <a:srgbClr val="002060"/>
                </a:solidFill>
              </a:rPr>
              <a:t>Solowey</a:t>
            </a:r>
            <a:r>
              <a:rPr lang="hu-HU" dirty="0" smtClean="0">
                <a:solidFill>
                  <a:srgbClr val="002060"/>
                </a:solidFill>
              </a:rPr>
              <a:t> faiskolában növekszik egy 35 cm-es pálmapalánta, amelyet egy 2000 éves magból csíráztattak ki. A növény a Matuzsálem nevet kapta.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200" dirty="0" smtClean="0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 smtClean="0">
                <a:solidFill>
                  <a:srgbClr val="7030A0"/>
                </a:solidFill>
              </a:rPr>
              <a:t>A vetés és aratás törvényszerűségének a megértése megtanít Isten igazságaira ahhoz, hogy jól boldoguljunk az életben.</a:t>
            </a:r>
            <a:endParaRPr lang="hu-HU" sz="32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7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41525" y="798973"/>
            <a:ext cx="3276246" cy="2247117"/>
          </a:xfrm>
        </p:spPr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1"/>
                </a:solidFill>
              </a:rPr>
              <a:t>A siker kulcsa a magok és a vetés</a:t>
            </a:r>
            <a:endParaRPr lang="hu-HU" sz="2800" dirty="0">
              <a:solidFill>
                <a:schemeClr val="accent1"/>
              </a:solidFill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41525" y="3205491"/>
            <a:ext cx="3276245" cy="24968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000" dirty="0" smtClean="0">
                <a:solidFill>
                  <a:srgbClr val="0070C0"/>
                </a:solidFill>
              </a:rPr>
              <a:t>„</a:t>
            </a:r>
            <a:r>
              <a:rPr lang="hu-HU" sz="2000" dirty="0" smtClean="0">
                <a:solidFill>
                  <a:srgbClr val="0070C0"/>
                </a:solidFill>
              </a:rPr>
              <a:t>Ne </a:t>
            </a:r>
            <a:r>
              <a:rPr lang="hu-HU" sz="2000" dirty="0">
                <a:solidFill>
                  <a:srgbClr val="0070C0"/>
                </a:solidFill>
              </a:rPr>
              <a:t>tévelyegjetek: Istent nem lehet megcsúfolni. Hiszen amit vet az ember, azt fogja aratni </a:t>
            </a:r>
            <a:r>
              <a:rPr lang="hu-HU" sz="2000" dirty="0" smtClean="0">
                <a:solidFill>
                  <a:srgbClr val="0070C0"/>
                </a:solidFill>
              </a:rPr>
              <a:t>is</a:t>
            </a:r>
            <a:r>
              <a:rPr lang="hu-HU" sz="2000" dirty="0" smtClean="0">
                <a:solidFill>
                  <a:srgbClr val="0070C0"/>
                </a:solidFill>
              </a:rPr>
              <a:t>.” </a:t>
            </a:r>
            <a:endParaRPr lang="hu-HU" sz="2000" dirty="0" smtClean="0">
              <a:solidFill>
                <a:srgbClr val="0070C0"/>
              </a:solidFill>
            </a:endParaRPr>
          </a:p>
          <a:p>
            <a:pPr algn="r">
              <a:spcBef>
                <a:spcPts val="0"/>
              </a:spcBef>
            </a:pPr>
            <a:r>
              <a:rPr lang="hu-HU" sz="20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Gal</a:t>
            </a:r>
            <a:r>
              <a:rPr lang="hu-HU" sz="2000" dirty="0" smtClean="0">
                <a:solidFill>
                  <a:srgbClr val="0070C0"/>
                </a:solidFill>
                <a:cs typeface="Arial" panose="020B0604020202020204" pitchFamily="34" charset="0"/>
              </a:rPr>
              <a:t> 6,7</a:t>
            </a:r>
            <a:endParaRPr lang="hu-HU" sz="2000" dirty="0" smtClean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43714" y="261257"/>
            <a:ext cx="6012470" cy="55778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 smtClean="0">
                <a:solidFill>
                  <a:srgbClr val="C00000"/>
                </a:solidFill>
              </a:rPr>
              <a:t>Az életünk folyamatos vetés és aratás.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200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 smtClean="0">
                <a:solidFill>
                  <a:srgbClr val="0070C0"/>
                </a:solidFill>
              </a:rPr>
              <a:t>Azt aratjuk, amit vetettünk.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 smtClean="0">
                <a:solidFill>
                  <a:srgbClr val="0070C0"/>
                </a:solidFill>
              </a:rPr>
              <a:t>És azt kell vetnünk, amit aratni szeretnénk.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200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 smtClean="0">
                <a:solidFill>
                  <a:srgbClr val="C00000"/>
                </a:solidFill>
              </a:rPr>
              <a:t>Vetnünk is kell ahhoz, hogy arathassunk.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dirty="0">
                <a:solidFill>
                  <a:srgbClr val="002060"/>
                </a:solidFill>
              </a:rPr>
              <a:t>a</a:t>
            </a:r>
            <a:r>
              <a:rPr lang="hu-HU" dirty="0" smtClean="0">
                <a:solidFill>
                  <a:srgbClr val="002060"/>
                </a:solidFill>
              </a:rPr>
              <a:t>z ember feladata volt a kezdetektől fogva, hogy uralkodjon Isten világán – nem csupán gondját viselve, hanem ki is aknázva az Isten igen jó termési tervében rejlő lehetőségeket, hogy felnagyítsa mindazt a rendet és szépséget, amely ott rejlik Isten minden alkotásában.</a:t>
            </a:r>
            <a:endParaRPr lang="hu-HU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dirty="0" smtClean="0">
                <a:solidFill>
                  <a:srgbClr val="002060"/>
                </a:solidFill>
              </a:rPr>
              <a:t>Hogy Isten dicsősége egyre inkább látható legyen az egész teremtett világban!</a:t>
            </a:r>
            <a:endParaRPr lang="hu-HU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1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2390" y="804889"/>
            <a:ext cx="9913433" cy="1059305"/>
          </a:xfrm>
        </p:spPr>
        <p:txBody>
          <a:bodyPr>
            <a:normAutofit/>
          </a:bodyPr>
          <a:lstStyle/>
          <a:p>
            <a:r>
              <a:rPr lang="hu-HU" dirty="0"/>
              <a:t>A magba kódolt igazságok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>
                <a:solidFill>
                  <a:srgbClr val="7030A0"/>
                </a:solidFill>
              </a:rPr>
              <a:t>záró </a:t>
            </a:r>
            <a:r>
              <a:rPr lang="hu-HU" dirty="0">
                <a:solidFill>
                  <a:srgbClr val="7030A0"/>
                </a:solidFill>
              </a:rPr>
              <a:t>gondolatok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579257" cy="397082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„…mert </a:t>
            </a:r>
            <a:r>
              <a:rPr lang="hu-HU" sz="2400" dirty="0"/>
              <a:t>ami megismerhető Istenből, az nyilvánvaló előttük, mivel Isten nyilvánvalóvá tette számukra. </a:t>
            </a:r>
            <a:r>
              <a:rPr lang="hu-HU" sz="2400" dirty="0" smtClean="0"/>
              <a:t>Láthatatlan </a:t>
            </a:r>
            <a:r>
              <a:rPr lang="hu-HU" sz="2400" dirty="0"/>
              <a:t>valóját, azaz örök hatalmát és istenségét meglátja alkotásain az értelem a világ teremtésétől fogva</a:t>
            </a:r>
            <a:r>
              <a:rPr lang="hu-HU" sz="2400" dirty="0" smtClean="0"/>
              <a:t>. (Róm 1,19-20)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 smtClean="0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600" dirty="0" smtClean="0">
                <a:solidFill>
                  <a:srgbClr val="7030A0"/>
                </a:solidFill>
              </a:rPr>
              <a:t>Ahogy látod a teremtett világot, és abban önmagad, meghatározza, milyen magokat vetsz el az életedben.</a:t>
            </a:r>
            <a:endParaRPr lang="hu-HU" sz="2600" dirty="0" smtClean="0">
              <a:solidFill>
                <a:srgbClr val="7030A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dirty="0" smtClean="0"/>
              <a:t>a látásod határozza mag minden döntésedet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dirty="0"/>
              <a:t>a</a:t>
            </a:r>
            <a:r>
              <a:rPr lang="hu-HU" sz="2200" dirty="0" smtClean="0"/>
              <a:t> döntéseid irányítják cselekedeteidet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dirty="0"/>
              <a:t>v</a:t>
            </a:r>
            <a:r>
              <a:rPr lang="hu-HU" sz="2200" dirty="0" smtClean="0"/>
              <a:t>égső soron a látásod formálja az életed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hu-HU" sz="22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800" dirty="0" smtClean="0">
                <a:solidFill>
                  <a:srgbClr val="C00000"/>
                </a:solidFill>
              </a:rPr>
              <a:t>Isten szándéka, hogy a világot az Ő dicsősége töltse be, és ezt rajtad keresztül valósítsa meg, aki az Ő képmását hordozod.</a:t>
            </a:r>
            <a:endParaRPr lang="hu-H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/>
            </a:r>
            <a:br>
              <a:rPr lang="hu-HU" dirty="0"/>
            </a:br>
            <a:r>
              <a:rPr lang="hu-HU" sz="2800" dirty="0" err="1" smtClean="0">
                <a:solidFill>
                  <a:srgbClr val="C00000"/>
                </a:solidFill>
              </a:rPr>
              <a:t>mózes</a:t>
            </a:r>
            <a:r>
              <a:rPr lang="hu-HU" sz="2800" dirty="0" smtClean="0">
                <a:solidFill>
                  <a:srgbClr val="C00000"/>
                </a:solidFill>
              </a:rPr>
              <a:t> első könyve 1. </a:t>
            </a:r>
            <a:r>
              <a:rPr lang="hu-HU" sz="2800" dirty="0" smtClean="0">
                <a:solidFill>
                  <a:srgbClr val="C00000"/>
                </a:solidFill>
              </a:rPr>
              <a:t>rész </a:t>
            </a:r>
            <a:r>
              <a:rPr lang="hu-HU" sz="2800" dirty="0" smtClean="0">
                <a:solidFill>
                  <a:srgbClr val="C00000"/>
                </a:solidFill>
              </a:rPr>
              <a:t>11-12.  </a:t>
            </a:r>
            <a:r>
              <a:rPr lang="hu-HU" sz="2800" dirty="0" smtClean="0">
                <a:solidFill>
                  <a:srgbClr val="C00000"/>
                </a:solidFill>
              </a:rPr>
              <a:t>versek</a:t>
            </a:r>
            <a:endParaRPr lang="hu-HU" sz="2800" dirty="0">
              <a:solidFill>
                <a:srgbClr val="C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53295" y="3238797"/>
            <a:ext cx="1177950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baseline="30000" dirty="0"/>
              <a:t>11</a:t>
            </a:r>
            <a:r>
              <a:rPr lang="hu-HU" sz="2400" dirty="0"/>
              <a:t>Azután ezt mondta Isten: Növesszen a föld növényeket: </a:t>
            </a:r>
            <a:r>
              <a:rPr lang="hu-HU" sz="2400" dirty="0" err="1"/>
              <a:t>füveket</a:t>
            </a:r>
            <a:r>
              <a:rPr lang="hu-HU" sz="2400" dirty="0"/>
              <a:t>, amelyek magvakat hoznak,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és </a:t>
            </a:r>
            <a:r>
              <a:rPr lang="hu-HU" sz="2400" dirty="0"/>
              <a:t>különféle gyümölcsfákat, amelyek gyümölcsöt teremnek, és majd abban magvuk lesz a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földön</a:t>
            </a:r>
            <a:r>
              <a:rPr lang="hu-HU" sz="2400" dirty="0"/>
              <a:t>. És úgy történt. </a:t>
            </a:r>
            <a:r>
              <a:rPr lang="hu-HU" sz="2400" baseline="30000" dirty="0"/>
              <a:t>12</a:t>
            </a:r>
            <a:r>
              <a:rPr lang="hu-HU" sz="2400" dirty="0"/>
              <a:t>Hajtott tehát a föld növényeket: különféle </a:t>
            </a:r>
            <a:r>
              <a:rPr lang="hu-HU" sz="2400" dirty="0" err="1"/>
              <a:t>füveket</a:t>
            </a:r>
            <a:r>
              <a:rPr lang="hu-HU" sz="2400" dirty="0"/>
              <a:t>, amelyek magvakat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hoznak</a:t>
            </a:r>
            <a:r>
              <a:rPr lang="hu-HU" sz="2400" dirty="0"/>
              <a:t>, és különféle gyümölcstermő fákat, amelyeknek magvuk van. És látta Isten, hogy ez jó.</a:t>
            </a:r>
            <a:endParaRPr lang="hu-HU" sz="24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5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/>
            </a:r>
            <a:br>
              <a:rPr lang="hu-HU" dirty="0"/>
            </a:br>
            <a:r>
              <a:rPr lang="hu-HU" sz="2800" dirty="0" err="1" smtClean="0">
                <a:solidFill>
                  <a:srgbClr val="C00000"/>
                </a:solidFill>
              </a:rPr>
              <a:t>mózes</a:t>
            </a:r>
            <a:r>
              <a:rPr lang="hu-HU" sz="2800" dirty="0" smtClean="0">
                <a:solidFill>
                  <a:srgbClr val="C00000"/>
                </a:solidFill>
              </a:rPr>
              <a:t> első könyve 1. </a:t>
            </a:r>
            <a:r>
              <a:rPr lang="hu-HU" sz="2800" dirty="0" smtClean="0">
                <a:solidFill>
                  <a:srgbClr val="C00000"/>
                </a:solidFill>
              </a:rPr>
              <a:t>rész </a:t>
            </a:r>
            <a:r>
              <a:rPr lang="hu-HU" sz="2800" dirty="0" smtClean="0">
                <a:solidFill>
                  <a:srgbClr val="C00000"/>
                </a:solidFill>
              </a:rPr>
              <a:t>29</a:t>
            </a:r>
            <a:r>
              <a:rPr lang="hu-HU" sz="2800" dirty="0" smtClean="0">
                <a:solidFill>
                  <a:srgbClr val="C00000"/>
                </a:solidFill>
              </a:rPr>
              <a:t>-31.  </a:t>
            </a:r>
            <a:r>
              <a:rPr lang="hu-HU" sz="2800" dirty="0" smtClean="0">
                <a:solidFill>
                  <a:srgbClr val="C00000"/>
                </a:solidFill>
              </a:rPr>
              <a:t>versek</a:t>
            </a:r>
            <a:endParaRPr lang="hu-HU" sz="2800" dirty="0">
              <a:solidFill>
                <a:srgbClr val="C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53295" y="3054132"/>
            <a:ext cx="1188812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baseline="30000" dirty="0"/>
              <a:t>29</a:t>
            </a:r>
            <a:r>
              <a:rPr lang="hu-HU" sz="2400" dirty="0"/>
              <a:t>Majd ezt mondta Isten: Nektek adok minden maghozó növényt az egész föld színén, és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minden </a:t>
            </a:r>
            <a:r>
              <a:rPr lang="hu-HU" sz="2400" dirty="0"/>
              <a:t>fát, amelynek maghozó gyümölcse van: legyen mindez a ti eledeletek! </a:t>
            </a:r>
            <a:r>
              <a:rPr lang="hu-HU" sz="2400" baseline="30000" dirty="0"/>
              <a:t>30</a:t>
            </a:r>
            <a:r>
              <a:rPr lang="hu-HU" sz="2400" dirty="0"/>
              <a:t>Minden földi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állatnak</a:t>
            </a:r>
            <a:r>
              <a:rPr lang="hu-HU" sz="2400" dirty="0"/>
              <a:t>, az ég minden madarának és minden földi csúszómászónak pedig, amelyben élet van,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eledelül </a:t>
            </a:r>
            <a:r>
              <a:rPr lang="hu-HU" sz="2400" dirty="0"/>
              <a:t>adok minden zöld növényt. És úgy történt. </a:t>
            </a:r>
            <a:r>
              <a:rPr lang="hu-HU" sz="2400" baseline="30000" dirty="0"/>
              <a:t>31</a:t>
            </a:r>
            <a:r>
              <a:rPr lang="hu-HU" sz="2400" dirty="0"/>
              <a:t>És látta Isten, hogy minden, amit alkotott,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igen </a:t>
            </a:r>
            <a:r>
              <a:rPr lang="hu-HU" sz="2400" dirty="0"/>
              <a:t>jó. Így lett este, és lett reggel: hatodik nap. </a:t>
            </a:r>
            <a:endParaRPr lang="hu-HU" sz="24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2390" y="804889"/>
            <a:ext cx="9913433" cy="1059305"/>
          </a:xfrm>
        </p:spPr>
        <p:txBody>
          <a:bodyPr>
            <a:normAutofit/>
          </a:bodyPr>
          <a:lstStyle/>
          <a:p>
            <a:r>
              <a:rPr lang="hu-HU" dirty="0"/>
              <a:t>A magba kódolt igazságok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7030A0"/>
                </a:solidFill>
              </a:rPr>
              <a:t>bevezető gondolatok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579257" cy="344859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800" dirty="0" smtClean="0">
              <a:solidFill>
                <a:srgbClr val="7030A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>
                <a:solidFill>
                  <a:srgbClr val="7030A0"/>
                </a:solidFill>
              </a:rPr>
              <a:t>A mennyei seregek sokaságától a mag csodájáig, Isten mindent egymáshoz kapcsolódó minták szerint teremtett.</a:t>
            </a:r>
            <a:endParaRPr lang="hu-HU" sz="3600" u="sng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3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2390" y="804889"/>
            <a:ext cx="9913433" cy="1059305"/>
          </a:xfrm>
        </p:spPr>
        <p:txBody>
          <a:bodyPr>
            <a:normAutofit/>
          </a:bodyPr>
          <a:lstStyle/>
          <a:p>
            <a:r>
              <a:rPr lang="hu-HU" dirty="0"/>
              <a:t>A magba kódolt igazságok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7030A0"/>
                </a:solidFill>
              </a:rPr>
              <a:t>bevezető gondolatok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579257" cy="344859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800" dirty="0" smtClean="0">
              <a:solidFill>
                <a:srgbClr val="7030A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>
                <a:solidFill>
                  <a:srgbClr val="7030A0"/>
                </a:solidFill>
              </a:rPr>
              <a:t>Isten rendet és szépséget hívott létre ebben az eleven műalkotásban.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>
                <a:solidFill>
                  <a:srgbClr val="7030A0"/>
                </a:solidFill>
              </a:rPr>
              <a:t>(élő, folyamatosan változó, megújuló)</a:t>
            </a:r>
            <a:endParaRPr lang="hu-HU" sz="36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8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667000"/>
            <a:ext cx="1828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5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2390" y="804889"/>
            <a:ext cx="9913433" cy="1059305"/>
          </a:xfrm>
        </p:spPr>
        <p:txBody>
          <a:bodyPr>
            <a:normAutofit/>
          </a:bodyPr>
          <a:lstStyle/>
          <a:p>
            <a:r>
              <a:rPr lang="hu-HU" dirty="0"/>
              <a:t>A magba kódolt igazságok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7030A0"/>
                </a:solidFill>
              </a:rPr>
              <a:t>bevezető gondolatok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579257" cy="344859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800" dirty="0" smtClean="0">
              <a:solidFill>
                <a:srgbClr val="7030A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>
                <a:solidFill>
                  <a:srgbClr val="7030A0"/>
                </a:solidFill>
              </a:rPr>
              <a:t>A növények és a fák magot hoznak. Úgy vannak teremtve, hogy reprodukálják az életet. Sőt táplálják és fenntartsák az állatvilágot is, valamint az embert.</a:t>
            </a:r>
            <a:endParaRPr lang="hu-HU" sz="36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9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TM10001114[[fn=Galéria]]</Template>
  <TotalTime>12376</TotalTime>
  <Words>673</Words>
  <Application>Microsoft Office PowerPoint</Application>
  <PresentationFormat>Szélesvásznú</PresentationFormat>
  <Paragraphs>67</Paragraphs>
  <Slides>17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1" baseType="lpstr">
      <vt:lpstr>Arial</vt:lpstr>
      <vt:lpstr>Calibri</vt:lpstr>
      <vt:lpstr>Gill Sans MT</vt:lpstr>
      <vt:lpstr>Gallery</vt:lpstr>
      <vt:lpstr>A magba kódolt igazságok</vt:lpstr>
      <vt:lpstr> mózes első könyve 1. rész 11-12.  versek</vt:lpstr>
      <vt:lpstr> mózes első könyve 1. rész 29-31.  versek</vt:lpstr>
      <vt:lpstr>PowerPoint-bemutató</vt:lpstr>
      <vt:lpstr>A magba kódolt igazságok bevezető gondolatok</vt:lpstr>
      <vt:lpstr>PowerPoint-bemutató</vt:lpstr>
      <vt:lpstr>A magba kódolt igazságok bevezető gondolatok</vt:lpstr>
      <vt:lpstr>PowerPoint-bemutató</vt:lpstr>
      <vt:lpstr>A magba kódolt igazságok bevezető gondolatok</vt:lpstr>
      <vt:lpstr>PowerPoint-bemutató</vt:lpstr>
      <vt:lpstr>A magba kódolt igazságok bevezető gondolatok</vt:lpstr>
      <vt:lpstr>PowerPoint-bemutató</vt:lpstr>
      <vt:lpstr>A magba kódolt igazságok bevezető gondolatok</vt:lpstr>
      <vt:lpstr>PowerPoint-bemutató</vt:lpstr>
      <vt:lpstr>Láthatóban a láthatatlan</vt:lpstr>
      <vt:lpstr>A siker kulcsa a magok és a vetés</vt:lpstr>
      <vt:lpstr>A magba kódolt igazságok záró gondolatok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tékozló fiú</dc:title>
  <dc:creator>Hivatal</dc:creator>
  <cp:lastModifiedBy>Hivatal</cp:lastModifiedBy>
  <cp:revision>1039</cp:revision>
  <cp:lastPrinted>2022-04-14T22:32:42Z</cp:lastPrinted>
  <dcterms:created xsi:type="dcterms:W3CDTF">2020-09-26T18:34:06Z</dcterms:created>
  <dcterms:modified xsi:type="dcterms:W3CDTF">2024-08-31T22:51:44Z</dcterms:modified>
</cp:coreProperties>
</file>