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58" r:id="rId3"/>
    <p:sldId id="378" r:id="rId4"/>
    <p:sldId id="369" r:id="rId5"/>
    <p:sldId id="363" r:id="rId6"/>
    <p:sldId id="366" r:id="rId7"/>
    <p:sldId id="370" r:id="rId8"/>
    <p:sldId id="371" r:id="rId9"/>
    <p:sldId id="375" r:id="rId10"/>
    <p:sldId id="368" r:id="rId11"/>
    <p:sldId id="376" r:id="rId12"/>
    <p:sldId id="377" r:id="rId13"/>
    <p:sldId id="379" r:id="rId14"/>
    <p:sldId id="381" r:id="rId15"/>
    <p:sldId id="380" r:id="rId16"/>
    <p:sldId id="382" r:id="rId17"/>
    <p:sldId id="383" r:id="rId18"/>
    <p:sldId id="384" r:id="rId19"/>
    <p:sldId id="36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0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32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0AA7C-D6D9-47A1-957F-AE1FD420E583}" type="datetimeFigureOut">
              <a:rPr lang="hu-HU" smtClean="0"/>
              <a:t>2024. 09. 21.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17454-6CD4-40EA-AA78-DFF3366CDF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9281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5E56D-A941-4D5E-A5DE-0EF8E59BEA46}" type="datetimeFigureOut">
              <a:rPr lang="hu-HU" smtClean="0"/>
              <a:t>2024. 09. 21.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56AB7-9312-4745-8F1D-B298FA6D982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6957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56AB7-9312-4745-8F1D-B298FA6D982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0683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56AB7-9312-4745-8F1D-B298FA6D9821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2263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56AB7-9312-4745-8F1D-B298FA6D982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715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/>
              <a:t>A vetés és a rávetés</a:t>
            </a:r>
            <a:endParaRPr lang="hu-HU" sz="36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rgbClr val="C00000"/>
                </a:solidFill>
              </a:rPr>
              <a:t>A búza és a konkoly példázata</a:t>
            </a:r>
            <a:endParaRPr lang="hu-H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9219"/>
            <a:ext cx="12191999" cy="745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2390" y="804889"/>
            <a:ext cx="9913433" cy="1059305"/>
          </a:xfrm>
        </p:spPr>
        <p:txBody>
          <a:bodyPr>
            <a:normAutofit/>
          </a:bodyPr>
          <a:lstStyle/>
          <a:p>
            <a:r>
              <a:rPr lang="hu-HU" dirty="0" smtClean="0"/>
              <a:t>A vetés és a rávetés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9579257" cy="407339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smtClean="0">
                <a:solidFill>
                  <a:srgbClr val="C00000"/>
                </a:solidFill>
              </a:rPr>
              <a:t>HOGYAN kezeli JÉZUS ezt a helyzetet?</a:t>
            </a:r>
            <a:endParaRPr lang="hu-HU" sz="3600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1600" dirty="0" smtClean="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3600" dirty="0" smtClean="0">
                <a:solidFill>
                  <a:srgbClr val="0070C0"/>
                </a:solidFill>
              </a:rPr>
              <a:t>teljesen természetesnek veszi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3600" dirty="0">
                <a:solidFill>
                  <a:srgbClr val="0070C0"/>
                </a:solidFill>
              </a:rPr>
              <a:t>n</a:t>
            </a:r>
            <a:r>
              <a:rPr lang="hu-HU" sz="3600" dirty="0" smtClean="0">
                <a:solidFill>
                  <a:srgbClr val="0070C0"/>
                </a:solidFill>
              </a:rPr>
              <a:t>em engedi kigyomlálni a konkolyt: hadd nőjön együtt a kettő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3600" dirty="0" smtClean="0">
                <a:solidFill>
                  <a:srgbClr val="0070C0"/>
                </a:solidFill>
              </a:rPr>
              <a:t>egyszer majd úgyis eljön az aratás, és akkor majd minden a helyére kerül</a:t>
            </a:r>
            <a:endParaRPr lang="hu-HU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7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t="16788"/>
          <a:stretch/>
        </p:blipFill>
        <p:spPr>
          <a:xfrm>
            <a:off x="0" y="0"/>
            <a:ext cx="12405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8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2390" y="804889"/>
            <a:ext cx="9913433" cy="1059305"/>
          </a:xfrm>
        </p:spPr>
        <p:txBody>
          <a:bodyPr>
            <a:normAutofit/>
          </a:bodyPr>
          <a:lstStyle/>
          <a:p>
            <a:r>
              <a:rPr lang="hu-HU" dirty="0" smtClean="0"/>
              <a:t>A vetés és a rávetés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9579257" cy="4073399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200" dirty="0" smtClean="0">
                <a:solidFill>
                  <a:srgbClr val="C00000"/>
                </a:solidFill>
              </a:rPr>
              <a:t>Sokan érzik küldetésüknek, hogy a gonosz vetésének kártalanításán fáradozzanak</a:t>
            </a:r>
            <a:endParaRPr lang="hu-HU" sz="3200" dirty="0" smtClean="0">
              <a:solidFill>
                <a:srgbClr val="C0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800" dirty="0" smtClean="0">
                <a:solidFill>
                  <a:srgbClr val="0070C0"/>
                </a:solidFill>
              </a:rPr>
              <a:t>üzenetük arról szól, hogy a rossz miért rossz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1100" dirty="0" smtClean="0">
              <a:solidFill>
                <a:srgbClr val="0070C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200" dirty="0" smtClean="0">
                <a:solidFill>
                  <a:srgbClr val="7030A0"/>
                </a:solidFill>
              </a:rPr>
              <a:t>A helyes magatartás a folyamatos vetés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800" dirty="0" smtClean="0">
                <a:solidFill>
                  <a:srgbClr val="0070C0"/>
                </a:solidFill>
              </a:rPr>
              <a:t>a kártalanításba fektetett idő és energia elveszi az időt és az energiát a jó mag vetésétől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1100" dirty="0" smtClean="0">
              <a:solidFill>
                <a:srgbClr val="0070C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200" u="sng" dirty="0" smtClean="0">
                <a:solidFill>
                  <a:srgbClr val="C00000"/>
                </a:solidFill>
              </a:rPr>
              <a:t>Az el nem vetett mag nem hoz gyümölcsöt!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800" dirty="0" smtClean="0">
                <a:solidFill>
                  <a:srgbClr val="0070C0"/>
                </a:solidFill>
              </a:rPr>
              <a:t>Jézus nem a gonosz ellen harcolt, hanem Istenről és országáról tanított</a:t>
            </a:r>
            <a:endParaRPr lang="hu-H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38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24400" y="-4686300"/>
            <a:ext cx="21640800" cy="162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7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2390" y="804889"/>
            <a:ext cx="9913433" cy="1059305"/>
          </a:xfrm>
        </p:spPr>
        <p:txBody>
          <a:bodyPr>
            <a:normAutofit/>
          </a:bodyPr>
          <a:lstStyle/>
          <a:p>
            <a:r>
              <a:rPr lang="hu-HU" dirty="0" smtClean="0"/>
              <a:t>A vetés és a rávetés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9579257" cy="407339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smtClean="0">
                <a:solidFill>
                  <a:srgbClr val="7030A0"/>
                </a:solidFill>
              </a:rPr>
              <a:t>A vetés fókuszában Isten országa áll</a:t>
            </a:r>
            <a:endParaRPr lang="hu-HU" sz="3600" dirty="0" smtClean="0">
              <a:solidFill>
                <a:srgbClr val="7030A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200" dirty="0" smtClean="0">
                <a:solidFill>
                  <a:srgbClr val="0070C0"/>
                </a:solidFill>
              </a:rPr>
              <a:t>Ézs 43,1-2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800" baseline="30000" dirty="0"/>
              <a:t>1</a:t>
            </a:r>
            <a:r>
              <a:rPr lang="hu-HU" sz="2800" dirty="0"/>
              <a:t>De most így szól az ÚR, a te teremtőd, Jákób, a te formálód, Izráel: Ne félj, mert megváltottalak, neveden szólítottalak, enyém vagy! </a:t>
            </a:r>
            <a:r>
              <a:rPr lang="hu-HU" sz="2800" baseline="30000" dirty="0"/>
              <a:t>2</a:t>
            </a:r>
            <a:r>
              <a:rPr lang="hu-HU" sz="2800" dirty="0"/>
              <a:t>Ha vízen kelsz át, én veled vagyok, és ha folyókon, azok nem sodornak el. Ha tűzben jársz, nem perzselődsz meg, a láng nem éget meg téged.</a:t>
            </a:r>
            <a:endParaRPr lang="hu-HU" sz="28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3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27" y="0"/>
            <a:ext cx="1223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6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2390" y="804889"/>
            <a:ext cx="9913433" cy="1059305"/>
          </a:xfrm>
        </p:spPr>
        <p:txBody>
          <a:bodyPr>
            <a:normAutofit/>
          </a:bodyPr>
          <a:lstStyle/>
          <a:p>
            <a:r>
              <a:rPr lang="hu-HU" dirty="0" smtClean="0"/>
              <a:t>A vetés és a rávetés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9579257" cy="407339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smtClean="0">
                <a:solidFill>
                  <a:srgbClr val="C00000"/>
                </a:solidFill>
              </a:rPr>
              <a:t>Jézus ma is tanítványokat, követőket gyűjt magának, hogy velük építse országát.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800" dirty="0" smtClean="0"/>
              <a:t>neveden szólít, hogy megszabadítson a bűntől és a kilátástalan és bizonytalan jövőtől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800" dirty="0"/>
              <a:t>k</a:t>
            </a:r>
            <a:r>
              <a:rPr lang="hu-HU" sz="2800" dirty="0" smtClean="0"/>
              <a:t>övetésére hív: </a:t>
            </a:r>
            <a:r>
              <a:rPr lang="hu-HU" sz="2800" dirty="0" smtClean="0">
                <a:solidFill>
                  <a:srgbClr val="0070C0"/>
                </a:solidFill>
              </a:rPr>
              <a:t>„dolgozz velem, és tegyük együtt jobbá ezt a világot!”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800" i="1" dirty="0" smtClean="0">
                <a:solidFill>
                  <a:srgbClr val="0070C0"/>
                </a:solidFill>
              </a:rPr>
              <a:t>„adjunk reményt az embereknek; hirdessük az evangéliumot a szegényeknek; hirdessünk szabadulást a foglyoknak; nyissuk meg a vakok szemeit; </a:t>
            </a:r>
            <a:r>
              <a:rPr lang="hu-HU" sz="2800" i="1" dirty="0" err="1" smtClean="0">
                <a:solidFill>
                  <a:srgbClr val="0070C0"/>
                </a:solidFill>
              </a:rPr>
              <a:t>bocsássuk</a:t>
            </a:r>
            <a:r>
              <a:rPr lang="hu-HU" sz="2800" i="1" dirty="0" smtClean="0">
                <a:solidFill>
                  <a:srgbClr val="0070C0"/>
                </a:solidFill>
              </a:rPr>
              <a:t> szabadon a </a:t>
            </a:r>
            <a:r>
              <a:rPr lang="hu-HU" sz="2800" i="1" dirty="0" err="1" smtClean="0">
                <a:solidFill>
                  <a:srgbClr val="0070C0"/>
                </a:solidFill>
              </a:rPr>
              <a:t>megkínzottakat</a:t>
            </a:r>
            <a:r>
              <a:rPr lang="hu-HU" sz="2800" i="1" dirty="0" smtClean="0">
                <a:solidFill>
                  <a:srgbClr val="0070C0"/>
                </a:solidFill>
              </a:rPr>
              <a:t>; hirdessük az Úr kedves esztendejét”</a:t>
            </a:r>
            <a:endParaRPr lang="hu-HU" sz="2800" i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775" y="-381000"/>
            <a:ext cx="512445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8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2390" y="804889"/>
            <a:ext cx="9913433" cy="1059305"/>
          </a:xfrm>
        </p:spPr>
        <p:txBody>
          <a:bodyPr>
            <a:normAutofit/>
          </a:bodyPr>
          <a:lstStyle/>
          <a:p>
            <a:r>
              <a:rPr lang="hu-HU" dirty="0" smtClean="0"/>
              <a:t>A vetés és a rávetés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>
                <a:solidFill>
                  <a:srgbClr val="7030A0"/>
                </a:solidFill>
              </a:rPr>
              <a:t>záró </a:t>
            </a:r>
            <a:r>
              <a:rPr lang="hu-HU" dirty="0">
                <a:solidFill>
                  <a:srgbClr val="7030A0"/>
                </a:solidFill>
              </a:rPr>
              <a:t>gondolatok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9579257" cy="397082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200" dirty="0" smtClean="0">
                <a:solidFill>
                  <a:srgbClr val="7030A0"/>
                </a:solidFill>
              </a:rPr>
              <a:t>Nekünk is van lehetőségünk arra, hogy rávessünk a gonosz vetésére!</a:t>
            </a:r>
            <a:endParaRPr lang="hu-HU" sz="3200" dirty="0">
              <a:solidFill>
                <a:srgbClr val="7030A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800" dirty="0" smtClean="0"/>
              <a:t>teleszórta ezt a világot, az emberek szívét és gondolatait az ő </a:t>
            </a:r>
            <a:r>
              <a:rPr lang="hu-HU" sz="2800" dirty="0" err="1" smtClean="0"/>
              <a:t>hazugásgaival</a:t>
            </a:r>
            <a:endParaRPr lang="hu-HU" sz="28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200" dirty="0">
                <a:solidFill>
                  <a:srgbClr val="C00000"/>
                </a:solidFill>
              </a:rPr>
              <a:t>D</a:t>
            </a:r>
            <a:r>
              <a:rPr lang="hu-HU" sz="3200" dirty="0" smtClean="0">
                <a:solidFill>
                  <a:srgbClr val="C00000"/>
                </a:solidFill>
              </a:rPr>
              <a:t>e mi is rávethetjük az igét, Isten életet adó és szabadító üzenetét a gonosz vetésére</a:t>
            </a:r>
            <a:endParaRPr lang="hu-HU" sz="3200" dirty="0" smtClean="0">
              <a:solidFill>
                <a:srgbClr val="C0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800" dirty="0" smtClean="0">
                <a:solidFill>
                  <a:srgbClr val="C00000"/>
                </a:solidFill>
              </a:rPr>
              <a:t>azután bízzunk abban a teremtő erőben, amelyet Isten elhelyezett, belekódolt minden magba!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2800" dirty="0" smtClean="0">
                <a:solidFill>
                  <a:srgbClr val="C00000"/>
                </a:solidFill>
              </a:rPr>
              <a:t>készülhetünk a boldog aratásra…</a:t>
            </a:r>
            <a:endParaRPr lang="hu-HU" sz="28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vetés és a rávetés</a:t>
            </a:r>
            <a:r>
              <a:rPr lang="hu-HU" dirty="0"/>
              <a:t/>
            </a:r>
            <a:br>
              <a:rPr lang="hu-HU" dirty="0"/>
            </a:br>
            <a:r>
              <a:rPr lang="hu-HU" sz="2800" dirty="0" err="1" smtClean="0">
                <a:solidFill>
                  <a:srgbClr val="C00000"/>
                </a:solidFill>
              </a:rPr>
              <a:t>máté</a:t>
            </a:r>
            <a:r>
              <a:rPr lang="hu-HU" sz="2800" dirty="0" smtClean="0">
                <a:solidFill>
                  <a:srgbClr val="C00000"/>
                </a:solidFill>
              </a:rPr>
              <a:t> evangéliuma</a:t>
            </a:r>
            <a:r>
              <a:rPr lang="hu-HU" sz="2800" dirty="0" smtClean="0">
                <a:solidFill>
                  <a:srgbClr val="C00000"/>
                </a:solidFill>
              </a:rPr>
              <a:t> 13. </a:t>
            </a:r>
            <a:r>
              <a:rPr lang="hu-HU" sz="2800" dirty="0" smtClean="0">
                <a:solidFill>
                  <a:srgbClr val="C00000"/>
                </a:solidFill>
              </a:rPr>
              <a:t>rész </a:t>
            </a:r>
            <a:r>
              <a:rPr lang="hu-HU" sz="2800" dirty="0" smtClean="0">
                <a:solidFill>
                  <a:srgbClr val="C00000"/>
                </a:solidFill>
              </a:rPr>
              <a:t>24-30</a:t>
            </a:r>
            <a:r>
              <a:rPr lang="hu-HU" sz="2800" dirty="0" smtClean="0">
                <a:solidFill>
                  <a:srgbClr val="C00000"/>
                </a:solidFill>
              </a:rPr>
              <a:t>.  versek</a:t>
            </a:r>
            <a:endParaRPr lang="hu-HU" sz="2800" dirty="0">
              <a:solidFill>
                <a:srgbClr val="C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153295" y="2130803"/>
            <a:ext cx="1211152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baseline="30000" dirty="0"/>
              <a:t>24</a:t>
            </a:r>
            <a:r>
              <a:rPr lang="hu-HU" sz="2400" dirty="0"/>
              <a:t>Más példázatot is mondott nekik: Hasonló a mennyek országa ahhoz az emberhez, aki jó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magot </a:t>
            </a:r>
            <a:r>
              <a:rPr lang="hu-HU" sz="2400" dirty="0"/>
              <a:t>vetett a szántóföldjébe. </a:t>
            </a:r>
            <a:r>
              <a:rPr lang="hu-HU" sz="2400" baseline="30000" dirty="0"/>
              <a:t>25</a:t>
            </a:r>
            <a:r>
              <a:rPr lang="hu-HU" sz="2400" dirty="0"/>
              <a:t>De amíg az emberek aludtak, eljött az ellensége, konkolyt </a:t>
            </a:r>
            <a:r>
              <a:rPr lang="hu-HU" sz="2400" dirty="0" smtClean="0"/>
              <a:t>vetett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a </a:t>
            </a:r>
            <a:r>
              <a:rPr lang="hu-HU" sz="2400" dirty="0"/>
              <a:t>búza közé, és elment. </a:t>
            </a:r>
            <a:r>
              <a:rPr lang="hu-HU" sz="2400" baseline="30000" dirty="0"/>
              <a:t>26</a:t>
            </a:r>
            <a:r>
              <a:rPr lang="hu-HU" sz="2400" dirty="0"/>
              <a:t>Amikor a vetés szárba szökkent, és kezdett kalászt hozni, látható lett a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konkoly </a:t>
            </a:r>
            <a:r>
              <a:rPr lang="hu-HU" sz="2400" dirty="0"/>
              <a:t>is. </a:t>
            </a:r>
            <a:r>
              <a:rPr lang="hu-HU" sz="2400" baseline="30000" dirty="0"/>
              <a:t>27</a:t>
            </a:r>
            <a:r>
              <a:rPr lang="hu-HU" sz="2400" dirty="0"/>
              <a:t>A szolgák ekkor odamentek a gazdához, és ezt mondták neki: Uram, te jó magot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vetettél </a:t>
            </a:r>
            <a:r>
              <a:rPr lang="hu-HU" sz="2400" dirty="0"/>
              <a:t>a földedbe. Honnan került hát bele a konkoly? </a:t>
            </a:r>
            <a:r>
              <a:rPr lang="hu-HU" sz="2400" baseline="30000" dirty="0"/>
              <a:t>28</a:t>
            </a:r>
            <a:r>
              <a:rPr lang="hu-HU" sz="2400" dirty="0"/>
              <a:t>Ő pedig így felelt: Valamelyik </a:t>
            </a:r>
            <a:r>
              <a:rPr lang="hu-HU" sz="2400" dirty="0" smtClean="0"/>
              <a:t>ellenségem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tette </a:t>
            </a:r>
            <a:r>
              <a:rPr lang="hu-HU" sz="2400" dirty="0"/>
              <a:t>ezt! A szolgák erre megkérdezték: Akarod-e, hogy elmenjünk, és összeszedjük a konkolyt</a:t>
            </a:r>
            <a:r>
              <a:rPr lang="hu-HU" sz="2400" dirty="0" smtClean="0"/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baseline="30000" dirty="0" smtClean="0"/>
              <a:t>29</a:t>
            </a:r>
            <a:r>
              <a:rPr lang="hu-HU" sz="2400" dirty="0" smtClean="0"/>
              <a:t>Ő </a:t>
            </a:r>
            <a:r>
              <a:rPr lang="hu-HU" sz="2400" dirty="0"/>
              <a:t>azonban így válaszolt: Nem, mert amíg a konkolyt szednétek, kiszaggatnátok vele együtt a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búzát </a:t>
            </a:r>
            <a:r>
              <a:rPr lang="hu-HU" sz="2400" dirty="0"/>
              <a:t>is. </a:t>
            </a:r>
            <a:r>
              <a:rPr lang="hu-HU" sz="2400" baseline="30000" dirty="0"/>
              <a:t>30</a:t>
            </a:r>
            <a:r>
              <a:rPr lang="hu-HU" sz="2400" dirty="0"/>
              <a:t>Hadd nőjön együtt mind a kettő az aratásig, és majd az aratás idején szólok az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aratóknak</a:t>
            </a:r>
            <a:r>
              <a:rPr lang="hu-HU" sz="2400" dirty="0"/>
              <a:t>: Szedjétek össze először a konkolyt, </a:t>
            </a:r>
            <a:r>
              <a:rPr lang="hu-HU" sz="2400" dirty="0" err="1"/>
              <a:t>kössétek</a:t>
            </a:r>
            <a:r>
              <a:rPr lang="hu-HU" sz="2400" dirty="0"/>
              <a:t> kévébe, és égessétek el, a búzát pedig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err="1" smtClean="0"/>
              <a:t>gyűjtsétek</a:t>
            </a:r>
            <a:r>
              <a:rPr lang="hu-HU" sz="2400" dirty="0" smtClean="0"/>
              <a:t> </a:t>
            </a:r>
            <a:r>
              <a:rPr lang="hu-HU" sz="2400" dirty="0"/>
              <a:t>be csűrömbe! </a:t>
            </a:r>
            <a:endParaRPr lang="hu-HU" sz="24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5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vetés és a rávetés</a:t>
            </a:r>
            <a:r>
              <a:rPr lang="hu-HU" dirty="0"/>
              <a:t/>
            </a:r>
            <a:br>
              <a:rPr lang="hu-HU" dirty="0"/>
            </a:br>
            <a:r>
              <a:rPr lang="hu-HU" sz="2800" dirty="0" err="1" smtClean="0">
                <a:solidFill>
                  <a:srgbClr val="C00000"/>
                </a:solidFill>
              </a:rPr>
              <a:t>máté</a:t>
            </a:r>
            <a:r>
              <a:rPr lang="hu-HU" sz="2800" dirty="0" smtClean="0">
                <a:solidFill>
                  <a:srgbClr val="C00000"/>
                </a:solidFill>
              </a:rPr>
              <a:t> evangéliuma</a:t>
            </a:r>
            <a:r>
              <a:rPr lang="hu-HU" sz="2800" dirty="0" smtClean="0">
                <a:solidFill>
                  <a:srgbClr val="C00000"/>
                </a:solidFill>
              </a:rPr>
              <a:t> 13. </a:t>
            </a:r>
            <a:r>
              <a:rPr lang="hu-HU" sz="2800" dirty="0" smtClean="0">
                <a:solidFill>
                  <a:srgbClr val="C00000"/>
                </a:solidFill>
              </a:rPr>
              <a:t>rész </a:t>
            </a:r>
            <a:r>
              <a:rPr lang="hu-HU" sz="2800" dirty="0" smtClean="0">
                <a:solidFill>
                  <a:srgbClr val="C00000"/>
                </a:solidFill>
              </a:rPr>
              <a:t>36</a:t>
            </a:r>
            <a:r>
              <a:rPr lang="hu-HU" sz="2800" dirty="0" smtClean="0">
                <a:solidFill>
                  <a:srgbClr val="C00000"/>
                </a:solidFill>
              </a:rPr>
              <a:t>-43.  </a:t>
            </a:r>
            <a:r>
              <a:rPr lang="hu-HU" sz="2800" dirty="0" smtClean="0">
                <a:solidFill>
                  <a:srgbClr val="C00000"/>
                </a:solidFill>
              </a:rPr>
              <a:t>versek</a:t>
            </a:r>
            <a:endParaRPr lang="hu-HU" sz="2800" dirty="0">
              <a:solidFill>
                <a:srgbClr val="C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153295" y="2315470"/>
            <a:ext cx="12076639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baseline="30000" dirty="0"/>
              <a:t>36</a:t>
            </a:r>
            <a:r>
              <a:rPr lang="hu-HU" sz="2400" dirty="0"/>
              <a:t>Ekkor elbocsátotta a sokaságot, és bement a házba, tanítványai pedig ezzel a kéréssel </a:t>
            </a:r>
            <a:r>
              <a:rPr lang="hu-HU" sz="2400" dirty="0" smtClean="0"/>
              <a:t>fordultak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hozzá</a:t>
            </a:r>
            <a:r>
              <a:rPr lang="hu-HU" sz="2400" dirty="0"/>
              <a:t>: Magyarázd meg nekünk a szántóföldben nőtt konkoly példázatát! </a:t>
            </a:r>
            <a:r>
              <a:rPr lang="hu-HU" sz="2400" baseline="30000" dirty="0"/>
              <a:t>37</a:t>
            </a:r>
            <a:r>
              <a:rPr lang="hu-HU" sz="2400" dirty="0"/>
              <a:t>Ő pedig így válaszolt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nekik</a:t>
            </a:r>
            <a:r>
              <a:rPr lang="hu-HU" sz="2400" dirty="0"/>
              <a:t>: Az, aki a jó magot veti, az Emberfia, </a:t>
            </a:r>
            <a:r>
              <a:rPr lang="hu-HU" sz="2400" baseline="30000" dirty="0"/>
              <a:t>38</a:t>
            </a:r>
            <a:r>
              <a:rPr lang="hu-HU" sz="2400" dirty="0"/>
              <a:t>a szántóföld a világ, a jó mag a mennyek országának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fiai</a:t>
            </a:r>
            <a:r>
              <a:rPr lang="hu-HU" sz="2400" dirty="0"/>
              <a:t>, a konkoly a gonosz fiai, </a:t>
            </a:r>
            <a:r>
              <a:rPr lang="hu-HU" sz="2400" baseline="30000" dirty="0"/>
              <a:t>39</a:t>
            </a:r>
            <a:r>
              <a:rPr lang="hu-HU" sz="2400" dirty="0"/>
              <a:t>az ellenség, aki elvetette a konkolyt, az ördög; az aratás a világ vége</a:t>
            </a:r>
            <a:r>
              <a:rPr lang="hu-HU" sz="2400" dirty="0" smtClean="0"/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az </a:t>
            </a:r>
            <a:r>
              <a:rPr lang="hu-HU" sz="2400" dirty="0"/>
              <a:t>aratók pedig az angyalok. </a:t>
            </a:r>
            <a:r>
              <a:rPr lang="hu-HU" sz="2400" baseline="30000" dirty="0"/>
              <a:t>40</a:t>
            </a:r>
            <a:r>
              <a:rPr lang="hu-HU" sz="2400" dirty="0"/>
              <a:t>Ahogyan tehát a konkolyt összegyűjtik és megégetik, úgy lesz a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világ </a:t>
            </a:r>
            <a:r>
              <a:rPr lang="hu-HU" sz="2400" dirty="0"/>
              <a:t>végén. </a:t>
            </a:r>
            <a:r>
              <a:rPr lang="hu-HU" sz="2400" baseline="30000" dirty="0"/>
              <a:t>41</a:t>
            </a:r>
            <a:r>
              <a:rPr lang="hu-HU" sz="2400" dirty="0"/>
              <a:t>Az Emberfia elküldi majd angyalait, és összegyűjtenek országából minden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botránkozást </a:t>
            </a:r>
            <a:r>
              <a:rPr lang="hu-HU" sz="2400" dirty="0"/>
              <a:t>okozót és gonosztevőt, </a:t>
            </a:r>
            <a:r>
              <a:rPr lang="hu-HU" sz="2400" baseline="30000" dirty="0"/>
              <a:t>42</a:t>
            </a:r>
            <a:r>
              <a:rPr lang="hu-HU" sz="2400" dirty="0"/>
              <a:t>és a tüzes kemencébe vetik őket: ott lesz majd sírás és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fogcsikorgatás</a:t>
            </a:r>
            <a:r>
              <a:rPr lang="hu-HU" sz="2400" dirty="0"/>
              <a:t>. </a:t>
            </a:r>
            <a:r>
              <a:rPr lang="hu-HU" sz="2400" baseline="30000" dirty="0"/>
              <a:t>43</a:t>
            </a:r>
            <a:r>
              <a:rPr lang="hu-HU" sz="2400" dirty="0"/>
              <a:t>Akkor majd az igazak fénylenek </a:t>
            </a:r>
            <a:r>
              <a:rPr lang="hu-HU" sz="2400" dirty="0" err="1"/>
              <a:t>Atyjuk</a:t>
            </a:r>
            <a:r>
              <a:rPr lang="hu-HU" sz="2400" dirty="0"/>
              <a:t> országában, mint a nap. Akinek van füle</a:t>
            </a:r>
            <a:r>
              <a:rPr lang="hu-HU" sz="2400" dirty="0" smtClean="0"/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hallja</a:t>
            </a:r>
            <a:r>
              <a:rPr lang="hu-HU" sz="2400" dirty="0"/>
              <a:t>! </a:t>
            </a:r>
            <a:endParaRPr lang="hu-HU" sz="24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72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607"/>
            <a:ext cx="12191999" cy="744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2390" y="804889"/>
            <a:ext cx="9913433" cy="1059305"/>
          </a:xfrm>
        </p:spPr>
        <p:txBody>
          <a:bodyPr>
            <a:normAutofit/>
          </a:bodyPr>
          <a:lstStyle/>
          <a:p>
            <a:r>
              <a:rPr lang="hu-HU" dirty="0"/>
              <a:t> </a:t>
            </a:r>
            <a:r>
              <a:rPr lang="hu-HU" dirty="0" smtClean="0"/>
              <a:t>A vetés és a rávetés</a:t>
            </a:r>
            <a:r>
              <a:rPr lang="hu-HU" dirty="0"/>
              <a:t/>
            </a:r>
            <a:br>
              <a:rPr lang="hu-HU" dirty="0"/>
            </a:br>
            <a:r>
              <a:rPr lang="hu-HU" dirty="0">
                <a:solidFill>
                  <a:srgbClr val="7030A0"/>
                </a:solidFill>
              </a:rPr>
              <a:t>bevezető gondolatok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9579257" cy="344859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800" dirty="0" smtClean="0">
              <a:solidFill>
                <a:srgbClr val="7030A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smtClean="0"/>
              <a:t>MEGTANULTUK: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smtClean="0">
                <a:solidFill>
                  <a:srgbClr val="7030A0"/>
                </a:solidFill>
              </a:rPr>
              <a:t>Azt aratjuk, amit vetettünk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>
                <a:solidFill>
                  <a:srgbClr val="7030A0"/>
                </a:solidFill>
              </a:rPr>
              <a:t>é</a:t>
            </a:r>
            <a:r>
              <a:rPr lang="hu-HU" sz="3600" dirty="0" smtClean="0">
                <a:solidFill>
                  <a:srgbClr val="7030A0"/>
                </a:solidFill>
              </a:rPr>
              <a:t>s sokkal többet aratunk, mint amennyit elvetettünk!</a:t>
            </a:r>
            <a:endParaRPr lang="hu-HU" sz="36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6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693" y="0"/>
            <a:ext cx="129941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3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2390" y="804889"/>
            <a:ext cx="9913433" cy="1059305"/>
          </a:xfrm>
        </p:spPr>
        <p:txBody>
          <a:bodyPr>
            <a:normAutofit/>
          </a:bodyPr>
          <a:lstStyle/>
          <a:p>
            <a:r>
              <a:rPr lang="hu-HU" dirty="0" smtClean="0"/>
              <a:t>A VETÉS ÉS A RÁVETÁS</a:t>
            </a:r>
            <a:r>
              <a:rPr lang="hu-HU" dirty="0"/>
              <a:t/>
            </a:r>
            <a:br>
              <a:rPr lang="hu-HU" dirty="0"/>
            </a:br>
            <a:r>
              <a:rPr lang="hu-HU" dirty="0">
                <a:solidFill>
                  <a:srgbClr val="7030A0"/>
                </a:solidFill>
              </a:rPr>
              <a:t>bevezető gondolatok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9579257" cy="344859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800" dirty="0" smtClean="0">
              <a:solidFill>
                <a:srgbClr val="7030A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smtClean="0">
                <a:solidFill>
                  <a:srgbClr val="7030A0"/>
                </a:solidFill>
              </a:rPr>
              <a:t>Ha elvetsz egy </a:t>
            </a:r>
            <a:r>
              <a:rPr lang="hu-HU" sz="3600" dirty="0" smtClean="0"/>
              <a:t>gondolatot</a:t>
            </a:r>
            <a:r>
              <a:rPr lang="hu-HU" sz="3600" dirty="0" smtClean="0">
                <a:solidFill>
                  <a:srgbClr val="7030A0"/>
                </a:solidFill>
              </a:rPr>
              <a:t>, egy </a:t>
            </a:r>
            <a:r>
              <a:rPr lang="hu-HU" sz="3600" dirty="0" smtClean="0"/>
              <a:t>cselekedetet</a:t>
            </a:r>
            <a:r>
              <a:rPr lang="hu-HU" sz="3600" dirty="0" smtClean="0">
                <a:solidFill>
                  <a:srgbClr val="7030A0"/>
                </a:solidFill>
              </a:rPr>
              <a:t> aratsz;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>
                <a:solidFill>
                  <a:srgbClr val="7030A0"/>
                </a:solidFill>
              </a:rPr>
              <a:t>h</a:t>
            </a:r>
            <a:r>
              <a:rPr lang="hu-HU" sz="3600" dirty="0" smtClean="0">
                <a:solidFill>
                  <a:srgbClr val="7030A0"/>
                </a:solidFill>
              </a:rPr>
              <a:t>a elvetsz egy </a:t>
            </a:r>
            <a:r>
              <a:rPr lang="hu-HU" sz="3600" dirty="0" smtClean="0">
                <a:solidFill>
                  <a:srgbClr val="002060"/>
                </a:solidFill>
              </a:rPr>
              <a:t>cselekedetet</a:t>
            </a:r>
            <a:r>
              <a:rPr lang="hu-HU" sz="3600" dirty="0" smtClean="0">
                <a:solidFill>
                  <a:srgbClr val="7030A0"/>
                </a:solidFill>
              </a:rPr>
              <a:t>, egy </a:t>
            </a:r>
            <a:r>
              <a:rPr lang="hu-HU" sz="3600" dirty="0" smtClean="0">
                <a:solidFill>
                  <a:srgbClr val="002060"/>
                </a:solidFill>
              </a:rPr>
              <a:t>szokást</a:t>
            </a:r>
            <a:r>
              <a:rPr lang="hu-HU" sz="3600" dirty="0" smtClean="0">
                <a:solidFill>
                  <a:srgbClr val="7030A0"/>
                </a:solidFill>
              </a:rPr>
              <a:t> aratsz;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smtClean="0">
                <a:solidFill>
                  <a:srgbClr val="7030A0"/>
                </a:solidFill>
              </a:rPr>
              <a:t>ha elvetsz egy </a:t>
            </a:r>
            <a:r>
              <a:rPr lang="hu-HU" sz="3600" dirty="0" smtClean="0">
                <a:solidFill>
                  <a:srgbClr val="0070C0"/>
                </a:solidFill>
              </a:rPr>
              <a:t>szokást</a:t>
            </a:r>
            <a:r>
              <a:rPr lang="hu-HU" sz="3600" dirty="0" smtClean="0">
                <a:solidFill>
                  <a:srgbClr val="7030A0"/>
                </a:solidFill>
              </a:rPr>
              <a:t>, </a:t>
            </a:r>
            <a:r>
              <a:rPr lang="hu-HU" sz="3600" dirty="0" smtClean="0">
                <a:solidFill>
                  <a:srgbClr val="0070C0"/>
                </a:solidFill>
              </a:rPr>
              <a:t>jellemet</a:t>
            </a:r>
            <a:r>
              <a:rPr lang="hu-HU" sz="3600" dirty="0" smtClean="0">
                <a:solidFill>
                  <a:srgbClr val="7030A0"/>
                </a:solidFill>
              </a:rPr>
              <a:t> aratsz.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smtClean="0">
                <a:solidFill>
                  <a:srgbClr val="7030A0"/>
                </a:solidFill>
              </a:rPr>
              <a:t>Ha </a:t>
            </a:r>
            <a:r>
              <a:rPr lang="hu-HU" sz="3600" dirty="0" smtClean="0">
                <a:solidFill>
                  <a:srgbClr val="00B0F0"/>
                </a:solidFill>
              </a:rPr>
              <a:t>jellemet</a:t>
            </a:r>
            <a:r>
              <a:rPr lang="hu-HU" sz="3600" dirty="0" smtClean="0">
                <a:solidFill>
                  <a:srgbClr val="7030A0"/>
                </a:solidFill>
              </a:rPr>
              <a:t> vetsz, </a:t>
            </a:r>
            <a:r>
              <a:rPr lang="hu-HU" sz="3600" dirty="0" smtClean="0">
                <a:solidFill>
                  <a:srgbClr val="00B0F0"/>
                </a:solidFill>
              </a:rPr>
              <a:t>sorsot</a:t>
            </a:r>
            <a:r>
              <a:rPr lang="hu-HU" sz="3600" dirty="0" smtClean="0">
                <a:solidFill>
                  <a:srgbClr val="7030A0"/>
                </a:solidFill>
              </a:rPr>
              <a:t> aratsz.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3600" dirty="0" smtClean="0">
              <a:solidFill>
                <a:srgbClr val="7030A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smtClean="0">
                <a:solidFill>
                  <a:srgbClr val="7030A0"/>
                </a:solidFill>
              </a:rPr>
              <a:t>Ha elvetsz egy </a:t>
            </a:r>
            <a:r>
              <a:rPr lang="hu-HU" sz="3600" dirty="0" smtClean="0">
                <a:solidFill>
                  <a:srgbClr val="C00000"/>
                </a:solidFill>
              </a:rPr>
              <a:t>sorsot</a:t>
            </a:r>
            <a:r>
              <a:rPr lang="hu-HU" sz="3600" dirty="0" smtClean="0">
                <a:solidFill>
                  <a:srgbClr val="7030A0"/>
                </a:solidFill>
              </a:rPr>
              <a:t>, </a:t>
            </a:r>
            <a:r>
              <a:rPr lang="hu-HU" sz="3600" dirty="0" smtClean="0">
                <a:solidFill>
                  <a:srgbClr val="C00000"/>
                </a:solidFill>
              </a:rPr>
              <a:t>örökséget</a:t>
            </a:r>
            <a:r>
              <a:rPr lang="hu-HU" sz="3600" dirty="0" smtClean="0">
                <a:solidFill>
                  <a:srgbClr val="7030A0"/>
                </a:solidFill>
              </a:rPr>
              <a:t> aratsz mindazok számára, akik utánad jönnek.</a:t>
            </a:r>
            <a:endParaRPr lang="hu-HU" sz="36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8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9"/>
            <a:ext cx="3831515" cy="684199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2166" r="5833" b="7365"/>
          <a:stretch/>
        </p:blipFill>
        <p:spPr>
          <a:xfrm>
            <a:off x="3831515" y="-7736"/>
            <a:ext cx="8585410" cy="686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5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2390" y="804889"/>
            <a:ext cx="9913433" cy="1059305"/>
          </a:xfrm>
        </p:spPr>
        <p:txBody>
          <a:bodyPr>
            <a:normAutofit/>
          </a:bodyPr>
          <a:lstStyle/>
          <a:p>
            <a:r>
              <a:rPr lang="hu-HU" dirty="0" smtClean="0"/>
              <a:t>A vetés és a rávetés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9579257" cy="4073399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smtClean="0">
                <a:solidFill>
                  <a:srgbClr val="7030A0"/>
                </a:solidFill>
              </a:rPr>
              <a:t>Mindenütt, ahol Isten igéje szól, megjelenik a gonosz (titokban) és ráveti magjait az élet igéjére.</a:t>
            </a:r>
            <a:endParaRPr lang="hu-HU" sz="3600" dirty="0" smtClean="0">
              <a:solidFill>
                <a:srgbClr val="7030A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3200" dirty="0" smtClean="0">
                <a:solidFill>
                  <a:srgbClr val="0070C0"/>
                </a:solidFill>
              </a:rPr>
              <a:t>hazugságnak nevezi az igazságot és fordítva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3200" dirty="0" smtClean="0">
                <a:solidFill>
                  <a:srgbClr val="0070C0"/>
                </a:solidFill>
              </a:rPr>
              <a:t>szédít, megtéveszt</a:t>
            </a:r>
            <a:endParaRPr lang="hu-HU" sz="3200" dirty="0" smtClean="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3200" dirty="0" smtClean="0">
                <a:solidFill>
                  <a:srgbClr val="0070C0"/>
                </a:solidFill>
              </a:rPr>
              <a:t>(el)tereli (másra) a figyelmet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3200" dirty="0" smtClean="0">
                <a:solidFill>
                  <a:srgbClr val="0070C0"/>
                </a:solidFill>
              </a:rPr>
              <a:t>megpróbálja elvenni azok erejét és hitelességét, akik a magvetés szolgálatát végzik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3200" dirty="0" smtClean="0">
                <a:solidFill>
                  <a:srgbClr val="0070C0"/>
                </a:solidFill>
              </a:rPr>
              <a:t>olyan események történnek, melyekkel elbizonytalanít</a:t>
            </a:r>
            <a:endParaRPr lang="hu-HU" sz="32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0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TM10001114[[fn=Galéria]]</Template>
  <TotalTime>12537</TotalTime>
  <Words>830</Words>
  <Application>Microsoft Office PowerPoint</Application>
  <PresentationFormat>Szélesvásznú</PresentationFormat>
  <Paragraphs>76</Paragraphs>
  <Slides>19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3" baseType="lpstr">
      <vt:lpstr>Arial</vt:lpstr>
      <vt:lpstr>Calibri</vt:lpstr>
      <vt:lpstr>Gill Sans MT</vt:lpstr>
      <vt:lpstr>Gallery</vt:lpstr>
      <vt:lpstr>A vetés és a rávetés</vt:lpstr>
      <vt:lpstr>A vetés és a rávetés máté evangéliuma 13. rész 24-30.  versek</vt:lpstr>
      <vt:lpstr>A vetés és a rávetés máté evangéliuma 13. rész 36-43.  versek</vt:lpstr>
      <vt:lpstr>PowerPoint-bemutató</vt:lpstr>
      <vt:lpstr> A vetés és a rávetés bevezető gondolatok</vt:lpstr>
      <vt:lpstr>PowerPoint-bemutató</vt:lpstr>
      <vt:lpstr>A VETÉS ÉS A RÁVETÁS bevezető gondolatok</vt:lpstr>
      <vt:lpstr>PowerPoint-bemutató</vt:lpstr>
      <vt:lpstr>A vetés és a rávetés</vt:lpstr>
      <vt:lpstr>PowerPoint-bemutató</vt:lpstr>
      <vt:lpstr>A vetés és a rávetés</vt:lpstr>
      <vt:lpstr>PowerPoint-bemutató</vt:lpstr>
      <vt:lpstr>A vetés és a rávetés</vt:lpstr>
      <vt:lpstr>PowerPoint-bemutató</vt:lpstr>
      <vt:lpstr>A vetés és a rávetés</vt:lpstr>
      <vt:lpstr>PowerPoint-bemutató</vt:lpstr>
      <vt:lpstr>A vetés és a rávetés</vt:lpstr>
      <vt:lpstr>PowerPoint-bemutató</vt:lpstr>
      <vt:lpstr>A vetés és a rávetés záró gondolatok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tékozló fiú</dc:title>
  <dc:creator>Hivatal</dc:creator>
  <cp:lastModifiedBy>Hivatal</cp:lastModifiedBy>
  <cp:revision>1055</cp:revision>
  <cp:lastPrinted>2022-04-14T22:32:42Z</cp:lastPrinted>
  <dcterms:created xsi:type="dcterms:W3CDTF">2020-09-26T18:34:06Z</dcterms:created>
  <dcterms:modified xsi:type="dcterms:W3CDTF">2024-09-21T22:28:53Z</dcterms:modified>
</cp:coreProperties>
</file>