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58" r:id="rId3"/>
    <p:sldId id="363" r:id="rId4"/>
    <p:sldId id="366" r:id="rId5"/>
    <p:sldId id="370" r:id="rId6"/>
    <p:sldId id="371" r:id="rId7"/>
    <p:sldId id="375" r:id="rId8"/>
    <p:sldId id="368" r:id="rId9"/>
    <p:sldId id="376" r:id="rId10"/>
    <p:sldId id="379" r:id="rId11"/>
    <p:sldId id="380" r:id="rId12"/>
    <p:sldId id="383" r:id="rId13"/>
    <p:sldId id="3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2024. 12. 01.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2024. 12. 01.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26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Felülemelkedni kudarcainkon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Hogyan kezeljük a terméskiesést?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Felülemelkedni kudarcainkon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4073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000" dirty="0" smtClean="0">
                <a:solidFill>
                  <a:srgbClr val="C00000"/>
                </a:solidFill>
              </a:rPr>
              <a:t>W. A. </a:t>
            </a:r>
            <a:r>
              <a:rPr lang="hu-HU" sz="3000" dirty="0" err="1" smtClean="0">
                <a:solidFill>
                  <a:srgbClr val="C00000"/>
                </a:solidFill>
              </a:rPr>
              <a:t>Ward</a:t>
            </a:r>
            <a:r>
              <a:rPr lang="hu-HU" sz="3000" dirty="0" smtClean="0">
                <a:solidFill>
                  <a:srgbClr val="C00000"/>
                </a:solidFill>
              </a:rPr>
              <a:t>: </a:t>
            </a:r>
            <a:r>
              <a:rPr lang="hu-HU" sz="3000" dirty="0" smtClean="0">
                <a:solidFill>
                  <a:srgbClr val="7030A0"/>
                </a:solidFill>
              </a:rPr>
              <a:t>„A kudarc a </a:t>
            </a:r>
            <a:r>
              <a:rPr lang="hu-HU" sz="3000" dirty="0" err="1" smtClean="0">
                <a:solidFill>
                  <a:srgbClr val="7030A0"/>
                </a:solidFill>
              </a:rPr>
              <a:t>tanítónk</a:t>
            </a:r>
            <a:r>
              <a:rPr lang="hu-HU" sz="3000" dirty="0" smtClean="0">
                <a:solidFill>
                  <a:srgbClr val="7030A0"/>
                </a:solidFill>
              </a:rPr>
              <a:t> legyen, ne a </a:t>
            </a:r>
            <a:r>
              <a:rPr lang="hu-HU" sz="3000" dirty="0" err="1" smtClean="0">
                <a:solidFill>
                  <a:srgbClr val="7030A0"/>
                </a:solidFill>
              </a:rPr>
              <a:t>sírásónk</a:t>
            </a:r>
            <a:r>
              <a:rPr lang="hu-HU" sz="3000" dirty="0" smtClean="0">
                <a:solidFill>
                  <a:srgbClr val="7030A0"/>
                </a:solidFill>
              </a:rPr>
              <a:t>! A kudarc csupán késleltetés, nem vereség. Ideiglenes kerülő, nem pedig zsákutca.”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1400" dirty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0070C0"/>
                </a:solidFill>
              </a:rPr>
              <a:t>Sokan azért vallanak kudarcot, mert a legkisebb ellenállás útját választják, és a lehető legkevesebb kitartással végzik a munkát.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Minden emberrel előfordul, hogy elbukik és gyakran kudarcot vall – még az igaz emberekkel is megtörténik!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Felülemelkedni kudarcainkon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40733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„Mert </a:t>
            </a:r>
            <a:r>
              <a:rPr lang="hu-HU" sz="2400" dirty="0"/>
              <a:t>ha hétszer elesik is az igaz, mégis fölkel, de a bűnösök elbuknak a bajban</a:t>
            </a:r>
            <a:r>
              <a:rPr lang="hu-HU" sz="2400" dirty="0" smtClean="0"/>
              <a:t>.” (</a:t>
            </a:r>
            <a:r>
              <a:rPr lang="hu-HU" sz="2400" dirty="0" err="1" smtClean="0"/>
              <a:t>Péld</a:t>
            </a:r>
            <a:r>
              <a:rPr lang="hu-HU" sz="2400" dirty="0" smtClean="0"/>
              <a:t> 24,16)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A terméskieséssel és a megfojtásra törekvő gyomokkal a legjobb magvetőknek is meg kell birkózniuk.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Ne siránkozzunk a korábbi rossz termések miatt! A bánkódás talajába nem lehet magot ültetni.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A „bárcsak” és a „nekem ez nem megy” két olyan mag, amely biztosan rossz termést fog hozni, ha folyamatosan vetjük az életünk földjébe.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Távolítsuk el az egészségtelen szégyen és a meg nem érdemelt kárhoztatás magjait. </a:t>
            </a:r>
            <a:r>
              <a:rPr lang="hu-HU" sz="2200" dirty="0" smtClean="0"/>
              <a:t>(gyakran ezek a terméskiesés legfőbb okai)</a:t>
            </a:r>
            <a:endParaRPr lang="hu-HU" sz="2200" dirty="0" smtClean="0"/>
          </a:p>
        </p:txBody>
      </p:sp>
    </p:spTree>
    <p:extLst>
      <p:ext uri="{BB962C8B-B14F-4D97-AF65-F5344CB8AC3E}">
        <p14:creationId xmlns:p14="http://schemas.microsoft.com/office/powerpoint/2010/main" val="314083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Felülemelkedni kudarcainkon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40733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/>
              <a:t>„Az ÚR irányítja annak az embernek a lépteit, akinek az útja tetszik neki. </a:t>
            </a:r>
            <a:r>
              <a:rPr lang="hu-HU" sz="2400" dirty="0" smtClean="0"/>
              <a:t>Ha </a:t>
            </a:r>
            <a:r>
              <a:rPr lang="hu-HU" sz="2400" dirty="0"/>
              <a:t>elesik is, nem marad fekve, mert az ÚR kézen </a:t>
            </a:r>
            <a:r>
              <a:rPr lang="hu-HU" sz="2400" dirty="0" smtClean="0"/>
              <a:t>fogja.” (Zsolt 37,23-24)</a:t>
            </a:r>
            <a:endParaRPr lang="hu-HU" sz="24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Ha a hitünket tápláljuk, az fog növekedni; ellenben ha a kétségeinket, akkor azok erősödnek. A hitünket kell növelnünk!</a:t>
            </a:r>
            <a:endParaRPr lang="hu-HU" sz="2200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Állandóan gondoznunk kell a földünket, nehogy elszaporodjanak rajta a gyomok. (ezeket vetni sem kell, nőnek maguktól)</a:t>
            </a:r>
            <a:endParaRPr lang="hu-HU" sz="2200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Gyomláljuk ki a hazugságokat, és törekedjünk az igaz beszédre és életre! A hazugság növeli a bajaink számát, elszívja az energiánkat, megsokszorozza a nehézségeinket. Az élet lejtmenet azoknak, akik nem az egyenes utat választják.</a:t>
            </a:r>
            <a:endParaRPr lang="hu-HU" sz="2200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Ha Isten valamire azt mondja, hogy „ne tedd!”, azzal téged oltalmaz.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Sokszorozd meg az imádságra szánt időt! </a:t>
            </a:r>
            <a:r>
              <a:rPr lang="hu-HU" sz="2200" dirty="0" smtClean="0"/>
              <a:t>(ezekkel tudod a leggyakrabban megsokszorozni a termést az aratásra)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4195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Felülemelkedni kudarcainkon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7082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>
                <a:solidFill>
                  <a:srgbClr val="C00000"/>
                </a:solidFill>
              </a:rPr>
              <a:t>Legyünk hűségesek abban, amit ránk bízott Isten! A fegyelmezett és kitartó munka növeli az erőforrásainkat.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>
                <a:solidFill>
                  <a:srgbClr val="0070C0"/>
                </a:solidFill>
              </a:rPr>
              <a:t>„Aki </a:t>
            </a:r>
            <a:r>
              <a:rPr lang="hu-HU" sz="2400" i="1" dirty="0">
                <a:solidFill>
                  <a:srgbClr val="0070C0"/>
                </a:solidFill>
              </a:rPr>
              <a:t>hű a kevesen, a sokon is hű az, és aki a kevesen hamis, a sokon is hamis az. </a:t>
            </a:r>
            <a:r>
              <a:rPr lang="hu-HU" sz="2400" i="1" dirty="0" smtClean="0">
                <a:solidFill>
                  <a:srgbClr val="0070C0"/>
                </a:solidFill>
              </a:rPr>
              <a:t>Ha </a:t>
            </a:r>
            <a:r>
              <a:rPr lang="hu-HU" sz="2400" i="1" dirty="0">
                <a:solidFill>
                  <a:srgbClr val="0070C0"/>
                </a:solidFill>
              </a:rPr>
              <a:t>tehát a hamis mammonon nem voltatok hűségesek, ki bízza rátok az igazit? </a:t>
            </a:r>
            <a:r>
              <a:rPr lang="hu-HU" sz="2400" i="1" dirty="0" smtClean="0">
                <a:solidFill>
                  <a:srgbClr val="0070C0"/>
                </a:solidFill>
              </a:rPr>
              <a:t>És </a:t>
            </a:r>
            <a:r>
              <a:rPr lang="hu-HU" sz="2400" i="1" dirty="0">
                <a:solidFill>
                  <a:srgbClr val="0070C0"/>
                </a:solidFill>
              </a:rPr>
              <a:t>ha a másén nem voltatok hűek, ki adja oda nektek azt, ami a tietek</a:t>
            </a:r>
            <a:r>
              <a:rPr lang="hu-HU" sz="2400" i="1" dirty="0" smtClean="0">
                <a:solidFill>
                  <a:srgbClr val="0070C0"/>
                </a:solidFill>
              </a:rPr>
              <a:t>?”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i="1" dirty="0" smtClean="0">
                <a:solidFill>
                  <a:srgbClr val="0070C0"/>
                </a:solidFill>
              </a:rPr>
              <a:t>(Lk 16,10-12)”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2400" i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800" dirty="0" smtClean="0"/>
              <a:t>Francia teológus: </a:t>
            </a:r>
            <a:r>
              <a:rPr lang="hu-HU" sz="2400" i="1" dirty="0" smtClean="0">
                <a:solidFill>
                  <a:srgbClr val="7030A0"/>
                </a:solidFill>
              </a:rPr>
              <a:t>„Óvakodj a </a:t>
            </a:r>
            <a:r>
              <a:rPr lang="hu-HU" sz="2400" i="1" dirty="0" err="1" smtClean="0">
                <a:solidFill>
                  <a:srgbClr val="7030A0"/>
                </a:solidFill>
              </a:rPr>
              <a:t>nyűzsgő</a:t>
            </a:r>
            <a:r>
              <a:rPr lang="hu-HU" sz="2400" i="1" dirty="0" smtClean="0">
                <a:solidFill>
                  <a:srgbClr val="7030A0"/>
                </a:solidFill>
              </a:rPr>
              <a:t> élet terméketlenségétől!” </a:t>
            </a:r>
            <a:r>
              <a:rPr lang="hu-HU" sz="2400" i="1" dirty="0" smtClean="0"/>
              <a:t>Lehet valaki egyszerre elfoglalt és meddő. Ezért bármit is mondunk vagy teszünk, azt tegyük Isten dicsőségére.</a:t>
            </a:r>
            <a:endParaRPr lang="hu-H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683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Felülemelkedni kudarcainkon</a:t>
            </a:r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márk</a:t>
            </a:r>
            <a:r>
              <a:rPr lang="hu-HU" sz="2800" dirty="0" smtClean="0">
                <a:solidFill>
                  <a:srgbClr val="C00000"/>
                </a:solidFill>
              </a:rPr>
              <a:t> </a:t>
            </a:r>
            <a:r>
              <a:rPr lang="hu-HU" sz="2800" dirty="0" smtClean="0">
                <a:solidFill>
                  <a:srgbClr val="C00000"/>
                </a:solidFill>
              </a:rPr>
              <a:t>evangéliuma </a:t>
            </a:r>
            <a:r>
              <a:rPr lang="hu-HU" sz="2800" dirty="0">
                <a:solidFill>
                  <a:srgbClr val="C00000"/>
                </a:solidFill>
              </a:rPr>
              <a:t>4</a:t>
            </a:r>
            <a:r>
              <a:rPr lang="hu-HU" sz="2800" dirty="0" smtClean="0">
                <a:solidFill>
                  <a:srgbClr val="C00000"/>
                </a:solidFill>
              </a:rPr>
              <a:t>. </a:t>
            </a:r>
            <a:r>
              <a:rPr lang="hu-HU" sz="2800" dirty="0" smtClean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26-29.  </a:t>
            </a:r>
            <a:r>
              <a:rPr lang="hu-HU" sz="2800" dirty="0" smtClean="0">
                <a:solidFill>
                  <a:srgbClr val="C00000"/>
                </a:solidFill>
              </a:rPr>
              <a:t>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3238800"/>
            <a:ext cx="1173007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26</a:t>
            </a:r>
            <a:r>
              <a:rPr lang="hu-HU" sz="2400" dirty="0"/>
              <a:t>Jézus ezt is mondta: Úgy van az Isten országa, mint amikor az ember magot vet a földbe,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27</a:t>
            </a:r>
            <a:r>
              <a:rPr lang="hu-HU" sz="2400" dirty="0" smtClean="0"/>
              <a:t>azután </a:t>
            </a:r>
            <a:r>
              <a:rPr lang="hu-HU" sz="2400" dirty="0"/>
              <a:t>alszik és felkel, éjjel és nappal: a mag sarjad és nő, az ember pedig nem tudja, hogyan.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28</a:t>
            </a:r>
            <a:r>
              <a:rPr lang="hu-HU" sz="2400" dirty="0" smtClean="0"/>
              <a:t>Magától </a:t>
            </a:r>
            <a:r>
              <a:rPr lang="hu-HU" sz="2400" dirty="0"/>
              <a:t>terem a föld, először zöld sarjat, azután kalászt, azután érett magot a kalászban.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 smtClean="0"/>
              <a:t>29</a:t>
            </a:r>
            <a:r>
              <a:rPr lang="hu-HU" sz="2400" dirty="0" smtClean="0"/>
              <a:t>Amikor </a:t>
            </a:r>
            <a:r>
              <a:rPr lang="hu-HU" sz="2400" dirty="0"/>
              <a:t>pedig a termés engedi, azonnal nekiereszti a sarlót, mert elérkezett az aratás ideje.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 </a:t>
            </a:r>
            <a:r>
              <a:rPr lang="hu-HU" dirty="0"/>
              <a:t>Felülemelkedni kudarcainkon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/>
              <a:t>MEGTANULTUK</a:t>
            </a:r>
            <a:r>
              <a:rPr lang="hu-HU" sz="3600" dirty="0" smtClean="0"/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Azt aratjuk, amit vetettünk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>
                <a:solidFill>
                  <a:srgbClr val="7030A0"/>
                </a:solidFill>
              </a:rPr>
              <a:t>é</a:t>
            </a:r>
            <a:r>
              <a:rPr lang="hu-HU" sz="3600" dirty="0" smtClean="0">
                <a:solidFill>
                  <a:srgbClr val="7030A0"/>
                </a:solidFill>
              </a:rPr>
              <a:t>s sokkal többet aratunk, mint amennyit </a:t>
            </a:r>
            <a:r>
              <a:rPr lang="hu-HU" sz="3600" dirty="0" smtClean="0">
                <a:solidFill>
                  <a:srgbClr val="7030A0"/>
                </a:solidFill>
              </a:rPr>
              <a:t>elvetettünk!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16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FF0000"/>
                </a:solidFill>
              </a:rPr>
              <a:t>DE MI VAN AKKOR, HA ELMARAD AZ ARATÁS?</a:t>
            </a:r>
            <a:endParaRPr lang="hu-HU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4999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Felülemelkedni kudarcainkon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4485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8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Thomas Edison – </a:t>
            </a:r>
            <a:r>
              <a:rPr lang="hu-HU" sz="3600" dirty="0" smtClean="0"/>
              <a:t>„túl buta ahhoz, hogy bármit is megtanuljon”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i="1" dirty="0" smtClean="0">
                <a:solidFill>
                  <a:srgbClr val="C00000"/>
                </a:solidFill>
              </a:rPr>
              <a:t>„Nem arról van szó, hogy tízezerszer kudarcot vallottam, hanem arról, hogy az izzólámpa kifejlesztése egy tízezer lépéses folyamat.”</a:t>
            </a:r>
            <a:endParaRPr lang="hu-HU" sz="36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-38101"/>
            <a:ext cx="91821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Felülemelkedni kudarcainkon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407339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Walt Disney – </a:t>
            </a:r>
            <a:r>
              <a:rPr lang="hu-HU" sz="3600" dirty="0" smtClean="0"/>
              <a:t>„hiányzik belőle a képzelőerő, és nincsenek jó ötletei”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0070C0"/>
                </a:solidFill>
              </a:rPr>
              <a:t>A </a:t>
            </a:r>
            <a:r>
              <a:rPr lang="hu-HU" sz="3600" dirty="0">
                <a:solidFill>
                  <a:srgbClr val="0070C0"/>
                </a:solidFill>
              </a:rPr>
              <a:t>D</a:t>
            </a:r>
            <a:r>
              <a:rPr lang="hu-HU" sz="3600" dirty="0" smtClean="0">
                <a:solidFill>
                  <a:srgbClr val="0070C0"/>
                </a:solidFill>
              </a:rPr>
              <a:t>isney cégóriás, amelyet hét csődbe ment vállalkozását követően alapított, folyamatosan növekszik, eladásai meghaladják az évi tizenkét-milliárd dollárt, és több, mint százezer alkalmazottal dicsekedhet.</a:t>
            </a:r>
            <a:endParaRPr lang="hu-HU" sz="3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1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/>
              <a:t>Felülemelkedni kudarcainkon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407339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0070C0"/>
                </a:solidFill>
              </a:rPr>
              <a:t>Minden viszontagság, minden kudarc és minden szívfájdalom magában hordozza egy ugyanolyan mértékű vagy még nagyobb nyereség magját.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u-HU" sz="3600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Tanulj a kudarcodból! Tekintsd az áhított sikerhez vezető út lépcsőfokának!</a:t>
            </a:r>
            <a:endParaRPr lang="hu-H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12622</TotalTime>
  <Words>696</Words>
  <Application>Microsoft Office PowerPoint</Application>
  <PresentationFormat>Szélesvásznú</PresentationFormat>
  <Paragraphs>53</Paragraphs>
  <Slides>13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Gallery</vt:lpstr>
      <vt:lpstr>Felülemelkedni kudarcainkon</vt:lpstr>
      <vt:lpstr>Felülemelkedni kudarcainkon márk evangéliuma 4. rész 26-29.  versek</vt:lpstr>
      <vt:lpstr> Felülemelkedni kudarcainkon bevezető gondolatok</vt:lpstr>
      <vt:lpstr>PowerPoint-bemutató</vt:lpstr>
      <vt:lpstr>Felülemelkedni kudarcainkon bevezető gondolatok</vt:lpstr>
      <vt:lpstr>PowerPoint-bemutató</vt:lpstr>
      <vt:lpstr>Felülemelkedni kudarcainkon</vt:lpstr>
      <vt:lpstr>PowerPoint-bemutató</vt:lpstr>
      <vt:lpstr>Felülemelkedni kudarcainkon</vt:lpstr>
      <vt:lpstr>Felülemelkedni kudarcainkon</vt:lpstr>
      <vt:lpstr>Felülemelkedni kudarcainkon</vt:lpstr>
      <vt:lpstr>Felülemelkedni kudarcainkon</vt:lpstr>
      <vt:lpstr>Felülemelkedni kudarcainkon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1066</cp:revision>
  <cp:lastPrinted>2022-04-14T22:32:42Z</cp:lastPrinted>
  <dcterms:created xsi:type="dcterms:W3CDTF">2020-09-26T18:34:06Z</dcterms:created>
  <dcterms:modified xsi:type="dcterms:W3CDTF">2024-12-01T00:31:59Z</dcterms:modified>
</cp:coreProperties>
</file>