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58" r:id="rId3"/>
    <p:sldId id="363" r:id="rId4"/>
    <p:sldId id="364" r:id="rId5"/>
    <p:sldId id="319" r:id="rId6"/>
    <p:sldId id="362" r:id="rId7"/>
    <p:sldId id="355" r:id="rId8"/>
    <p:sldId id="3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50" autoAdjust="0"/>
    <p:restoredTop sz="94660"/>
  </p:normalViewPr>
  <p:slideViewPr>
    <p:cSldViewPr snapToGrid="0">
      <p:cViewPr varScale="1">
        <p:scale>
          <a:sx n="75" d="100"/>
          <a:sy n="75" d="100"/>
        </p:scale>
        <p:origin x="78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32"/>
    </p:cViewPr>
  </p:sorterViewPr>
  <p:notesViewPr>
    <p:cSldViewPr snapToGrid="0">
      <p:cViewPr varScale="1">
        <p:scale>
          <a:sx n="51" d="100"/>
          <a:sy n="51" d="100"/>
        </p:scale>
        <p:origin x="269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0AA7C-D6D9-47A1-957F-AE1FD420E583}" type="datetimeFigureOut">
              <a:rPr lang="hu-HU" smtClean="0"/>
              <a:t>2024. 12. 14.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17454-6CD4-40EA-AA78-DFF3366CDF5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392810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D5E56D-A941-4D5E-A5DE-0EF8E59BEA46}" type="datetimeFigureOut">
              <a:rPr lang="hu-HU" smtClean="0"/>
              <a:t>2024. 12. 14.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D56AB7-9312-4745-8F1D-B298FA6D982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6957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56AB7-9312-4745-8F1D-B298FA6D9821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60683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56AB7-9312-4745-8F1D-B298FA6D9821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72263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56AB7-9312-4745-8F1D-B298FA6D9821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177607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56AB7-9312-4745-8F1D-B298FA6D9821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998934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56AB7-9312-4745-8F1D-B298FA6D9821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41825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12/14/2024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3600" dirty="0" smtClean="0"/>
              <a:t>Isten dicsérete</a:t>
            </a:r>
            <a:endParaRPr lang="hu-HU" sz="36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sz="2800" dirty="0" smtClean="0">
                <a:solidFill>
                  <a:srgbClr val="C00000"/>
                </a:solidFill>
              </a:rPr>
              <a:t>A szabadítás, mint aratás, isten csodájának a munkája</a:t>
            </a:r>
            <a:endParaRPr lang="hu-HU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31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/>
            </a:r>
            <a:br>
              <a:rPr lang="hu-HU" dirty="0"/>
            </a:br>
            <a:r>
              <a:rPr lang="hu-HU" sz="2800" dirty="0" smtClean="0">
                <a:solidFill>
                  <a:srgbClr val="C00000"/>
                </a:solidFill>
              </a:rPr>
              <a:t>zsoltárok könyve</a:t>
            </a:r>
            <a:r>
              <a:rPr lang="hu-HU" sz="2800" dirty="0" smtClean="0">
                <a:solidFill>
                  <a:srgbClr val="C00000"/>
                </a:solidFill>
              </a:rPr>
              <a:t> 126. </a:t>
            </a:r>
            <a:r>
              <a:rPr lang="hu-HU" sz="2800" dirty="0" smtClean="0">
                <a:solidFill>
                  <a:srgbClr val="C00000"/>
                </a:solidFill>
              </a:rPr>
              <a:t>rész </a:t>
            </a:r>
            <a:r>
              <a:rPr lang="hu-HU" sz="2800" dirty="0" smtClean="0">
                <a:solidFill>
                  <a:srgbClr val="C00000"/>
                </a:solidFill>
              </a:rPr>
              <a:t>1-6.  </a:t>
            </a:r>
            <a:r>
              <a:rPr lang="hu-HU" sz="2800" dirty="0" smtClean="0">
                <a:solidFill>
                  <a:srgbClr val="C00000"/>
                </a:solidFill>
              </a:rPr>
              <a:t>versek</a:t>
            </a:r>
            <a:endParaRPr lang="hu-HU" sz="2800" dirty="0">
              <a:solidFill>
                <a:srgbClr val="C00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153295" y="2869465"/>
            <a:ext cx="12089528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baseline="30000" dirty="0"/>
              <a:t>1</a:t>
            </a:r>
            <a:r>
              <a:rPr lang="hu-HU" sz="2400" dirty="0"/>
              <a:t>Zarándokének. Mikor jóra fordította </a:t>
            </a:r>
            <a:r>
              <a:rPr lang="hu-HU" sz="2400" dirty="0" err="1"/>
              <a:t>Sion</a:t>
            </a:r>
            <a:r>
              <a:rPr lang="hu-HU" sz="2400" dirty="0"/>
              <a:t> sorsát az ÚR, olyanok voltunk, mint az álmodók. </a:t>
            </a:r>
            <a:endParaRPr lang="hu-HU" sz="2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baseline="30000" dirty="0" smtClean="0"/>
              <a:t>2</a:t>
            </a:r>
            <a:r>
              <a:rPr lang="hu-HU" sz="2400" dirty="0" smtClean="0"/>
              <a:t>Akkor </a:t>
            </a:r>
            <a:r>
              <a:rPr lang="hu-HU" sz="2400" dirty="0"/>
              <a:t>megtelt a szánk nevetéssel, és örömkiáltás volt </a:t>
            </a:r>
            <a:r>
              <a:rPr lang="hu-HU" sz="2400" dirty="0" err="1"/>
              <a:t>nyelvünkön</a:t>
            </a:r>
            <a:r>
              <a:rPr lang="hu-HU" sz="2400" dirty="0"/>
              <a:t>. Ezt mondták akkor a </a:t>
            </a:r>
            <a:endParaRPr lang="hu-HU" sz="2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dirty="0" smtClean="0"/>
              <a:t>népek</a:t>
            </a:r>
            <a:r>
              <a:rPr lang="hu-HU" sz="2400" dirty="0"/>
              <a:t>: Hatalmas dolgot tett ezekkel az ÚR! </a:t>
            </a:r>
            <a:r>
              <a:rPr lang="hu-HU" sz="2400" baseline="30000" dirty="0"/>
              <a:t>3</a:t>
            </a:r>
            <a:r>
              <a:rPr lang="hu-HU" sz="2400" dirty="0"/>
              <a:t>Hatalmas dolgot tett velünk az ÚR, ezért </a:t>
            </a:r>
            <a:endParaRPr lang="hu-HU" sz="2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dirty="0" smtClean="0"/>
              <a:t>örvendezünk</a:t>
            </a:r>
            <a:r>
              <a:rPr lang="hu-HU" sz="2400" dirty="0"/>
              <a:t>. </a:t>
            </a:r>
            <a:r>
              <a:rPr lang="hu-HU" sz="2400" baseline="30000" dirty="0"/>
              <a:t>4</a:t>
            </a:r>
            <a:r>
              <a:rPr lang="hu-HU" sz="2400" dirty="0"/>
              <a:t>Fordítsd jóra sorsunkat, URam, a délvidéki kiszáradt patakmedrekhez hasonlóan! </a:t>
            </a:r>
            <a:endParaRPr lang="hu-HU" sz="2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baseline="30000" dirty="0" smtClean="0"/>
              <a:t>5</a:t>
            </a:r>
            <a:r>
              <a:rPr lang="hu-HU" sz="2400" dirty="0" smtClean="0"/>
              <a:t>Akik </a:t>
            </a:r>
            <a:r>
              <a:rPr lang="hu-HU" sz="2400" dirty="0"/>
              <a:t>könnyezve vetettek, ujjongva fognak majd aratni. </a:t>
            </a:r>
            <a:r>
              <a:rPr lang="hu-HU" sz="2400" baseline="30000" dirty="0"/>
              <a:t>6</a:t>
            </a:r>
            <a:r>
              <a:rPr lang="hu-HU" sz="2400" dirty="0"/>
              <a:t>Aki sírva indul, mikor vetőmagját viszi, </a:t>
            </a:r>
            <a:endParaRPr lang="hu-HU" sz="2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dirty="0" smtClean="0"/>
              <a:t>ujjongva </a:t>
            </a:r>
            <a:r>
              <a:rPr lang="hu-HU" sz="2400" dirty="0"/>
              <a:t>érkezik, mikor kévéit hozza. </a:t>
            </a:r>
            <a:endParaRPr lang="hu-HU" sz="24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95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82390" y="804889"/>
            <a:ext cx="9913433" cy="1059305"/>
          </a:xfrm>
        </p:spPr>
        <p:txBody>
          <a:bodyPr>
            <a:normAutofit/>
          </a:bodyPr>
          <a:lstStyle/>
          <a:p>
            <a:r>
              <a:rPr lang="hu-HU" dirty="0" smtClean="0"/>
              <a:t>Isten dicsérete</a:t>
            </a:r>
            <a:r>
              <a:rPr lang="hu-HU" dirty="0"/>
              <a:t/>
            </a:r>
            <a:br>
              <a:rPr lang="hu-HU" dirty="0"/>
            </a:br>
            <a:r>
              <a:rPr lang="hu-HU" dirty="0">
                <a:solidFill>
                  <a:srgbClr val="7030A0"/>
                </a:solidFill>
              </a:rPr>
              <a:t>bevezető gondolatok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1447330" y="2010878"/>
            <a:ext cx="9579257" cy="344859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2800" dirty="0" smtClean="0">
              <a:solidFill>
                <a:srgbClr val="7030A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800" dirty="0" smtClean="0">
                <a:solidFill>
                  <a:srgbClr val="7030A0"/>
                </a:solidFill>
              </a:rPr>
              <a:t>ADVENT: </a:t>
            </a:r>
            <a:r>
              <a:rPr lang="hu-HU" sz="2800" u="sng" dirty="0" smtClean="0"/>
              <a:t>A MINDENHATÓ KÉSZÜL AZ ARATÁSRA</a:t>
            </a:r>
            <a:endParaRPr lang="hu-HU" sz="2800" u="sng" dirty="0" smtClean="0">
              <a:solidFill>
                <a:srgbClr val="7030A0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600" dirty="0">
                <a:solidFill>
                  <a:srgbClr val="0070C0"/>
                </a:solidFill>
              </a:rPr>
              <a:t>a</a:t>
            </a:r>
            <a:r>
              <a:rPr lang="hu-HU" sz="2600" dirty="0" smtClean="0">
                <a:solidFill>
                  <a:srgbClr val="0070C0"/>
                </a:solidFill>
              </a:rPr>
              <a:t>mikor Jézus eljön újra, egybegyűjti az övéit</a:t>
            </a:r>
            <a:endParaRPr lang="hu-HU" sz="2600" dirty="0" smtClean="0">
              <a:solidFill>
                <a:srgbClr val="0070C0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600" dirty="0">
                <a:solidFill>
                  <a:srgbClr val="0070C0"/>
                </a:solidFill>
              </a:rPr>
              <a:t>a</a:t>
            </a:r>
            <a:r>
              <a:rPr lang="hu-HU" sz="2600" dirty="0" smtClean="0">
                <a:solidFill>
                  <a:srgbClr val="0070C0"/>
                </a:solidFill>
              </a:rPr>
              <a:t> világ végén az angyalok tűzre vetik az Isten hívásának (vetésének) ellenálló embereket</a:t>
            </a:r>
            <a:endParaRPr lang="hu-HU" sz="2600" dirty="0" smtClean="0">
              <a:solidFill>
                <a:srgbClr val="0070C0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600" dirty="0" smtClean="0">
                <a:solidFill>
                  <a:srgbClr val="0070C0"/>
                </a:solidFill>
              </a:rPr>
              <a:t>a mennyekben nagy ünnepség kezdődik – ISTEN DICSÉRETÉNEK SOHA NEM LESZ VÉGE</a:t>
            </a:r>
            <a:endParaRPr lang="hu-HU" sz="26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065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82390" y="804889"/>
            <a:ext cx="9913433" cy="1059305"/>
          </a:xfrm>
        </p:spPr>
        <p:txBody>
          <a:bodyPr>
            <a:normAutofit/>
          </a:bodyPr>
          <a:lstStyle/>
          <a:p>
            <a:r>
              <a:rPr lang="hu-HU" dirty="0" smtClean="0"/>
              <a:t>ISTEN DICSÉRETE</a:t>
            </a:r>
            <a:r>
              <a:rPr lang="hu-HU" dirty="0"/>
              <a:t/>
            </a:r>
            <a:br>
              <a:rPr lang="hu-HU" dirty="0"/>
            </a:br>
            <a:r>
              <a:rPr lang="hu-HU" dirty="0">
                <a:solidFill>
                  <a:srgbClr val="7030A0"/>
                </a:solidFill>
              </a:rPr>
              <a:t>bevezető gondolatok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1447330" y="2010878"/>
            <a:ext cx="9579257" cy="344859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800" dirty="0" smtClean="0">
                <a:solidFill>
                  <a:srgbClr val="C00000"/>
                </a:solidFill>
              </a:rPr>
              <a:t>A FELOLVASOTT ZSOLTÁR EGYSZERRE JELENÍTI MEG A MÚLTAT, A JELENT ÉS A JÖVŐT</a:t>
            </a:r>
            <a:endParaRPr lang="hu-HU" sz="2800" dirty="0">
              <a:solidFill>
                <a:srgbClr val="7030A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400" dirty="0" smtClean="0"/>
              <a:t>a zsoltár első három verse Isten népének egy olyan időszakát eleveníti meg, amikor erőteljesen tapasztalhatták meg az Úr kegyelmét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400" dirty="0" smtClean="0"/>
              <a:t>a következő versben már a jelen nehézségei jelennek meg, amelyet a záró versek jövőbe mutató reménységével old fel ez az Istent magasztaló ének.</a:t>
            </a:r>
            <a:endParaRPr lang="hu-HU" sz="2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22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800" dirty="0" smtClean="0">
                <a:solidFill>
                  <a:srgbClr val="7030A0"/>
                </a:solidFill>
              </a:rPr>
              <a:t>A MÚLTBAN, A JELENBEN ÉS A JÖVŐBEN IS HATALMAS ÉS KEGYELMES SZABADÍTÁSA VAN JELEN</a:t>
            </a:r>
            <a:endParaRPr lang="hu-HU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272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chemeClr val="accent1"/>
                </a:solidFill>
              </a:rPr>
              <a:t>MEGTAPASZTALT SZABADÍTÁS</a:t>
            </a:r>
            <a:endParaRPr lang="hu-HU" sz="2800" dirty="0">
              <a:solidFill>
                <a:schemeClr val="accent1"/>
              </a:solidFill>
            </a:endParaRP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441525" y="3205491"/>
            <a:ext cx="3276245" cy="249680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1800" dirty="0" smtClean="0">
                <a:solidFill>
                  <a:srgbClr val="0070C0"/>
                </a:solidFill>
              </a:rPr>
              <a:t>„</a:t>
            </a:r>
            <a:r>
              <a:rPr lang="hu-HU" sz="1800" dirty="0" smtClean="0">
                <a:solidFill>
                  <a:srgbClr val="0070C0"/>
                </a:solidFill>
              </a:rPr>
              <a:t>Akkor </a:t>
            </a:r>
            <a:r>
              <a:rPr lang="hu-HU" sz="1800" dirty="0">
                <a:solidFill>
                  <a:srgbClr val="0070C0"/>
                </a:solidFill>
              </a:rPr>
              <a:t>megtelt a szánk nevetéssel, és örömkiáltás volt </a:t>
            </a:r>
            <a:r>
              <a:rPr lang="hu-HU" sz="1800" dirty="0" err="1">
                <a:solidFill>
                  <a:srgbClr val="0070C0"/>
                </a:solidFill>
              </a:rPr>
              <a:t>nyelvünkön</a:t>
            </a:r>
            <a:r>
              <a:rPr lang="hu-HU" sz="1800" dirty="0">
                <a:solidFill>
                  <a:srgbClr val="0070C0"/>
                </a:solidFill>
              </a:rPr>
              <a:t>. Ezt mondták akkor a </a:t>
            </a:r>
            <a:r>
              <a:rPr lang="hu-HU" sz="1800" dirty="0" smtClean="0">
                <a:solidFill>
                  <a:srgbClr val="0070C0"/>
                </a:solidFill>
              </a:rPr>
              <a:t>népek</a:t>
            </a:r>
            <a:r>
              <a:rPr lang="hu-HU" sz="1800" dirty="0">
                <a:solidFill>
                  <a:srgbClr val="0070C0"/>
                </a:solidFill>
              </a:rPr>
              <a:t>: Hatalmas dolgot tett ezekkel az ÚR! </a:t>
            </a:r>
            <a:r>
              <a:rPr lang="hu-HU" sz="1800" dirty="0" smtClean="0">
                <a:solidFill>
                  <a:srgbClr val="0070C0"/>
                </a:solidFill>
              </a:rPr>
              <a:t>Hatalmas </a:t>
            </a:r>
            <a:r>
              <a:rPr lang="hu-HU" sz="1800" dirty="0">
                <a:solidFill>
                  <a:srgbClr val="0070C0"/>
                </a:solidFill>
              </a:rPr>
              <a:t>dolgot tett velünk az ÚR, ezért </a:t>
            </a:r>
            <a:r>
              <a:rPr lang="hu-HU" sz="1800" dirty="0" smtClean="0">
                <a:solidFill>
                  <a:srgbClr val="0070C0"/>
                </a:solidFill>
              </a:rPr>
              <a:t>örvendezünk</a:t>
            </a:r>
            <a:r>
              <a:rPr lang="hu-HU" sz="1800" dirty="0" smtClean="0">
                <a:solidFill>
                  <a:srgbClr val="0070C0"/>
                </a:solidFill>
              </a:rPr>
              <a:t>. </a:t>
            </a:r>
            <a:r>
              <a:rPr lang="hu-HU" sz="1800" dirty="0" smtClean="0">
                <a:solidFill>
                  <a:srgbClr val="0070C0"/>
                </a:solidFill>
              </a:rPr>
              <a:t>” </a:t>
            </a:r>
            <a:endParaRPr lang="hu-HU" sz="1800" dirty="0">
              <a:solidFill>
                <a:srgbClr val="0070C0"/>
              </a:solidFill>
            </a:endParaRPr>
          </a:p>
          <a:p>
            <a:pPr algn="r">
              <a:spcBef>
                <a:spcPts val="0"/>
              </a:spcBef>
            </a:pPr>
            <a:r>
              <a:rPr lang="hu-HU" sz="1800" dirty="0" smtClean="0">
                <a:solidFill>
                  <a:srgbClr val="0070C0"/>
                </a:solidFill>
                <a:cs typeface="Arial" panose="020B0604020202020204" pitchFamily="34" charset="0"/>
              </a:rPr>
              <a:t>Zsolt 126,2-3</a:t>
            </a:r>
            <a:endParaRPr lang="hu-HU" sz="1800" dirty="0" smtClean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43714" y="261257"/>
            <a:ext cx="6012470" cy="557784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200" dirty="0" smtClean="0">
                <a:solidFill>
                  <a:srgbClr val="C00000"/>
                </a:solidFill>
              </a:rPr>
              <a:t>Volt-e már részed Isten szabadításában?</a:t>
            </a:r>
            <a:r>
              <a:rPr lang="hu-HU" sz="2200" dirty="0" smtClean="0">
                <a:solidFill>
                  <a:srgbClr val="C00000"/>
                </a:solidFill>
              </a:rPr>
              <a:t> </a:t>
            </a:r>
            <a:endParaRPr lang="hu-HU" sz="2200" dirty="0" smtClean="0">
              <a:solidFill>
                <a:srgbClr val="C00000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dirty="0" smtClean="0"/>
              <a:t>örömödben dalra fakadtál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a</a:t>
            </a:r>
            <a:r>
              <a:rPr lang="hu-HU" dirty="0" smtClean="0"/>
              <a:t> szád megtelt nevetéssel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n</a:t>
            </a:r>
            <a:r>
              <a:rPr lang="hu-HU" dirty="0" smtClean="0"/>
              <a:t>em valaki másnak a kárán örültél, hanem a saját magad megtapasztalásán</a:t>
            </a:r>
            <a:endParaRPr lang="hu-HU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2200" dirty="0" smtClean="0">
              <a:solidFill>
                <a:srgbClr val="7030A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200" dirty="0" smtClean="0">
                <a:solidFill>
                  <a:srgbClr val="7030A0"/>
                </a:solidFill>
              </a:rPr>
              <a:t>Ha nem lett volna még ilyen megtapasztalásod, annak kettő oka lehet:</a:t>
            </a:r>
            <a:endParaRPr lang="hu-HU" sz="2200" dirty="0" smtClean="0">
              <a:solidFill>
                <a:srgbClr val="7030A0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000" dirty="0" smtClean="0">
                <a:solidFill>
                  <a:srgbClr val="7030A0"/>
                </a:solidFill>
              </a:rPr>
              <a:t>nem voltál még soha igazán szorult helyzetben</a:t>
            </a:r>
            <a:endParaRPr lang="hu-HU" sz="2000" dirty="0" smtClean="0">
              <a:solidFill>
                <a:srgbClr val="7030A0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000" dirty="0" smtClean="0">
                <a:solidFill>
                  <a:srgbClr val="7030A0"/>
                </a:solidFill>
              </a:rPr>
              <a:t>nem kerested Istennél a kegyelmet és a szabadítást</a:t>
            </a:r>
            <a:endParaRPr lang="hu-HU" sz="2000" dirty="0" smtClean="0">
              <a:solidFill>
                <a:srgbClr val="7030A0"/>
              </a:solidFill>
            </a:endParaRP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2000" dirty="0" smtClean="0">
              <a:solidFill>
                <a:srgbClr val="FF0000"/>
              </a:solidFill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dirty="0" smtClean="0">
                <a:solidFill>
                  <a:srgbClr val="FF0000"/>
                </a:solidFill>
              </a:rPr>
              <a:t>MERT ISTEN SZABADÍTÓ ISTEN!</a:t>
            </a:r>
            <a:endParaRPr lang="hu-HU" sz="2400" dirty="0" smtClean="0">
              <a:solidFill>
                <a:srgbClr val="FF0000"/>
              </a:solidFill>
            </a:endParaRP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800" dirty="0" smtClean="0">
                <a:solidFill>
                  <a:srgbClr val="7030A0"/>
                </a:solidFill>
              </a:rPr>
              <a:t>Jézus = Isten megszabadít</a:t>
            </a:r>
            <a:endParaRPr lang="hu-HU" sz="3800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874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41525" y="798973"/>
            <a:ext cx="3276246" cy="2247117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chemeClr val="accent1"/>
                </a:solidFill>
              </a:rPr>
              <a:t>Könyörgés szabadításért</a:t>
            </a:r>
            <a:endParaRPr lang="hu-HU" sz="2800" dirty="0">
              <a:solidFill>
                <a:schemeClr val="accent1"/>
              </a:solidFill>
            </a:endParaRP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441525" y="3205491"/>
            <a:ext cx="3276245" cy="249680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1800" dirty="0" smtClean="0">
                <a:solidFill>
                  <a:srgbClr val="0070C0"/>
                </a:solidFill>
              </a:rPr>
              <a:t>„</a:t>
            </a:r>
            <a:r>
              <a:rPr lang="hu-HU" sz="1800" dirty="0" smtClean="0">
                <a:solidFill>
                  <a:srgbClr val="0070C0"/>
                </a:solidFill>
              </a:rPr>
              <a:t>Fordítsd </a:t>
            </a:r>
            <a:r>
              <a:rPr lang="hu-HU" sz="1800" dirty="0">
                <a:solidFill>
                  <a:srgbClr val="0070C0"/>
                </a:solidFill>
              </a:rPr>
              <a:t>jóra sorsunkat, URam, a délvidéki kiszáradt patakmedrekhez hasonlóan</a:t>
            </a:r>
            <a:r>
              <a:rPr lang="hu-HU" sz="1800" dirty="0" smtClean="0">
                <a:solidFill>
                  <a:srgbClr val="0070C0"/>
                </a:solidFill>
              </a:rPr>
              <a:t>!</a:t>
            </a:r>
            <a:r>
              <a:rPr lang="hu-HU" sz="1800" dirty="0" smtClean="0">
                <a:solidFill>
                  <a:srgbClr val="0070C0"/>
                </a:solidFill>
              </a:rPr>
              <a:t>” </a:t>
            </a:r>
            <a:endParaRPr lang="hu-HU" sz="1800" dirty="0" smtClean="0">
              <a:solidFill>
                <a:srgbClr val="0070C0"/>
              </a:solidFill>
            </a:endParaRPr>
          </a:p>
          <a:p>
            <a:pPr algn="r">
              <a:spcBef>
                <a:spcPts val="0"/>
              </a:spcBef>
            </a:pPr>
            <a:r>
              <a:rPr lang="hu-HU" sz="1800" dirty="0" smtClean="0">
                <a:solidFill>
                  <a:srgbClr val="0070C0"/>
                </a:solidFill>
                <a:cs typeface="Arial" panose="020B0604020202020204" pitchFamily="34" charset="0"/>
              </a:rPr>
              <a:t>Zsol</a:t>
            </a:r>
            <a:r>
              <a:rPr lang="hu-HU" sz="1800" dirty="0" smtClean="0">
                <a:solidFill>
                  <a:srgbClr val="0070C0"/>
                </a:solidFill>
                <a:cs typeface="Arial" panose="020B0604020202020204" pitchFamily="34" charset="0"/>
              </a:rPr>
              <a:t>t 126,4</a:t>
            </a:r>
            <a:endParaRPr lang="hu-HU" sz="1800" dirty="0" smtClean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43714" y="261257"/>
            <a:ext cx="6012470" cy="557784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dirty="0" smtClean="0">
                <a:solidFill>
                  <a:srgbClr val="C00000"/>
                </a:solidFill>
              </a:rPr>
              <a:t>Mivel az Úr szabadító Isten, ezért dicsőíti Őt, ha nehézségeinkben hozzá kiáltunk szabadításért!</a:t>
            </a:r>
            <a:endParaRPr lang="hu-HU" sz="2400" dirty="0" smtClean="0">
              <a:solidFill>
                <a:srgbClr val="C00000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hu-HU" sz="20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dirty="0" smtClean="0">
                <a:solidFill>
                  <a:srgbClr val="0070C0"/>
                </a:solidFill>
              </a:rPr>
              <a:t>Istenünk sosem gyönyörködött az emberi szenvedésben</a:t>
            </a:r>
            <a:endParaRPr lang="hu-HU" sz="2000" dirty="0" smtClean="0">
              <a:solidFill>
                <a:srgbClr val="0070C0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000" dirty="0" smtClean="0"/>
              <a:t>számtalanszor látjuk Jézust megindulni az emberek nyomorúságain</a:t>
            </a:r>
            <a:endParaRPr lang="hu-HU" sz="2000" dirty="0" smtClean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000" dirty="0" smtClean="0"/>
              <a:t>még azoknak is segített, akik aztán meg sem köszönték szabadítását</a:t>
            </a:r>
            <a:endParaRPr lang="hu-HU" sz="2000" dirty="0" smtClean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000" dirty="0" smtClean="0"/>
              <a:t>ugyanakkor nem hozott szabadítást automatikusan minden embernek</a:t>
            </a:r>
            <a:endParaRPr lang="hu-HU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2200" dirty="0" smtClean="0">
              <a:solidFill>
                <a:srgbClr val="C00000"/>
              </a:solidFill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200" dirty="0" smtClean="0">
                <a:solidFill>
                  <a:srgbClr val="7030A0"/>
                </a:solidFill>
              </a:rPr>
              <a:t>Mikor Istenre bízzuk szabadításunkat, nem mondhatjuk meg Neki, hogyan tegye – bízzuk Rá sorsunkat, és reménységgel imádkozzunk!</a:t>
            </a:r>
            <a:endParaRPr lang="hu-HU" sz="2200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015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41525" y="798973"/>
            <a:ext cx="3276246" cy="2247117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chemeClr val="accent1"/>
                </a:solidFill>
              </a:rPr>
              <a:t>A szabadítás mint aratás</a:t>
            </a:r>
            <a:endParaRPr lang="hu-HU" sz="2800" dirty="0">
              <a:solidFill>
                <a:schemeClr val="accent1"/>
              </a:solidFill>
            </a:endParaRP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441525" y="3205491"/>
            <a:ext cx="3276245" cy="249680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1800" dirty="0" smtClean="0">
                <a:solidFill>
                  <a:srgbClr val="0070C0"/>
                </a:solidFill>
              </a:rPr>
              <a:t>„</a:t>
            </a:r>
            <a:r>
              <a:rPr lang="hu-HU" sz="1800" dirty="0" smtClean="0">
                <a:solidFill>
                  <a:srgbClr val="0070C0"/>
                </a:solidFill>
              </a:rPr>
              <a:t>Akik </a:t>
            </a:r>
            <a:r>
              <a:rPr lang="hu-HU" sz="1800" dirty="0">
                <a:solidFill>
                  <a:srgbClr val="0070C0"/>
                </a:solidFill>
              </a:rPr>
              <a:t>könnyezve vetettek, ujjongva fognak majd aratni. </a:t>
            </a:r>
            <a:r>
              <a:rPr lang="hu-HU" sz="1800" dirty="0" smtClean="0">
                <a:solidFill>
                  <a:srgbClr val="0070C0"/>
                </a:solidFill>
              </a:rPr>
              <a:t>Aki </a:t>
            </a:r>
            <a:r>
              <a:rPr lang="hu-HU" sz="1800" dirty="0">
                <a:solidFill>
                  <a:srgbClr val="0070C0"/>
                </a:solidFill>
              </a:rPr>
              <a:t>sírva indul, mikor vetőmagját viszi, </a:t>
            </a:r>
            <a:r>
              <a:rPr lang="hu-HU" sz="1800" dirty="0" smtClean="0">
                <a:solidFill>
                  <a:srgbClr val="0070C0"/>
                </a:solidFill>
              </a:rPr>
              <a:t>ujjongva </a:t>
            </a:r>
            <a:r>
              <a:rPr lang="hu-HU" sz="1800" dirty="0">
                <a:solidFill>
                  <a:srgbClr val="0070C0"/>
                </a:solidFill>
              </a:rPr>
              <a:t>érkezik, mikor kévéit </a:t>
            </a:r>
            <a:r>
              <a:rPr lang="hu-HU" sz="1800" dirty="0" smtClean="0">
                <a:solidFill>
                  <a:srgbClr val="0070C0"/>
                </a:solidFill>
              </a:rPr>
              <a:t>hozza</a:t>
            </a:r>
            <a:r>
              <a:rPr lang="hu-HU" sz="1800" dirty="0" smtClean="0">
                <a:solidFill>
                  <a:srgbClr val="0070C0"/>
                </a:solidFill>
              </a:rPr>
              <a:t>.” </a:t>
            </a:r>
            <a:endParaRPr lang="hu-HU" sz="1800" dirty="0">
              <a:solidFill>
                <a:srgbClr val="0070C0"/>
              </a:solidFill>
            </a:endParaRPr>
          </a:p>
          <a:p>
            <a:pPr algn="r">
              <a:spcBef>
                <a:spcPts val="0"/>
              </a:spcBef>
            </a:pPr>
            <a:r>
              <a:rPr lang="hu-HU" sz="1800" dirty="0" smtClean="0">
                <a:solidFill>
                  <a:srgbClr val="0070C0"/>
                </a:solidFill>
                <a:cs typeface="Arial" panose="020B0604020202020204" pitchFamily="34" charset="0"/>
              </a:rPr>
              <a:t>Zsol</a:t>
            </a:r>
            <a:r>
              <a:rPr lang="hu-HU" sz="1800" dirty="0" smtClean="0">
                <a:solidFill>
                  <a:srgbClr val="0070C0"/>
                </a:solidFill>
                <a:cs typeface="Arial" panose="020B0604020202020204" pitchFamily="34" charset="0"/>
              </a:rPr>
              <a:t>t 126,5-6</a:t>
            </a:r>
            <a:endParaRPr lang="hu-HU" sz="1800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43714" y="127000"/>
            <a:ext cx="6012470" cy="584272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dirty="0" smtClean="0">
                <a:solidFill>
                  <a:srgbClr val="0070C0"/>
                </a:solidFill>
              </a:rPr>
              <a:t>Hogyan válik a szabadítás aratássá?</a:t>
            </a:r>
            <a:endParaRPr lang="hu-HU" sz="2400" dirty="0" smtClean="0">
              <a:solidFill>
                <a:srgbClr val="0070C0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000" dirty="0" smtClean="0"/>
              <a:t>ha Jézus példáját követjük, akkor nehézségeinkben annak a lehetőségét látjuk meg, hogy Isten dicsőségének a megnyilvánulásáért imádkozzunk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000" dirty="0" smtClean="0"/>
              <a:t>nem egyszerűen megkönnyebbülésért imádkozol, hanem kegyelemért mindenki számára, aki érintett a nehéz helyzetedben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000" dirty="0"/>
              <a:t>e</a:t>
            </a:r>
            <a:r>
              <a:rPr lang="hu-HU" sz="2000" dirty="0" smtClean="0"/>
              <a:t>zek bizony gyakran könnyes szemekkel elmondott imák</a:t>
            </a:r>
            <a:endParaRPr lang="hu-HU" sz="20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b="1" dirty="0" smtClean="0">
                <a:solidFill>
                  <a:srgbClr val="C00000"/>
                </a:solidFill>
              </a:rPr>
              <a:t>ISTEN TERMÉSZETE ÉS KORÁBBI SZABADÍTÁSAI REMÉNYT ADNAK A JÖVŐRE NÉZVE</a:t>
            </a:r>
            <a:endParaRPr lang="hu-HU" b="1" dirty="0">
              <a:solidFill>
                <a:srgbClr val="C00000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000" dirty="0"/>
              <a:t>r</a:t>
            </a:r>
            <a:r>
              <a:rPr lang="hu-HU" sz="2000" dirty="0" smtClean="0"/>
              <a:t>áadásul ez Isten személyes ígérete is</a:t>
            </a:r>
            <a:endParaRPr lang="hu-HU" sz="2000" dirty="0" smtClean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000" i="1" dirty="0" smtClean="0"/>
              <a:t>a könnyeket és a sírást ujjongás követi </a:t>
            </a:r>
            <a:endParaRPr lang="hu-HU" sz="2000" i="1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000" dirty="0" smtClean="0"/>
              <a:t>a szabadítás Isten kegyelmének a munkája lesz – valóságos csoda</a:t>
            </a:r>
            <a:endParaRPr lang="hu-HU" sz="2000" dirty="0" smtClean="0"/>
          </a:p>
        </p:txBody>
      </p:sp>
    </p:spTree>
    <p:extLst>
      <p:ext uri="{BB962C8B-B14F-4D97-AF65-F5344CB8AC3E}">
        <p14:creationId xmlns:p14="http://schemas.microsoft.com/office/powerpoint/2010/main" val="235381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/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82390" y="804889"/>
            <a:ext cx="9913433" cy="1059305"/>
          </a:xfrm>
        </p:spPr>
        <p:txBody>
          <a:bodyPr>
            <a:normAutofit/>
          </a:bodyPr>
          <a:lstStyle/>
          <a:p>
            <a:r>
              <a:rPr lang="hu-HU" dirty="0" smtClean="0"/>
              <a:t>ISTEN DICSÉRETE</a:t>
            </a:r>
            <a:r>
              <a:rPr lang="hu-HU" dirty="0"/>
              <a:t/>
            </a:r>
            <a:br>
              <a:rPr lang="hu-HU" dirty="0"/>
            </a:br>
            <a:r>
              <a:rPr lang="hu-HU" dirty="0" smtClean="0">
                <a:solidFill>
                  <a:srgbClr val="7030A0"/>
                </a:solidFill>
              </a:rPr>
              <a:t>záró </a:t>
            </a:r>
            <a:r>
              <a:rPr lang="hu-HU" dirty="0">
                <a:solidFill>
                  <a:srgbClr val="7030A0"/>
                </a:solidFill>
              </a:rPr>
              <a:t>gondolatok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1447330" y="2010878"/>
            <a:ext cx="9579257" cy="397082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b="1" dirty="0" smtClean="0">
                <a:solidFill>
                  <a:srgbClr val="7030A0"/>
                </a:solidFill>
              </a:rPr>
              <a:t>ADVENT = REMÉNYTELJES VÁRAKOZÁS</a:t>
            </a:r>
            <a:endParaRPr lang="hu-HU" sz="2400" b="1" dirty="0" smtClean="0">
              <a:solidFill>
                <a:srgbClr val="7030A0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200" dirty="0"/>
              <a:t>n</a:t>
            </a:r>
            <a:r>
              <a:rPr lang="hu-HU" sz="2200" dirty="0" smtClean="0"/>
              <a:t>e </a:t>
            </a:r>
            <a:r>
              <a:rPr lang="hu-HU" sz="2200" dirty="0" err="1" smtClean="0"/>
              <a:t>veszítsd</a:t>
            </a:r>
            <a:r>
              <a:rPr lang="hu-HU" sz="2200" dirty="0" smtClean="0"/>
              <a:t> el a reménységed!</a:t>
            </a:r>
            <a:endParaRPr lang="hu-HU" sz="22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2400" dirty="0" smtClean="0">
              <a:solidFill>
                <a:srgbClr val="7030A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600" dirty="0" smtClean="0">
                <a:solidFill>
                  <a:srgbClr val="7030A0"/>
                </a:solidFill>
              </a:rPr>
              <a:t>A 126. zsoltár Istent dicsőítő imádság, amely a Mindenhatót szabadító Úrként magasztalja.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400" dirty="0"/>
              <a:t>b</a:t>
            </a:r>
            <a:r>
              <a:rPr lang="hu-HU" sz="2400" dirty="0" smtClean="0"/>
              <a:t>ár a jelenben még látszólag a nehézség uralkodik – de csak akkor gyűrhet maga alá bennünket, ha átadjuk neki a hatalmat önmagunk felett</a:t>
            </a:r>
            <a:endParaRPr lang="hu-HU" sz="2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2600" dirty="0">
              <a:solidFill>
                <a:srgbClr val="7030A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600" dirty="0" smtClean="0">
                <a:solidFill>
                  <a:srgbClr val="0070C0"/>
                </a:solidFill>
              </a:rPr>
              <a:t>Mivel Isten gyermekei vagyunk, Neki van igazán hatalma felettünk! </a:t>
            </a:r>
            <a:endParaRPr lang="hu-HU" sz="260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12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TM10001114[[fn=Galéria]]</Template>
  <TotalTime>12343</TotalTime>
  <Words>602</Words>
  <Application>Microsoft Office PowerPoint</Application>
  <PresentationFormat>Szélesvásznú</PresentationFormat>
  <Paragraphs>71</Paragraphs>
  <Slides>8</Slides>
  <Notes>5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2" baseType="lpstr">
      <vt:lpstr>Arial</vt:lpstr>
      <vt:lpstr>Calibri</vt:lpstr>
      <vt:lpstr>Gill Sans MT</vt:lpstr>
      <vt:lpstr>Gallery</vt:lpstr>
      <vt:lpstr>Isten dicsérete</vt:lpstr>
      <vt:lpstr> zsoltárok könyve 126. rész 1-6.  versek</vt:lpstr>
      <vt:lpstr>Isten dicsérete bevezető gondolatok</vt:lpstr>
      <vt:lpstr>ISTEN DICSÉRETE bevezető gondolatok</vt:lpstr>
      <vt:lpstr>MEGTAPASZTALT SZABADÍTÁS</vt:lpstr>
      <vt:lpstr>Könyörgés szabadításért</vt:lpstr>
      <vt:lpstr>A szabadítás mint aratás</vt:lpstr>
      <vt:lpstr>ISTEN DICSÉRETE záró gondolatok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tékozló fiú</dc:title>
  <dc:creator>Hivatal</dc:creator>
  <cp:lastModifiedBy>Hivatal</cp:lastModifiedBy>
  <cp:revision>1036</cp:revision>
  <cp:lastPrinted>2022-04-14T22:32:42Z</cp:lastPrinted>
  <dcterms:created xsi:type="dcterms:W3CDTF">2020-09-26T18:34:06Z</dcterms:created>
  <dcterms:modified xsi:type="dcterms:W3CDTF">2024-12-14T22:17:32Z</dcterms:modified>
</cp:coreProperties>
</file>