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8" r:id="rId3"/>
    <p:sldId id="365" r:id="rId4"/>
    <p:sldId id="371" r:id="rId5"/>
    <p:sldId id="372" r:id="rId6"/>
    <p:sldId id="355" r:id="rId7"/>
    <p:sldId id="319" r:id="rId8"/>
    <p:sldId id="373" r:id="rId9"/>
    <p:sldId id="3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45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68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A7C-D6D9-47A1-957F-AE1FD420E583}" type="datetimeFigureOut">
              <a:rPr lang="hu-HU" smtClean="0"/>
              <a:pPr/>
              <a:t>2025. 01. 26.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7454-6CD4-40EA-AA78-DFF3366CDF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3928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E56D-A941-4D5E-A5DE-0EF8E59BEA46}" type="datetimeFigureOut">
              <a:rPr lang="hu-HU" smtClean="0"/>
              <a:pPr/>
              <a:t>2025. 01. 26.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6AB7-9312-4745-8F1D-B298FA6D982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6695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6068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722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498FEF5-207F-99B2-1596-92258164C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xmlns="" id="{5EC4BD89-9077-3C97-FB34-30B2B57B6A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xmlns="" id="{FD539775-29D8-44EF-C2C2-39FAA4D31B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A1D60653-6C2D-C531-7A12-303445515E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5971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41825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17760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8193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zentiras.hu/biblia/ruf/ECC/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jellempróba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C00000"/>
                </a:solidFill>
              </a:rPr>
              <a:t>Avagy az élet, mint a nagy vízválasztó</a:t>
            </a:r>
            <a:endParaRPr lang="hu-H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3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 </a:t>
            </a:r>
            <a:r>
              <a:rPr lang="hu-HU" sz="2800" dirty="0">
                <a:solidFill>
                  <a:srgbClr val="C00000"/>
                </a:solidFill>
              </a:rPr>
              <a:t>3</a:t>
            </a:r>
            <a:r>
              <a:rPr lang="hu-HU" sz="2800" dirty="0" smtClean="0">
                <a:solidFill>
                  <a:srgbClr val="C00000"/>
                </a:solidFill>
              </a:rPr>
              <a:t>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9-22.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315468"/>
            <a:ext cx="1181996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/>
              <a:t>9</a:t>
            </a:r>
            <a:r>
              <a:rPr lang="hu-HU" sz="2400" dirty="0"/>
              <a:t>Mi haszna van a munkásnak abból, amiért fáradozik? </a:t>
            </a:r>
            <a:r>
              <a:rPr lang="hu-HU" sz="2400" baseline="30000" dirty="0"/>
              <a:t>10</a:t>
            </a:r>
            <a:r>
              <a:rPr lang="hu-HU" sz="2400" dirty="0"/>
              <a:t>Láttam azokat a bajokat, amelyeket Isten azért adott az embereknek, hogy bajlódjanak velük. </a:t>
            </a:r>
            <a:r>
              <a:rPr lang="hu-HU" sz="2400" baseline="30000" dirty="0"/>
              <a:t>11</a:t>
            </a:r>
            <a:r>
              <a:rPr lang="hu-HU" sz="2400" dirty="0"/>
              <a:t>Szépen megalkotott mindent a maga idejében, az örökkévalóságot is az emberi értelem elé tárta, de az ember mégsem tudja felfogni Isten alkotásait elejétől a végéig, amelyeket megalkotott. </a:t>
            </a:r>
            <a:r>
              <a:rPr lang="hu-HU" sz="2400" baseline="30000" dirty="0" smtClean="0"/>
              <a:t>12</a:t>
            </a:r>
            <a:r>
              <a:rPr lang="hu-HU" sz="2400" dirty="0" smtClean="0"/>
              <a:t>Rájöttem</a:t>
            </a:r>
            <a:r>
              <a:rPr lang="hu-HU" sz="2400" dirty="0"/>
              <a:t>, hogy nincs jobb dolog, mint ha örül az ember, és a maga javára törekszik egész életében</a:t>
            </a:r>
            <a:r>
              <a:rPr lang="hu-HU" sz="2400" dirty="0" smtClean="0"/>
              <a:t>. </a:t>
            </a:r>
            <a:r>
              <a:rPr lang="hu-HU" sz="2400" baseline="30000" dirty="0"/>
              <a:t>13</a:t>
            </a:r>
            <a:r>
              <a:rPr lang="hu-HU" sz="2400" dirty="0"/>
              <a:t>De az is Isten ajándéka, hogy az ember eszik, iszik, és jól él fáradságos munkájából. </a:t>
            </a:r>
            <a:r>
              <a:rPr lang="hu-HU" sz="2400" baseline="30000" dirty="0"/>
              <a:t>14</a:t>
            </a:r>
            <a:r>
              <a:rPr lang="hu-HU" sz="2400" dirty="0"/>
              <a:t>Rájöttem, hogy mindaz, amit Isten tesz, örökké megmarad; nincs ahhoz hozzátenni való, és nincs belőle elvenni való. Azért rendezte Isten így, hogy féljék őt. </a:t>
            </a:r>
            <a:r>
              <a:rPr lang="hu-HU" sz="2400" baseline="30000" dirty="0"/>
              <a:t>15</a:t>
            </a:r>
            <a:r>
              <a:rPr lang="hu-HU" sz="2400" dirty="0"/>
              <a:t>Ami volt, régóta megvan, és ami lesz, már régen megvolt; és az Isten előkeríti azt, ami tovatűnt. 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9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4BA39C2-C0F3-F035-ADCA-DD0589D3A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9CAC02D-13B4-887B-65EE-8C51C7F6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>
                <a:solidFill>
                  <a:srgbClr val="C00000"/>
                </a:solidFill>
              </a:rPr>
              <a:t>prédikátor könyve </a:t>
            </a:r>
            <a:r>
              <a:rPr lang="hu-HU" sz="2800" dirty="0" smtClean="0">
                <a:solidFill>
                  <a:srgbClr val="C00000"/>
                </a:solidFill>
              </a:rPr>
              <a:t>3.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9-22.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486EA207-B1FD-2BA9-4409-5C5058A59E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3294" y="2130804"/>
            <a:ext cx="1178769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>
                <a:solidFill>
                  <a:srgbClr val="0070C0"/>
                </a:solidFill>
              </a:rPr>
              <a:t>16</a:t>
            </a:r>
            <a:r>
              <a:rPr lang="hu-HU" sz="2400" dirty="0">
                <a:solidFill>
                  <a:srgbClr val="0070C0"/>
                </a:solidFill>
              </a:rPr>
              <a:t>Még azt is láttam a nap alatt, hogy a törvény helyén törvénytelenség van, az igazság helyén pedig gonoszság. </a:t>
            </a:r>
            <a:r>
              <a:rPr lang="hu-HU" sz="2400" baseline="30000" dirty="0">
                <a:solidFill>
                  <a:srgbClr val="0070C0"/>
                </a:solidFill>
              </a:rPr>
              <a:t>17</a:t>
            </a:r>
            <a:r>
              <a:rPr lang="hu-HU" sz="2400" dirty="0">
                <a:solidFill>
                  <a:srgbClr val="0070C0"/>
                </a:solidFill>
              </a:rPr>
              <a:t>De arra gondoltam, hogy az igazat is, a bűnöst is megítéli az Isten, mert minden dolognak eljön az ideje, és ő ügyel minden cselekedetre</a:t>
            </a:r>
            <a:r>
              <a:rPr lang="hu-HU" sz="2400" dirty="0" smtClean="0">
                <a:solidFill>
                  <a:srgbClr val="0070C0"/>
                </a:solidFill>
              </a:rPr>
              <a:t>. </a:t>
            </a:r>
            <a:r>
              <a:rPr lang="hu-HU" sz="2400" baseline="30000" dirty="0">
                <a:solidFill>
                  <a:srgbClr val="0070C0"/>
                </a:solidFill>
              </a:rPr>
              <a:t>18</a:t>
            </a:r>
            <a:r>
              <a:rPr lang="hu-HU" sz="2400" dirty="0">
                <a:solidFill>
                  <a:srgbClr val="0070C0"/>
                </a:solidFill>
              </a:rPr>
              <a:t>Úgy gondoltam, hogy az embereket ilyen módon próbálja meg Isten. </a:t>
            </a:r>
            <a:r>
              <a:rPr lang="hu-HU" sz="2400" dirty="0"/>
              <a:t>Így tűnik ki, hogy ők magukban véve hasonlók az állatokhoz. </a:t>
            </a:r>
            <a:r>
              <a:rPr lang="hu-HU" sz="2400" baseline="30000" dirty="0"/>
              <a:t>19</a:t>
            </a:r>
            <a:r>
              <a:rPr lang="hu-HU" sz="2400" dirty="0"/>
              <a:t>Az emberek sorsa olyan, mint az állatoké, egyforma a sorsuk: ahogyan meghal az egyik, ugyanúgy meghal a másik is, és ugyanolyan lélek van mindegyikben, nem különb az ember az állatnál. Bizony minden hiábavalóság</a:t>
            </a:r>
            <a:r>
              <a:rPr lang="hu-HU" sz="2400" dirty="0" smtClean="0"/>
              <a:t>! </a:t>
            </a:r>
            <a:r>
              <a:rPr lang="hu-HU" sz="2400" baseline="30000" dirty="0"/>
              <a:t>20</a:t>
            </a:r>
            <a:r>
              <a:rPr lang="hu-HU" sz="2400" dirty="0"/>
              <a:t>Mindegyik egy helyre kerül, mindegyik porból lesz, és újból porrá lesz mindegyik</a:t>
            </a:r>
            <a:r>
              <a:rPr lang="hu-HU" sz="2400" dirty="0" smtClean="0"/>
              <a:t>. </a:t>
            </a:r>
            <a:r>
              <a:rPr lang="hu-HU" sz="2400" baseline="30000" dirty="0"/>
              <a:t>21</a:t>
            </a:r>
            <a:r>
              <a:rPr lang="hu-HU" sz="2400" dirty="0"/>
              <a:t>Ki tudja, hogy fölszáll-e az emberek </a:t>
            </a:r>
            <a:r>
              <a:rPr lang="hu-HU" sz="2400" dirty="0" err="1"/>
              <a:t>lelke</a:t>
            </a:r>
            <a:r>
              <a:rPr lang="hu-HU" sz="2400" dirty="0"/>
              <a:t> a magasba, és leszáll-e az állatok </a:t>
            </a:r>
            <a:r>
              <a:rPr lang="hu-HU" sz="2400" dirty="0" err="1"/>
              <a:t>lelke</a:t>
            </a:r>
            <a:r>
              <a:rPr lang="hu-HU" sz="2400" dirty="0"/>
              <a:t> a föld alá? </a:t>
            </a:r>
            <a:r>
              <a:rPr lang="hu-HU" sz="2400" baseline="30000" dirty="0"/>
              <a:t>22</a:t>
            </a:r>
            <a:r>
              <a:rPr lang="hu-HU" sz="2400" dirty="0"/>
              <a:t>Beláttam tehát, hogy nincs jobb, mint ha örül az ember a munkájának, mert ez jutott neki. Senki sem hozhatja őt vissza, hogy lássa, mi történik utána.</a:t>
            </a:r>
            <a:r>
              <a:rPr lang="hu-HU" sz="2400" dirty="0">
                <a:hlinkClick r:id="rId3"/>
              </a:rPr>
              <a:t> 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8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jellempróba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38101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7030A0"/>
                </a:solidFill>
              </a:rPr>
              <a:t>GONDOLTÁL-E MÁR ARRA, HOGY A MEGTÉRÉSÜK UTÁN, ISTEN MIÉRT NEM RAGADJA MAGÁHOZ A MENNYBE AZ EMBEREKET?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FF0000"/>
                </a:solidFill>
              </a:rPr>
              <a:t>Ha úgyis az a célja, hogy az ember üdvözüljön, miért kockáztatja meg, </a:t>
            </a:r>
            <a:r>
              <a:rPr lang="hu-HU" sz="2800" dirty="0">
                <a:solidFill>
                  <a:srgbClr val="FF0000"/>
                </a:solidFill>
              </a:rPr>
              <a:t>hogy </a:t>
            </a:r>
            <a:r>
              <a:rPr lang="hu-HU" sz="2800" dirty="0" smtClean="0">
                <a:solidFill>
                  <a:srgbClr val="FF0000"/>
                </a:solidFill>
              </a:rPr>
              <a:t>sokan elforduljanak Tőle az élet viszontagságai miatt?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hu-HU" dirty="0" smtClean="0">
              <a:solidFill>
                <a:srgbClr val="0070C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0070C0"/>
                </a:solidFill>
              </a:rPr>
              <a:t>VAN-E ISTENNEK MÁS CÉLJA IS VELÜNK ITT A FÖLDÖN AZON TÚL, HOGY AZ EMBERTÁRSAINKNAK AZ EVANGÉLIUMOT HIRDESSÜK?</a:t>
            </a:r>
            <a:endParaRPr lang="hu-H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754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jellempróba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3810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3600" dirty="0" smtClean="0">
                <a:solidFill>
                  <a:srgbClr val="C00000"/>
                </a:solidFill>
              </a:rPr>
              <a:t>Isten megvizsgál engem: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dirty="0" smtClean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>
                <a:solidFill>
                  <a:srgbClr val="0070C0"/>
                </a:solidFill>
              </a:rPr>
              <a:t>Mit bízhat rám?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>
                <a:solidFill>
                  <a:srgbClr val="0070C0"/>
                </a:solidFill>
              </a:rPr>
              <a:t>Mennyire vagyok állhatatos?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>
                <a:solidFill>
                  <a:srgbClr val="0070C0"/>
                </a:solidFill>
              </a:rPr>
              <a:t>Meddig vagyok hajlandó elmenni az engedelmességben?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>
                <a:solidFill>
                  <a:srgbClr val="0070C0"/>
                </a:solidFill>
              </a:rPr>
              <a:t>Mennyire veszem komolyan az ítéletét?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>
                <a:solidFill>
                  <a:srgbClr val="0070C0"/>
                </a:solidFill>
              </a:rPr>
              <a:t>Mihez vagy kihez ragaszkodok jobban?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>
                <a:solidFill>
                  <a:srgbClr val="0070C0"/>
                </a:solidFill>
              </a:rPr>
              <a:t>Mennyire veszem készpénznek az üdvösségről szóló ígéretét?</a:t>
            </a:r>
            <a:endParaRPr lang="hu-H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49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Isten figyeli cselekedeteimet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„De </a:t>
            </a:r>
            <a:r>
              <a:rPr lang="hu-HU" sz="1800" dirty="0">
                <a:solidFill>
                  <a:srgbClr val="0070C0"/>
                </a:solidFill>
              </a:rPr>
              <a:t>arra gondoltam, hogy az igazat is, a bűnöst is megítéli az Isten, mert minden dolognak eljön az ideje, és ő ügyel minden </a:t>
            </a:r>
            <a:r>
              <a:rPr lang="hu-HU" sz="1800" dirty="0" smtClean="0">
                <a:solidFill>
                  <a:srgbClr val="0070C0"/>
                </a:solidFill>
              </a:rPr>
              <a:t>cselekedetre.” </a:t>
            </a:r>
            <a:endParaRPr lang="hu-HU" sz="18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18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 3,17</a:t>
            </a:r>
            <a:endParaRPr lang="hu-HU" sz="1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127000"/>
            <a:ext cx="6012470" cy="584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i="1" dirty="0">
                <a:solidFill>
                  <a:srgbClr val="7030A0"/>
                </a:solidFill>
              </a:rPr>
              <a:t>„Még azt is láttam a nap alatt, hogy a törvény helyén törvénytelenség van, az igazság helyén pedig gonoszság.” </a:t>
            </a:r>
            <a:r>
              <a:rPr lang="hu-HU" dirty="0">
                <a:solidFill>
                  <a:srgbClr val="7030A0"/>
                </a:solidFill>
              </a:rPr>
              <a:t>(</a:t>
            </a:r>
            <a:r>
              <a:rPr lang="hu-HU" dirty="0" err="1">
                <a:solidFill>
                  <a:srgbClr val="7030A0"/>
                </a:solidFill>
              </a:rPr>
              <a:t>Préd</a:t>
            </a:r>
            <a:r>
              <a:rPr lang="hu-HU" dirty="0">
                <a:solidFill>
                  <a:srgbClr val="7030A0"/>
                </a:solidFill>
              </a:rPr>
              <a:t> 3,16)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200" b="1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b="1" dirty="0" smtClean="0">
                <a:solidFill>
                  <a:srgbClr val="C00000"/>
                </a:solidFill>
              </a:rPr>
              <a:t>Amikor nincsenek helyén a dolgok…</a:t>
            </a:r>
            <a:endParaRPr lang="hu-HU" sz="2200" b="1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f</a:t>
            </a:r>
            <a:r>
              <a:rPr lang="hu-HU" sz="2200" dirty="0" smtClean="0"/>
              <a:t>ellépek-e a törvénytelenséggel és a gonoszsággal szemben?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200" dirty="0"/>
              <a:t>k</a:t>
            </a:r>
            <a:r>
              <a:rPr lang="hu-HU" sz="2200" dirty="0" smtClean="0"/>
              <a:t>épviselem-e Isten „ítéletét” megalkuvás nélkül a nehéz helyzetekben is?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200" dirty="0" smtClean="0">
                <a:solidFill>
                  <a:srgbClr val="0070C0"/>
                </a:solidFill>
              </a:rPr>
              <a:t>van-e egyáltalán jelentősége annak, hogy én mit teszek ilyen helyzetekben?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chemeClr val="accent1"/>
                </a:solidFill>
              </a:rPr>
              <a:t>Isten talán éppen azért engedi meg a visszaéléseket a földön, hogy vízválasztóvá váljanak az emberek számára </a:t>
            </a:r>
            <a:endParaRPr lang="hu-HU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38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500" dirty="0" smtClean="0">
                <a:solidFill>
                  <a:schemeClr val="accent1"/>
                </a:solidFill>
              </a:rPr>
              <a:t>Istentől ihletett felismerés</a:t>
            </a:r>
            <a:endParaRPr lang="hu-HU" sz="25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„Így szóltam azért magamban: az emberek fiai miatt van ez így, Isten megpróbálja őket, hogy </a:t>
            </a:r>
            <a:r>
              <a:rPr lang="hu-HU" sz="1800" dirty="0" err="1" smtClean="0">
                <a:solidFill>
                  <a:srgbClr val="0070C0"/>
                </a:solidFill>
              </a:rPr>
              <a:t>meglássák</a:t>
            </a:r>
            <a:r>
              <a:rPr lang="hu-HU" sz="1800" dirty="0" smtClean="0">
                <a:solidFill>
                  <a:srgbClr val="0070C0"/>
                </a:solidFill>
              </a:rPr>
              <a:t>: ők önmagukban az oktalan állatokhoz hasonlóak.” </a:t>
            </a:r>
            <a:endParaRPr lang="hu-HU" sz="18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18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 3,18</a:t>
            </a:r>
            <a:endParaRPr lang="hu-HU" sz="1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0070C0"/>
                </a:solidFill>
              </a:rPr>
              <a:t>ISTEN SZERETNÉ, HA FELISMERNÉNK MULANDÓSÁGUNKAT</a:t>
            </a:r>
            <a:endParaRPr lang="hu-HU" sz="2000" b="1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az emberek is meghalnak, mint az állatok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a földön szerzett méltóság mulandó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Tudod-e már, hogy hol lesz számodra a folytatás?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C00000"/>
                </a:solidFill>
              </a:rPr>
              <a:t>Lehelet életünk figyelmeztet döntéseink súlyára</a:t>
            </a:r>
            <a:endParaRPr lang="hu-HU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i="1" dirty="0" smtClean="0"/>
              <a:t>alázatra van szükségünk, hogy </a:t>
            </a:r>
            <a:r>
              <a:rPr lang="hu-HU" i="1" dirty="0" err="1" smtClean="0"/>
              <a:t>belássuk</a:t>
            </a:r>
            <a:r>
              <a:rPr lang="hu-HU" i="1" dirty="0" smtClean="0"/>
              <a:t>, Isten rendelkezik felettünk – </a:t>
            </a:r>
            <a:r>
              <a:rPr lang="hu-HU" dirty="0" smtClean="0"/>
              <a:t>de nem él vissza hatalmával</a:t>
            </a:r>
            <a:endParaRPr lang="hu-HU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Isten szabja meg mindennek az idejét, irányítja a történelmet, és az életünkbe vízválasztókat ad, hogy felkészítsen mennyei életünkre. Meglássa: mit bízhat ránk örökkévaló országában!</a:t>
            </a:r>
            <a:endParaRPr lang="hu-H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i="1" dirty="0" smtClean="0">
                <a:solidFill>
                  <a:srgbClr val="7030A0"/>
                </a:solidFill>
              </a:rPr>
              <a:t>„Fölismertem, hogy nem tehet jobbat az ember, minthogy örvendjen, és jót tegyen egész élete során.” </a:t>
            </a:r>
            <a:r>
              <a:rPr lang="hu-HU" sz="2200" dirty="0" smtClean="0">
                <a:solidFill>
                  <a:srgbClr val="7030A0"/>
                </a:solidFill>
              </a:rPr>
              <a:t>(</a:t>
            </a:r>
            <a:r>
              <a:rPr lang="hu-HU" sz="2200" dirty="0" err="1" smtClean="0">
                <a:solidFill>
                  <a:srgbClr val="7030A0"/>
                </a:solidFill>
              </a:rPr>
              <a:t>Préd</a:t>
            </a:r>
            <a:r>
              <a:rPr lang="hu-HU" sz="2200" dirty="0" smtClean="0">
                <a:solidFill>
                  <a:srgbClr val="7030A0"/>
                </a:solidFill>
              </a:rPr>
              <a:t> 3,12)</a:t>
            </a:r>
          </a:p>
        </p:txBody>
      </p:sp>
    </p:spTree>
    <p:extLst>
      <p:ext uri="{BB962C8B-B14F-4D97-AF65-F5344CB8AC3E}">
        <p14:creationId xmlns:p14="http://schemas.microsoft.com/office/powerpoint/2010/main" xmlns="" val="19938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500" smtClean="0">
                <a:solidFill>
                  <a:schemeClr val="accent1"/>
                </a:solidFill>
              </a:rPr>
              <a:t>Istenben </a:t>
            </a:r>
            <a:r>
              <a:rPr lang="hu-HU" sz="2500" dirty="0" smtClean="0">
                <a:solidFill>
                  <a:schemeClr val="accent1"/>
                </a:solidFill>
              </a:rPr>
              <a:t>örvendező élet</a:t>
            </a:r>
            <a:endParaRPr lang="hu-HU" sz="25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 smtClean="0">
                <a:solidFill>
                  <a:srgbClr val="0070C0"/>
                </a:solidFill>
              </a:rPr>
              <a:t>„De </a:t>
            </a:r>
            <a:r>
              <a:rPr lang="hu-HU" sz="1800" dirty="0">
                <a:solidFill>
                  <a:srgbClr val="0070C0"/>
                </a:solidFill>
              </a:rPr>
              <a:t>az is Isten ajándéka, hogy az ember eszik, iszik, és jól él fáradságos </a:t>
            </a:r>
            <a:r>
              <a:rPr lang="hu-HU" sz="1800" dirty="0" smtClean="0">
                <a:solidFill>
                  <a:srgbClr val="0070C0"/>
                </a:solidFill>
              </a:rPr>
              <a:t>munkájából.” </a:t>
            </a:r>
            <a:endParaRPr lang="hu-HU" sz="18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18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1800" dirty="0" smtClean="0">
                <a:solidFill>
                  <a:srgbClr val="0070C0"/>
                </a:solidFill>
                <a:cs typeface="Arial" panose="020B0604020202020204" pitchFamily="34" charset="0"/>
              </a:rPr>
              <a:t> 3,13</a:t>
            </a:r>
            <a:endParaRPr lang="hu-HU" sz="1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0070C0"/>
                </a:solidFill>
              </a:rPr>
              <a:t>ISTEN AJÁNDÉKÁNAK LÁTNI AZ ÉLETET</a:t>
            </a:r>
            <a:endParaRPr lang="hu-HU" sz="2000" b="1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könnyű ez akkor, ha ez ember eszik és iszik és jól él fáradságos munkájából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i="1" dirty="0" smtClean="0"/>
              <a:t>„Nem több-e az élet az evésnél és az ivásnál?”</a:t>
            </a:r>
            <a:endParaRPr lang="hu-HU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Hogyan lehet örülni az életnek az élet viszontagságaiban?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C00000"/>
                </a:solidFill>
              </a:rPr>
              <a:t>Isten mindent kézben tart</a:t>
            </a:r>
            <a:endParaRPr lang="hu-HU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c</a:t>
            </a:r>
            <a:r>
              <a:rPr lang="hu-HU" dirty="0" smtClean="0"/>
              <a:t>selekedetei örök érvényűek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/>
              <a:t>t</a:t>
            </a:r>
            <a:r>
              <a:rPr lang="hu-HU" dirty="0" smtClean="0"/>
              <a:t>őlünk is azt várja, hogy féljük, azaz tiszteljük és szeressük Őt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/>
              <a:t>az elégedettség sokat hozzátesz az élet öröméhez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i="1" dirty="0" smtClean="0">
                <a:solidFill>
                  <a:srgbClr val="7030A0"/>
                </a:solidFill>
              </a:rPr>
              <a:t>„Azért úgy láttam, hogy nincs jobb, mint hogy az ember örvendezzen munkájának, mivel ez az ő osztályrésze.” </a:t>
            </a:r>
            <a:r>
              <a:rPr lang="hu-HU" sz="2200" dirty="0" smtClean="0">
                <a:solidFill>
                  <a:srgbClr val="7030A0"/>
                </a:solidFill>
              </a:rPr>
              <a:t>(</a:t>
            </a:r>
            <a:r>
              <a:rPr lang="hu-HU" sz="2200" dirty="0" err="1" smtClean="0">
                <a:solidFill>
                  <a:srgbClr val="7030A0"/>
                </a:solidFill>
              </a:rPr>
              <a:t>Préd</a:t>
            </a:r>
            <a:r>
              <a:rPr lang="hu-HU" sz="2200" dirty="0" smtClean="0">
                <a:solidFill>
                  <a:srgbClr val="7030A0"/>
                </a:solidFill>
              </a:rPr>
              <a:t> 3,22)</a:t>
            </a:r>
          </a:p>
        </p:txBody>
      </p:sp>
    </p:spTree>
    <p:extLst>
      <p:ext uri="{BB962C8B-B14F-4D97-AF65-F5344CB8AC3E}">
        <p14:creationId xmlns:p14="http://schemas.microsoft.com/office/powerpoint/2010/main" xmlns="" val="35110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smtClean="0"/>
              <a:t>jellempróba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záró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708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b="1" dirty="0" smtClean="0">
                <a:solidFill>
                  <a:srgbClr val="C00000"/>
                </a:solidFill>
              </a:rPr>
              <a:t>BÁRMILYEN HELYZETÜNK LEGYEN IS, ÉLETÜNK TELE VAN (LESZ) JELLEMPRÓBÁKKAL</a:t>
            </a:r>
            <a:endParaRPr lang="hu-HU" sz="2600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7030A0"/>
                </a:solidFill>
              </a:rPr>
              <a:t>Isten szemmel kíséri döntéseinket és cselekedeteinket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7030A0"/>
                </a:solidFill>
              </a:rPr>
              <a:t>megvizsgálja és mérlegre teszi meggyőződéseinket és </a:t>
            </a:r>
            <a:r>
              <a:rPr lang="hu-HU" sz="2400" dirty="0" err="1" smtClean="0">
                <a:solidFill>
                  <a:srgbClr val="7030A0"/>
                </a:solidFill>
              </a:rPr>
              <a:t>szavainkat</a:t>
            </a:r>
            <a:endParaRPr lang="hu-HU" sz="2400" dirty="0" smtClean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7030A0"/>
                </a:solidFill>
              </a:rPr>
              <a:t>lehetőséget biztosít arra, hogy javítsunk azon, amit elrontottunk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>
                <a:solidFill>
                  <a:srgbClr val="7030A0"/>
                </a:solidFill>
              </a:rPr>
              <a:t>a</a:t>
            </a:r>
            <a:r>
              <a:rPr lang="hu-HU" sz="2400" dirty="0" smtClean="0">
                <a:solidFill>
                  <a:srgbClr val="7030A0"/>
                </a:solidFill>
              </a:rPr>
              <a:t>z élet vízválasztó: megpróbálja hitünket, </a:t>
            </a:r>
            <a:r>
              <a:rPr lang="hu-HU" sz="2400" dirty="0" err="1" smtClean="0">
                <a:solidFill>
                  <a:srgbClr val="7030A0"/>
                </a:solidFill>
              </a:rPr>
              <a:t>elköteleződésünket</a:t>
            </a:r>
            <a:r>
              <a:rPr lang="hu-HU" sz="2400" dirty="0" smtClean="0">
                <a:solidFill>
                  <a:srgbClr val="7030A0"/>
                </a:solidFill>
              </a:rPr>
              <a:t> és hozzáállásunkat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8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b="1" dirty="0" smtClean="0">
                <a:solidFill>
                  <a:srgbClr val="0070C0"/>
                </a:solidFill>
              </a:rPr>
              <a:t>A MULANDÓSÁG FELKÉSZÍT AZ ÖRÖKKÉVALÓSÁGRA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smtClean="0">
                <a:solidFill>
                  <a:srgbClr val="7030A0"/>
                </a:solidFill>
              </a:rPr>
              <a:t>segít felnőni </a:t>
            </a:r>
            <a:r>
              <a:rPr lang="hu-HU" sz="2400" dirty="0" smtClean="0">
                <a:solidFill>
                  <a:srgbClr val="7030A0"/>
                </a:solidFill>
              </a:rPr>
              <a:t>a feladathoz</a:t>
            </a:r>
            <a:endParaRPr lang="hu-H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31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12915</TotalTime>
  <Words>879</Words>
  <Application>Microsoft Office PowerPoint</Application>
  <PresentationFormat>Egyéni</PresentationFormat>
  <Paragraphs>74</Paragraphs>
  <Slides>9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Gallery</vt:lpstr>
      <vt:lpstr>jellempróba</vt:lpstr>
      <vt:lpstr> prédikátor könyve 3. rész 9-22. versek</vt:lpstr>
      <vt:lpstr> prédikátor könyve 3. rész 9-22. versek</vt:lpstr>
      <vt:lpstr>jellempróba bevezető gondolatok</vt:lpstr>
      <vt:lpstr>jellempróba bevezető gondolatok</vt:lpstr>
      <vt:lpstr>Isten figyeli cselekedeteimet</vt:lpstr>
      <vt:lpstr>Istentől ihletett felismerés</vt:lpstr>
      <vt:lpstr>Istenben örvendező élet</vt:lpstr>
      <vt:lpstr>jellempróba záró gondolatok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tékozló fiú</dc:title>
  <dc:creator>Hivatal</dc:creator>
  <cp:lastModifiedBy>Hp</cp:lastModifiedBy>
  <cp:revision>1100</cp:revision>
  <cp:lastPrinted>2022-04-14T22:32:42Z</cp:lastPrinted>
  <dcterms:created xsi:type="dcterms:W3CDTF">2020-09-26T18:34:06Z</dcterms:created>
  <dcterms:modified xsi:type="dcterms:W3CDTF">2025-01-26T11:11:17Z</dcterms:modified>
</cp:coreProperties>
</file>