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8" r:id="rId3"/>
    <p:sldId id="365" r:id="rId4"/>
    <p:sldId id="364" r:id="rId5"/>
    <p:sldId id="355" r:id="rId6"/>
    <p:sldId id="366" r:id="rId7"/>
    <p:sldId id="319" r:id="rId8"/>
    <p:sldId id="367" r:id="rId9"/>
    <p:sldId id="3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2"/>
    </p:cViewPr>
  </p:sorter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A7C-D6D9-47A1-957F-AE1FD420E583}" type="datetimeFigureOut">
              <a:rPr lang="hu-HU" smtClean="0"/>
              <a:t>2025. 01. 04.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7454-6CD4-40EA-AA78-DFF3366CDF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928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5E56D-A941-4D5E-A5DE-0EF8E59BEA46}" type="datetimeFigureOut">
              <a:rPr lang="hu-HU" smtClean="0"/>
              <a:t>2025. 01. 04.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6AB7-9312-4745-8F1D-B298FA6D98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95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068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226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8FEF5-207F-99B2-1596-92258164C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>
            <a:extLst>
              <a:ext uri="{FF2B5EF4-FFF2-40B4-BE49-F238E27FC236}">
                <a16:creationId xmlns:a16="http://schemas.microsoft.com/office/drawing/2014/main" id="{5EC4BD89-9077-3C97-FB34-30B2B57B6A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>
            <a:extLst>
              <a:ext uri="{FF2B5EF4-FFF2-40B4-BE49-F238E27FC236}">
                <a16:creationId xmlns:a16="http://schemas.microsoft.com/office/drawing/2014/main" id="{FD539775-29D8-44EF-C2C2-39FAA4D31B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1D60653-6C2D-C531-7A12-303445515E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971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825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56AB7-9312-4745-8F1D-B298FA6D982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7760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Minden </a:t>
            </a:r>
            <a:r>
              <a:rPr lang="hu-HU" sz="3600" dirty="0" smtClean="0"/>
              <a:t>hiábavalóság</a:t>
            </a:r>
            <a:r>
              <a:rPr lang="hu-HU" sz="3600" dirty="0"/>
              <a:t> </a:t>
            </a:r>
            <a:r>
              <a:rPr lang="hu-HU" sz="3600" dirty="0" smtClean="0"/>
              <a:t>2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C00000"/>
                </a:solidFill>
              </a:rPr>
              <a:t>A gazdagság és az élvezetek csapdája</a:t>
            </a:r>
            <a:endParaRPr lang="hu-H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 smtClean="0">
                <a:solidFill>
                  <a:srgbClr val="C00000"/>
                </a:solidFill>
              </a:rPr>
              <a:t>prédikátor könyve </a:t>
            </a:r>
            <a:r>
              <a:rPr lang="hu-HU" sz="2800" dirty="0">
                <a:solidFill>
                  <a:srgbClr val="C00000"/>
                </a:solidFill>
              </a:rPr>
              <a:t>2</a:t>
            </a:r>
            <a:r>
              <a:rPr lang="hu-HU" sz="2800" dirty="0" smtClean="0">
                <a:solidFill>
                  <a:srgbClr val="C00000"/>
                </a:solidFill>
              </a:rPr>
              <a:t>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1-12.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53295" y="2130802"/>
            <a:ext cx="1181996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/>
              <a:t>1</a:t>
            </a:r>
            <a:r>
              <a:rPr lang="hu-HU" sz="2400" dirty="0"/>
              <a:t>Ezt gondoltam magamban: Megpróbálom, milyen az öröm, és élvezem a jót. De kitűnt, hogy ez is hiábavalóság. </a:t>
            </a:r>
            <a:r>
              <a:rPr lang="hu-HU" sz="2400" baseline="30000" dirty="0"/>
              <a:t>2</a:t>
            </a:r>
            <a:r>
              <a:rPr lang="hu-HU" sz="2400" dirty="0"/>
              <a:t>A nevetésre azt kellett mondanom, hogy esztelenség, az örömre pedig azt, hogy mit sem ér. </a:t>
            </a:r>
            <a:r>
              <a:rPr lang="hu-HU" sz="2400" baseline="30000" dirty="0"/>
              <a:t>3</a:t>
            </a:r>
            <a:r>
              <a:rPr lang="hu-HU" sz="2400" dirty="0"/>
              <a:t>Majd azt gondoltam ki, hogy borral vidítom magam, de csak úgy, hogy eszemet a bölcsesség vezesse. Oktalan dolgokhoz fogok, hogy </a:t>
            </a:r>
            <a:r>
              <a:rPr lang="hu-HU" sz="2400" dirty="0" err="1"/>
              <a:t>meglássam</a:t>
            </a:r>
            <a:r>
              <a:rPr lang="hu-HU" sz="2400" dirty="0"/>
              <a:t>: jó-e az az embereknek, amit </a:t>
            </a:r>
            <a:r>
              <a:rPr lang="hu-HU" sz="2400" dirty="0" err="1"/>
              <a:t>véghezvisznek</a:t>
            </a:r>
            <a:r>
              <a:rPr lang="hu-HU" sz="2400" dirty="0"/>
              <a:t> az ég alatt egész életük során. </a:t>
            </a:r>
            <a:r>
              <a:rPr lang="hu-HU" sz="2400" baseline="30000" dirty="0">
                <a:solidFill>
                  <a:srgbClr val="0070C0"/>
                </a:solidFill>
              </a:rPr>
              <a:t>4</a:t>
            </a:r>
            <a:r>
              <a:rPr lang="hu-HU" sz="2400" dirty="0">
                <a:solidFill>
                  <a:srgbClr val="0070C0"/>
                </a:solidFill>
              </a:rPr>
              <a:t>Nagyszerű dolgokat alkottam: házakat építettem, szőlőket ültettem, </a:t>
            </a:r>
            <a:r>
              <a:rPr lang="hu-HU" sz="2400" baseline="30000" dirty="0">
                <a:solidFill>
                  <a:srgbClr val="0070C0"/>
                </a:solidFill>
              </a:rPr>
              <a:t>5</a:t>
            </a:r>
            <a:r>
              <a:rPr lang="hu-HU" sz="2400" dirty="0">
                <a:solidFill>
                  <a:srgbClr val="0070C0"/>
                </a:solidFill>
              </a:rPr>
              <a:t>kerteket és ligeteket létesítettem, és beültettem azokat mindenféle gyümölcsfával. </a:t>
            </a:r>
            <a:r>
              <a:rPr lang="hu-HU" sz="2400" baseline="30000" dirty="0">
                <a:solidFill>
                  <a:srgbClr val="0070C0"/>
                </a:solidFill>
              </a:rPr>
              <a:t>6</a:t>
            </a:r>
            <a:r>
              <a:rPr lang="hu-HU" sz="2400" dirty="0">
                <a:solidFill>
                  <a:srgbClr val="0070C0"/>
                </a:solidFill>
              </a:rPr>
              <a:t>Csináltattam víztárolókat, hogy öntözni lehessen belőlük az erdőben sarjadó fákat. </a:t>
            </a:r>
            <a:r>
              <a:rPr lang="hu-HU" sz="2400" baseline="30000" dirty="0">
                <a:solidFill>
                  <a:srgbClr val="0070C0"/>
                </a:solidFill>
              </a:rPr>
              <a:t>7</a:t>
            </a:r>
            <a:r>
              <a:rPr lang="hu-HU" sz="2400" dirty="0">
                <a:solidFill>
                  <a:srgbClr val="0070C0"/>
                </a:solidFill>
              </a:rPr>
              <a:t>Szereztem szolgákat és szolgálóleányokat, de házamnál született szolgáim is voltak. Marhacsordám és juhnyájam is több volt, mint mindazoknak, akik </a:t>
            </a:r>
            <a:r>
              <a:rPr lang="hu-HU" sz="2400" dirty="0" err="1">
                <a:solidFill>
                  <a:srgbClr val="0070C0"/>
                </a:solidFill>
              </a:rPr>
              <a:t>elődeim</a:t>
            </a:r>
            <a:r>
              <a:rPr lang="hu-HU" sz="2400" dirty="0">
                <a:solidFill>
                  <a:srgbClr val="0070C0"/>
                </a:solidFill>
              </a:rPr>
              <a:t> voltak Jeruzsálemben. 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5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A39C2-C0F3-F035-ADCA-DD0589D3A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CAC02D-13B4-887B-65EE-8C51C7F6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/>
            </a:r>
            <a:br>
              <a:rPr lang="hu-HU" dirty="0"/>
            </a:br>
            <a:r>
              <a:rPr lang="hu-HU" sz="2800" dirty="0">
                <a:solidFill>
                  <a:srgbClr val="C00000"/>
                </a:solidFill>
              </a:rPr>
              <a:t>prédikátor könyve </a:t>
            </a:r>
            <a:r>
              <a:rPr lang="hu-HU" sz="2800" dirty="0" smtClean="0">
                <a:solidFill>
                  <a:srgbClr val="C00000"/>
                </a:solidFill>
              </a:rPr>
              <a:t>2. </a:t>
            </a:r>
            <a:r>
              <a:rPr lang="hu-HU" sz="2800" dirty="0">
                <a:solidFill>
                  <a:srgbClr val="C00000"/>
                </a:solidFill>
              </a:rPr>
              <a:t>rész </a:t>
            </a:r>
            <a:r>
              <a:rPr lang="hu-HU" sz="2800" dirty="0" smtClean="0">
                <a:solidFill>
                  <a:srgbClr val="C00000"/>
                </a:solidFill>
              </a:rPr>
              <a:t>1-12. </a:t>
            </a:r>
            <a:r>
              <a:rPr lang="hu-HU" sz="2800" dirty="0">
                <a:solidFill>
                  <a:srgbClr val="C00000"/>
                </a:solidFill>
              </a:rPr>
              <a:t>versek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86EA207-B1FD-2BA9-4409-5C5058A59E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3294" y="2500136"/>
            <a:ext cx="1178769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aseline="30000" dirty="0">
                <a:solidFill>
                  <a:srgbClr val="0070C0"/>
                </a:solidFill>
              </a:rPr>
              <a:t>8</a:t>
            </a:r>
            <a:r>
              <a:rPr lang="hu-HU" sz="2400" dirty="0">
                <a:solidFill>
                  <a:srgbClr val="0070C0"/>
                </a:solidFill>
              </a:rPr>
              <a:t>Gyűjtöttem ezüstöt és aranyat is: királyok és tartományok kincsét. Szereztem énekeseket, énekesnőket és ami a férfiakat gyönyörködteti: szép nőket. </a:t>
            </a:r>
            <a:r>
              <a:rPr lang="hu-HU" sz="2400" baseline="30000" dirty="0">
                <a:solidFill>
                  <a:srgbClr val="0070C0"/>
                </a:solidFill>
              </a:rPr>
              <a:t>9</a:t>
            </a:r>
            <a:r>
              <a:rPr lang="hu-HU" sz="2400" dirty="0">
                <a:solidFill>
                  <a:srgbClr val="0070C0"/>
                </a:solidFill>
              </a:rPr>
              <a:t>Naggyá lettem, és felülmúltam mindazokat, akik </a:t>
            </a:r>
            <a:r>
              <a:rPr lang="hu-HU" sz="2400" dirty="0" err="1">
                <a:solidFill>
                  <a:srgbClr val="0070C0"/>
                </a:solidFill>
              </a:rPr>
              <a:t>elődeim</a:t>
            </a:r>
            <a:r>
              <a:rPr lang="hu-HU" sz="2400" dirty="0">
                <a:solidFill>
                  <a:srgbClr val="0070C0"/>
                </a:solidFill>
              </a:rPr>
              <a:t> voltak Jeruzsálemben. De megmaradt a bölcsességem is. </a:t>
            </a:r>
            <a:r>
              <a:rPr lang="hu-HU" sz="2400" baseline="30000" dirty="0">
                <a:solidFill>
                  <a:srgbClr val="0070C0"/>
                </a:solidFill>
              </a:rPr>
              <a:t>10</a:t>
            </a:r>
            <a:r>
              <a:rPr lang="hu-HU" sz="2400" dirty="0">
                <a:solidFill>
                  <a:srgbClr val="0070C0"/>
                </a:solidFill>
              </a:rPr>
              <a:t>Nem tagadtam meg magamtól semmit, amit megkívánt a szemem. Nem vontam meg szívemtől semmi örömöt, hanem szívből örültem mindannak, amit fáradsággal szereztem, hiszen ez volt a hasznom minden fáradozásomból. </a:t>
            </a:r>
            <a:r>
              <a:rPr lang="hu-HU" sz="2400" baseline="30000" dirty="0">
                <a:solidFill>
                  <a:srgbClr val="0070C0"/>
                </a:solidFill>
              </a:rPr>
              <a:t>11</a:t>
            </a:r>
            <a:r>
              <a:rPr lang="hu-HU" sz="2400" dirty="0">
                <a:solidFill>
                  <a:srgbClr val="0070C0"/>
                </a:solidFill>
              </a:rPr>
              <a:t>De amikor szemügyre vettem minden </a:t>
            </a:r>
            <a:r>
              <a:rPr lang="hu-HU" sz="2400" dirty="0" err="1">
                <a:solidFill>
                  <a:srgbClr val="0070C0"/>
                </a:solidFill>
              </a:rPr>
              <a:t>művemet</a:t>
            </a:r>
            <a:r>
              <a:rPr lang="hu-HU" sz="2400" dirty="0">
                <a:solidFill>
                  <a:srgbClr val="0070C0"/>
                </a:solidFill>
              </a:rPr>
              <a:t>, amelyet kezemmel alkottam, és fáradozásomat, ahogyan fáradozva dolgoztam, kitűnt, hogy mindaz hiábavalóság és hasztalan erőlködés; nincs semmi haszna a nap alatt. 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Minden hiábavalóság!?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bevezető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381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C00000"/>
                </a:solidFill>
              </a:rPr>
              <a:t>HIÁBAVALÓSÁG = </a:t>
            </a:r>
            <a:r>
              <a:rPr lang="hu-HU" sz="2800" dirty="0" smtClean="0">
                <a:solidFill>
                  <a:srgbClr val="0070C0"/>
                </a:solidFill>
              </a:rPr>
              <a:t>PÁRA, LEHELET; ELSZÁLLÓ, MULANDÓ, CSALÓKA</a:t>
            </a:r>
            <a:endParaRPr lang="hu-HU" sz="2800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/>
              <a:t>A Prédikátor </a:t>
            </a:r>
            <a:r>
              <a:rPr lang="hu-HU" sz="2600" dirty="0" smtClean="0"/>
              <a:t>könyvének fő üzenete:</a:t>
            </a:r>
            <a:r>
              <a:rPr lang="hu-HU" sz="2600" dirty="0" smtClean="0"/>
              <a:t> </a:t>
            </a:r>
            <a:r>
              <a:rPr lang="hu-HU" sz="2600" dirty="0" smtClean="0">
                <a:solidFill>
                  <a:srgbClr val="7030A0"/>
                </a:solidFill>
              </a:rPr>
              <a:t>mindazok a dolgok önmagukban teljesen értelmetlenek, amelyek ideiglenesek, és nem tartanak meg.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0070C0"/>
                </a:solidFill>
              </a:rPr>
              <a:t>Nem azt tanítja tehát, hogy az </a:t>
            </a:r>
            <a:r>
              <a:rPr lang="hu-HU" sz="2400" dirty="0" smtClean="0">
                <a:solidFill>
                  <a:srgbClr val="0070C0"/>
                </a:solidFill>
              </a:rPr>
              <a:t>életben minden </a:t>
            </a:r>
            <a:r>
              <a:rPr lang="hu-HU" sz="2400" dirty="0" smtClean="0">
                <a:solidFill>
                  <a:srgbClr val="0070C0"/>
                </a:solidFill>
              </a:rPr>
              <a:t>értelmetlen, hanem inkább arra ösztönöz, hogy gondoljuk végig alaposan, mi ad az életnek igazi értelmet</a:t>
            </a:r>
            <a:r>
              <a:rPr lang="hu-HU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rgbClr val="C00000"/>
                </a:solidFill>
              </a:rPr>
              <a:t>(munka, hírnév és dicsőség, tudomány és bölcsesség)</a:t>
            </a:r>
            <a:endParaRPr lang="hu-H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7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1525" y="798973"/>
            <a:ext cx="3276246" cy="2247117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GAZDAGSÁG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0070C0"/>
                </a:solidFill>
              </a:rPr>
              <a:t>„</a:t>
            </a:r>
            <a:r>
              <a:rPr lang="hu-HU" sz="2000" dirty="0" smtClean="0">
                <a:solidFill>
                  <a:srgbClr val="0070C0"/>
                </a:solidFill>
              </a:rPr>
              <a:t>Salamon </a:t>
            </a:r>
            <a:r>
              <a:rPr lang="hu-HU" sz="2000" dirty="0">
                <a:solidFill>
                  <a:srgbClr val="0070C0"/>
                </a:solidFill>
              </a:rPr>
              <a:t>király felülmúlta gazdagságban és bölcsességben a föld összes királyát</a:t>
            </a:r>
            <a:r>
              <a:rPr lang="hu-HU" sz="2000" dirty="0" smtClean="0">
                <a:solidFill>
                  <a:srgbClr val="0070C0"/>
                </a:solidFill>
              </a:rPr>
              <a:t>.</a:t>
            </a:r>
            <a:r>
              <a:rPr lang="hu-HU" sz="2000" dirty="0" smtClean="0">
                <a:solidFill>
                  <a:srgbClr val="0070C0"/>
                </a:solidFill>
              </a:rPr>
              <a:t>” </a:t>
            </a:r>
            <a:endParaRPr lang="hu-HU" sz="20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2Krón 9,22</a:t>
            </a:r>
            <a:endParaRPr lang="hu-HU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127000"/>
            <a:ext cx="6012470" cy="584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800" dirty="0" smtClean="0"/>
              <a:t>„</a:t>
            </a:r>
            <a:r>
              <a:rPr lang="hu-HU" sz="1800" dirty="0"/>
              <a:t>Se szegénységet, se gazdagságot ne adj nekem! Adj annyi eledelt, amennyi szükséges, </a:t>
            </a:r>
            <a:r>
              <a:rPr lang="hu-HU" sz="1800" dirty="0" smtClean="0"/>
              <a:t>hogy </a:t>
            </a:r>
            <a:r>
              <a:rPr lang="hu-HU" sz="1800" dirty="0"/>
              <a:t>jóllakva meg ne tagadjalak, és ne mondjam: Kicsoda az ÚR? El se szegényedjek, hogy ne lopjak, és ne gyalázzam Istenem nevét</a:t>
            </a:r>
            <a:r>
              <a:rPr lang="hu-HU" sz="1800" dirty="0" smtClean="0"/>
              <a:t>!</a:t>
            </a:r>
            <a:r>
              <a:rPr lang="hu-HU" sz="1800" dirty="0" smtClean="0"/>
              <a:t>” (</a:t>
            </a:r>
            <a:r>
              <a:rPr lang="hu-HU" sz="1800" dirty="0" err="1" smtClean="0"/>
              <a:t>Péld</a:t>
            </a:r>
            <a:r>
              <a:rPr lang="hu-HU" sz="1800" dirty="0" smtClean="0"/>
              <a:t> 30,8-9)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800" dirty="0" smtClean="0">
                <a:solidFill>
                  <a:srgbClr val="0070C0"/>
                </a:solidFill>
              </a:rPr>
              <a:t>„</a:t>
            </a:r>
            <a:r>
              <a:rPr lang="hu-HU" sz="1800" dirty="0" smtClean="0">
                <a:solidFill>
                  <a:srgbClr val="0070C0"/>
                </a:solidFill>
              </a:rPr>
              <a:t>Elbukik</a:t>
            </a:r>
            <a:r>
              <a:rPr lang="hu-HU" sz="1800" dirty="0">
                <a:solidFill>
                  <a:srgbClr val="0070C0"/>
                </a:solidFill>
              </a:rPr>
              <a:t>, aki gazdagságában bízik, de az igazak virulnak, mint a lomb</a:t>
            </a:r>
            <a:r>
              <a:rPr lang="hu-HU" sz="1800" dirty="0" smtClean="0">
                <a:solidFill>
                  <a:srgbClr val="0070C0"/>
                </a:solidFill>
              </a:rPr>
              <a:t>.</a:t>
            </a:r>
            <a:r>
              <a:rPr lang="hu-HU" sz="1800" dirty="0">
                <a:solidFill>
                  <a:srgbClr val="0070C0"/>
                </a:solidFill>
              </a:rPr>
              <a:t>” (</a:t>
            </a:r>
            <a:r>
              <a:rPr lang="hu-HU" sz="1800" dirty="0" err="1">
                <a:solidFill>
                  <a:srgbClr val="0070C0"/>
                </a:solidFill>
              </a:rPr>
              <a:t>Péld</a:t>
            </a:r>
            <a:r>
              <a:rPr lang="hu-HU" sz="1800" dirty="0">
                <a:solidFill>
                  <a:srgbClr val="0070C0"/>
                </a:solidFill>
              </a:rPr>
              <a:t> 11,28)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800" dirty="0" smtClean="0"/>
              <a:t>„Isten </a:t>
            </a:r>
            <a:r>
              <a:rPr lang="hu-HU" sz="1800" dirty="0"/>
              <a:t>azonban azt mondta neki: Bolond, még ez éjjel elkérik tőled a lelkedet, kié lesz akkor mindaz, amit felhalmoztál</a:t>
            </a:r>
            <a:r>
              <a:rPr lang="hu-HU" sz="1800" dirty="0" smtClean="0"/>
              <a:t>?” (Lk 12,20)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800" dirty="0" smtClean="0">
                <a:solidFill>
                  <a:srgbClr val="0070C0"/>
                </a:solidFill>
              </a:rPr>
              <a:t>„De </a:t>
            </a:r>
            <a:r>
              <a:rPr lang="hu-HU" sz="1800" dirty="0">
                <a:solidFill>
                  <a:srgbClr val="0070C0"/>
                </a:solidFill>
              </a:rPr>
              <a:t>amikor szemügyre vettem minden </a:t>
            </a:r>
            <a:r>
              <a:rPr lang="hu-HU" sz="1800" dirty="0" err="1">
                <a:solidFill>
                  <a:srgbClr val="0070C0"/>
                </a:solidFill>
              </a:rPr>
              <a:t>művemet</a:t>
            </a:r>
            <a:r>
              <a:rPr lang="hu-HU" sz="1800" dirty="0">
                <a:solidFill>
                  <a:srgbClr val="0070C0"/>
                </a:solidFill>
              </a:rPr>
              <a:t>, amelyet kezemmel alkottam, és fáradozásomat, ahogyan fáradozva dolgoztam, kitűnt, hogy mindaz hiábavalóság és hasztalan </a:t>
            </a:r>
            <a:r>
              <a:rPr lang="hu-HU" sz="1800" dirty="0" smtClean="0">
                <a:solidFill>
                  <a:srgbClr val="0070C0"/>
                </a:solidFill>
              </a:rPr>
              <a:t>erőlködés” (</a:t>
            </a:r>
            <a:r>
              <a:rPr lang="hu-HU" sz="1800" dirty="0" err="1" smtClean="0">
                <a:solidFill>
                  <a:srgbClr val="0070C0"/>
                </a:solidFill>
              </a:rPr>
              <a:t>Préd</a:t>
            </a:r>
            <a:r>
              <a:rPr lang="hu-HU" sz="1800" dirty="0" smtClean="0">
                <a:solidFill>
                  <a:srgbClr val="0070C0"/>
                </a:solidFill>
              </a:rPr>
              <a:t> 2,11)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b="1" dirty="0">
                <a:solidFill>
                  <a:srgbClr val="C00000"/>
                </a:solidFill>
              </a:rPr>
              <a:t>A GAZDAGSÁG MEGÍTÉLÉSE KETTŐS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u="sng" dirty="0" smtClean="0">
                <a:solidFill>
                  <a:srgbClr val="0070C0"/>
                </a:solidFill>
              </a:rPr>
              <a:t>A KULCS: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0070C0"/>
                </a:solidFill>
              </a:rPr>
              <a:t>Kiben/miben bízom?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0070C0"/>
                </a:solidFill>
              </a:rPr>
              <a:t>Mire használom, amit Istentől kaptam?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>
                <a:solidFill>
                  <a:srgbClr val="0070C0"/>
                </a:solidFill>
              </a:rPr>
              <a:t>A gazdagság eszköz Isten országának építésére!</a:t>
            </a:r>
            <a:endParaRPr lang="hu-H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167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u-HU" sz="3200" dirty="0" smtClean="0">
                <a:solidFill>
                  <a:srgbClr val="0070C0"/>
                </a:solidFill>
              </a:rPr>
              <a:t>„</a:t>
            </a:r>
            <a:r>
              <a:rPr lang="hu-HU" sz="3200" dirty="0" smtClean="0">
                <a:solidFill>
                  <a:srgbClr val="0070C0"/>
                </a:solidFill>
              </a:rPr>
              <a:t>Valóban </a:t>
            </a:r>
            <a:r>
              <a:rPr lang="hu-HU" sz="3200" dirty="0">
                <a:solidFill>
                  <a:srgbClr val="0070C0"/>
                </a:solidFill>
              </a:rPr>
              <a:t>nagy nyereség a kegyesség megelégedéssel, </a:t>
            </a:r>
            <a:r>
              <a:rPr lang="hu-HU" sz="3200" dirty="0" smtClean="0">
                <a:solidFill>
                  <a:srgbClr val="0070C0"/>
                </a:solidFill>
              </a:rPr>
              <a:t>mert </a:t>
            </a:r>
            <a:r>
              <a:rPr lang="hu-HU" sz="3200" dirty="0">
                <a:solidFill>
                  <a:srgbClr val="0070C0"/>
                </a:solidFill>
              </a:rPr>
              <a:t>semmit sem hoztunk a világba, nem is vihetünk ki semmit belőle. </a:t>
            </a:r>
            <a:r>
              <a:rPr lang="hu-HU" sz="3200" dirty="0" smtClean="0">
                <a:solidFill>
                  <a:srgbClr val="0070C0"/>
                </a:solidFill>
              </a:rPr>
              <a:t>De </a:t>
            </a:r>
            <a:r>
              <a:rPr lang="hu-HU" sz="3200" dirty="0">
                <a:solidFill>
                  <a:srgbClr val="0070C0"/>
                </a:solidFill>
              </a:rPr>
              <a:t>ha van élelmünk és ruházatunk, elégedjünk meg vele. </a:t>
            </a:r>
            <a:r>
              <a:rPr lang="hu-HU" sz="3200" baseline="30000" dirty="0" smtClean="0">
                <a:solidFill>
                  <a:srgbClr val="0070C0"/>
                </a:solidFill>
              </a:rPr>
              <a:t> </a:t>
            </a:r>
            <a:r>
              <a:rPr lang="hu-HU" sz="3200" dirty="0" smtClean="0">
                <a:solidFill>
                  <a:srgbClr val="0070C0"/>
                </a:solidFill>
              </a:rPr>
              <a:t>Akik </a:t>
            </a:r>
            <a:r>
              <a:rPr lang="hu-HU" sz="3200" dirty="0">
                <a:solidFill>
                  <a:srgbClr val="0070C0"/>
                </a:solidFill>
              </a:rPr>
              <a:t>pedig meg akarnak gazdagodni, kísértésbe, csapdába, sok esztelen és káros kívánságba esnek, amelyek az embereket pusztulásba és romlásba döntik. </a:t>
            </a:r>
            <a:r>
              <a:rPr lang="hu-HU" sz="3200" dirty="0" smtClean="0">
                <a:solidFill>
                  <a:srgbClr val="0070C0"/>
                </a:solidFill>
              </a:rPr>
              <a:t>Mert </a:t>
            </a:r>
            <a:r>
              <a:rPr lang="hu-HU" sz="3200" dirty="0">
                <a:solidFill>
                  <a:srgbClr val="0070C0"/>
                </a:solidFill>
              </a:rPr>
              <a:t>minden rossznak gyökere a pénz szerelme, amely után sóvárogva egyesek eltévelyedtek a hittől, és sok fájdalmat okoztak önmaguknak. </a:t>
            </a:r>
            <a:r>
              <a:rPr lang="hu-HU" sz="3200" dirty="0" smtClean="0">
                <a:solidFill>
                  <a:srgbClr val="0070C0"/>
                </a:solidFill>
              </a:rPr>
              <a:t>” (</a:t>
            </a:r>
            <a:r>
              <a:rPr lang="hu-HU" sz="3200" dirty="0" smtClean="0">
                <a:solidFill>
                  <a:srgbClr val="0070C0"/>
                </a:solidFill>
              </a:rPr>
              <a:t>1Tim</a:t>
            </a:r>
            <a:r>
              <a:rPr lang="hu-HU" sz="3200" dirty="0" smtClean="0">
                <a:solidFill>
                  <a:srgbClr val="0070C0"/>
                </a:solidFill>
              </a:rPr>
              <a:t> 6,6-10)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(MINDIG VAN TÖBB)</a:t>
            </a:r>
            <a:endParaRPr lang="hu-H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9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1"/>
                </a:solidFill>
              </a:rPr>
              <a:t>ÉLVEZETEK</a:t>
            </a:r>
            <a:endParaRPr lang="hu-HU" sz="2800" dirty="0">
              <a:solidFill>
                <a:schemeClr val="accent1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41525" y="3205491"/>
            <a:ext cx="3276245" cy="24968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>
                <a:solidFill>
                  <a:srgbClr val="0070C0"/>
                </a:solidFill>
              </a:rPr>
              <a:t>„Szereztem </a:t>
            </a:r>
            <a:r>
              <a:rPr lang="hu-HU" sz="2000" dirty="0">
                <a:solidFill>
                  <a:srgbClr val="0070C0"/>
                </a:solidFill>
              </a:rPr>
              <a:t>énekeseket, énekesnőket és ami a férfiakat gyönyörködteti: szép nőket. </a:t>
            </a:r>
            <a:r>
              <a:rPr lang="hu-HU" sz="2000" dirty="0" smtClean="0">
                <a:solidFill>
                  <a:srgbClr val="0070C0"/>
                </a:solidFill>
              </a:rPr>
              <a:t>Nem </a:t>
            </a:r>
            <a:r>
              <a:rPr lang="hu-HU" sz="2000" dirty="0">
                <a:solidFill>
                  <a:srgbClr val="0070C0"/>
                </a:solidFill>
              </a:rPr>
              <a:t>tagadtam meg magamtól semmit, amit megkívánt a szemem</a:t>
            </a:r>
            <a:r>
              <a:rPr lang="hu-HU" sz="2000" dirty="0" smtClean="0">
                <a:solidFill>
                  <a:srgbClr val="0070C0"/>
                </a:solidFill>
              </a:rPr>
              <a:t>.” </a:t>
            </a:r>
            <a:endParaRPr lang="hu-HU" sz="2000" dirty="0">
              <a:solidFill>
                <a:srgbClr val="0070C0"/>
              </a:solidFill>
            </a:endParaRPr>
          </a:p>
          <a:p>
            <a:pPr algn="r">
              <a:spcBef>
                <a:spcPts val="0"/>
              </a:spcBef>
            </a:pPr>
            <a:r>
              <a:rPr lang="hu-HU" sz="2000" dirty="0" err="1" smtClean="0">
                <a:solidFill>
                  <a:srgbClr val="0070C0"/>
                </a:solidFill>
                <a:cs typeface="Arial" panose="020B0604020202020204" pitchFamily="34" charset="0"/>
              </a:rPr>
              <a:t>Préd</a:t>
            </a: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hu-HU" sz="2000" dirty="0" smtClean="0">
                <a:solidFill>
                  <a:srgbClr val="0070C0"/>
                </a:solidFill>
                <a:cs typeface="Arial" panose="020B0604020202020204" pitchFamily="34" charset="0"/>
              </a:rPr>
              <a:t>2,8.10</a:t>
            </a:r>
            <a:endParaRPr lang="hu-HU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43714" y="261257"/>
            <a:ext cx="6012470" cy="55778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C00000"/>
                </a:solidFill>
              </a:rPr>
              <a:t>Eredmény 700 feleség és 300 ágyas</a:t>
            </a:r>
            <a:endParaRPr lang="hu-HU" sz="2200" dirty="0">
              <a:solidFill>
                <a:srgbClr val="C0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feleségei bálványimádás felé fordították a királyt</a:t>
            </a:r>
            <a:endParaRPr lang="hu-HU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elhanyagolt és féltékeny asszonyok</a:t>
            </a: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200" dirty="0" smtClean="0">
                <a:solidFill>
                  <a:srgbClr val="7030A0"/>
                </a:solidFill>
              </a:rPr>
              <a:t>Próbálkozott a borral is – abban mértéktartóbb volt</a:t>
            </a:r>
            <a:endParaRPr lang="hu-HU" sz="2200" dirty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hu-HU" sz="2000" dirty="0" smtClean="0"/>
              <a:t>„Majd </a:t>
            </a:r>
            <a:r>
              <a:rPr lang="hu-HU" sz="2000" dirty="0"/>
              <a:t>azt gondoltam ki, hogy borral vidítom magam, de csak úgy, hogy eszemet a bölcsesség vezesse</a:t>
            </a:r>
            <a:r>
              <a:rPr lang="hu-HU" sz="2000" dirty="0" smtClean="0"/>
              <a:t>.” (</a:t>
            </a:r>
            <a:r>
              <a:rPr lang="hu-HU" sz="2000" dirty="0" err="1" smtClean="0"/>
              <a:t>Préd</a:t>
            </a:r>
            <a:r>
              <a:rPr lang="hu-HU" sz="2000" dirty="0" smtClean="0"/>
              <a:t> 2,3)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b="1" dirty="0" smtClean="0">
                <a:solidFill>
                  <a:srgbClr val="C00000"/>
                </a:solidFill>
              </a:rPr>
              <a:t>AZ ÉLVEZETEK MEGÍTÉLÉSE IS KETTŐS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>
                <a:solidFill>
                  <a:srgbClr val="7030A0"/>
                </a:solidFill>
              </a:rPr>
              <a:t>az érzékelés Isten ajándéka az ember számára, mely örömtelivé és még élvezhetőbbé teszi az életet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rgbClr val="0070C0"/>
                </a:solidFill>
              </a:rPr>
              <a:t>KULCS: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>
                <a:solidFill>
                  <a:srgbClr val="7030A0"/>
                </a:solidFill>
              </a:rPr>
              <a:t>Hajlandóak vagyunk-e hálaadással és Isten útmutatása szerint élni és élvezni az Ő ajándékait?!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dirty="0" smtClean="0">
                <a:solidFill>
                  <a:srgbClr val="7030A0"/>
                </a:solidFill>
              </a:rPr>
              <a:t>Tudunk-e figyelni a Szentlélekre, hogy, ami lelki, elsőbbséget kapjon az életünkben a testivel szemben?!</a:t>
            </a:r>
          </a:p>
        </p:txBody>
      </p:sp>
    </p:spTree>
    <p:extLst>
      <p:ext uri="{BB962C8B-B14F-4D97-AF65-F5344CB8AC3E}">
        <p14:creationId xmlns:p14="http://schemas.microsoft.com/office/powerpoint/2010/main" val="19938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„Csalóka </a:t>
            </a:r>
            <a:r>
              <a:rPr lang="hu-HU" dirty="0"/>
              <a:t>a báj, mulandó a szépség, de az </a:t>
            </a:r>
            <a:r>
              <a:rPr lang="hu-HU" dirty="0" err="1"/>
              <a:t>URat</a:t>
            </a:r>
            <a:r>
              <a:rPr lang="hu-HU" dirty="0"/>
              <a:t> félő asszony dicséretre méltó</a:t>
            </a:r>
            <a:r>
              <a:rPr lang="hu-HU" dirty="0" smtClean="0"/>
              <a:t>.”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167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hu-HU" sz="3400" dirty="0" smtClean="0">
                <a:solidFill>
                  <a:srgbClr val="0070C0"/>
                </a:solidFill>
              </a:rPr>
              <a:t>„</a:t>
            </a:r>
            <a:r>
              <a:rPr lang="hu-HU" sz="3400" dirty="0" smtClean="0">
                <a:solidFill>
                  <a:srgbClr val="0070C0"/>
                </a:solidFill>
              </a:rPr>
              <a:t>Intelek </a:t>
            </a:r>
            <a:r>
              <a:rPr lang="hu-HU" sz="3400" dirty="0">
                <a:solidFill>
                  <a:srgbClr val="0070C0"/>
                </a:solidFill>
              </a:rPr>
              <a:t>titeket: a Lélek szerint éljetek, és a test kívánságát ne teljesítsétek. </a:t>
            </a:r>
            <a:r>
              <a:rPr lang="hu-HU" sz="3400" dirty="0" smtClean="0">
                <a:solidFill>
                  <a:srgbClr val="0070C0"/>
                </a:solidFill>
              </a:rPr>
              <a:t>Mert </a:t>
            </a:r>
            <a:r>
              <a:rPr lang="hu-HU" sz="3400" dirty="0">
                <a:solidFill>
                  <a:srgbClr val="0070C0"/>
                </a:solidFill>
              </a:rPr>
              <a:t>a test kívánsága a Lélek ellen tör, a Léleké pedig a test ellen, ezek viaskodnak egymással, hogy ne azt tegyétek, amit szeretnétek. </a:t>
            </a:r>
            <a:r>
              <a:rPr lang="hu-HU" sz="3400" dirty="0" smtClean="0">
                <a:solidFill>
                  <a:srgbClr val="0070C0"/>
                </a:solidFill>
              </a:rPr>
              <a:t>Ha </a:t>
            </a:r>
            <a:r>
              <a:rPr lang="hu-HU" sz="3400" dirty="0">
                <a:solidFill>
                  <a:srgbClr val="0070C0"/>
                </a:solidFill>
              </a:rPr>
              <a:t>pedig a Lélek vezet titeket, nem vagytok a törvény uralma alatt. </a:t>
            </a:r>
            <a:r>
              <a:rPr lang="hu-HU" sz="3400" dirty="0" smtClean="0">
                <a:solidFill>
                  <a:srgbClr val="0070C0"/>
                </a:solidFill>
              </a:rPr>
              <a:t>A </a:t>
            </a:r>
            <a:r>
              <a:rPr lang="hu-HU" sz="3400" dirty="0">
                <a:solidFill>
                  <a:srgbClr val="0070C0"/>
                </a:solidFill>
              </a:rPr>
              <a:t>test cselekedetei azonban nyilvánvalók, mégpedig ezek: házasságtörés, paráznaság, tisztátalanság, bujálkodás, </a:t>
            </a:r>
            <a:r>
              <a:rPr lang="hu-HU" sz="3400" dirty="0" smtClean="0">
                <a:solidFill>
                  <a:srgbClr val="0070C0"/>
                </a:solidFill>
              </a:rPr>
              <a:t>bálványimádás</a:t>
            </a:r>
            <a:r>
              <a:rPr lang="hu-HU" sz="3400" dirty="0">
                <a:solidFill>
                  <a:srgbClr val="0070C0"/>
                </a:solidFill>
              </a:rPr>
              <a:t>, varázslás, ellenségeskedés, viszálykodás, féltékenység, harag, önzés, széthúzás, pártoskodás, </a:t>
            </a:r>
            <a:r>
              <a:rPr lang="hu-HU" sz="3400" dirty="0" smtClean="0">
                <a:solidFill>
                  <a:srgbClr val="0070C0"/>
                </a:solidFill>
              </a:rPr>
              <a:t>irigység</a:t>
            </a:r>
            <a:r>
              <a:rPr lang="hu-HU" sz="3400" dirty="0">
                <a:solidFill>
                  <a:srgbClr val="0070C0"/>
                </a:solidFill>
              </a:rPr>
              <a:t>, gyilkosság, részegeskedés, tobzódás és ezekhez hasonlók. Ezekről előre megmondom nektek, amint már korábban is mondtam, akik ilyeneket cselekszenek, nem </a:t>
            </a:r>
            <a:r>
              <a:rPr lang="hu-HU" sz="3400" dirty="0" err="1">
                <a:solidFill>
                  <a:srgbClr val="0070C0"/>
                </a:solidFill>
              </a:rPr>
              <a:t>öröklik</a:t>
            </a:r>
            <a:r>
              <a:rPr lang="hu-HU" sz="3400" dirty="0">
                <a:solidFill>
                  <a:srgbClr val="0070C0"/>
                </a:solidFill>
              </a:rPr>
              <a:t> Isten országát</a:t>
            </a:r>
            <a:r>
              <a:rPr lang="hu-HU" sz="3400" dirty="0" smtClean="0">
                <a:solidFill>
                  <a:srgbClr val="0070C0"/>
                </a:solidFill>
              </a:rPr>
              <a:t>.</a:t>
            </a:r>
            <a:r>
              <a:rPr lang="hu-HU" sz="3400" dirty="0" smtClean="0">
                <a:solidFill>
                  <a:srgbClr val="0070C0"/>
                </a:solidFill>
              </a:rPr>
              <a:t>” </a:t>
            </a:r>
            <a:r>
              <a:rPr lang="hu-HU" sz="3200" dirty="0" smtClean="0">
                <a:solidFill>
                  <a:srgbClr val="0070C0"/>
                </a:solidFill>
              </a:rPr>
              <a:t>(</a:t>
            </a:r>
            <a:r>
              <a:rPr lang="hu-HU" sz="3200" dirty="0" err="1" smtClean="0">
                <a:solidFill>
                  <a:srgbClr val="0070C0"/>
                </a:solidFill>
              </a:rPr>
              <a:t>Gal</a:t>
            </a:r>
            <a:r>
              <a:rPr lang="hu-HU" sz="3200" dirty="0" smtClean="0">
                <a:solidFill>
                  <a:srgbClr val="0070C0"/>
                </a:solidFill>
              </a:rPr>
              <a:t> 5,16-21)</a:t>
            </a:r>
          </a:p>
        </p:txBody>
      </p:sp>
    </p:spTree>
    <p:extLst>
      <p:ext uri="{BB962C8B-B14F-4D97-AF65-F5344CB8AC3E}">
        <p14:creationId xmlns:p14="http://schemas.microsoft.com/office/powerpoint/2010/main" val="53726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390" y="804889"/>
            <a:ext cx="9913433" cy="1059305"/>
          </a:xfrm>
        </p:spPr>
        <p:txBody>
          <a:bodyPr>
            <a:normAutofit/>
          </a:bodyPr>
          <a:lstStyle/>
          <a:p>
            <a:r>
              <a:rPr lang="hu-HU" dirty="0" smtClean="0"/>
              <a:t>Minden </a:t>
            </a:r>
            <a:r>
              <a:rPr lang="hu-HU" dirty="0" smtClean="0"/>
              <a:t>hiábavalóság</a:t>
            </a:r>
            <a:r>
              <a:rPr lang="hu-HU" dirty="0"/>
              <a:t> </a:t>
            </a:r>
            <a:r>
              <a:rPr lang="hu-HU" dirty="0" smtClean="0"/>
              <a:t>2</a:t>
            </a:r>
            <a:r>
              <a:rPr lang="hu-HU" dirty="0"/>
              <a:t/>
            </a:r>
            <a:br>
              <a:rPr lang="hu-HU" dirty="0"/>
            </a:br>
            <a:r>
              <a:rPr lang="hu-HU" dirty="0">
                <a:solidFill>
                  <a:srgbClr val="7030A0"/>
                </a:solidFill>
              </a:rPr>
              <a:t>záró gondolatok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9579257" cy="3970822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>
                <a:solidFill>
                  <a:srgbClr val="7030A0"/>
                </a:solidFill>
              </a:rPr>
              <a:t>„</a:t>
            </a:r>
            <a:r>
              <a:rPr lang="hu-HU" sz="2800" dirty="0" smtClean="0">
                <a:solidFill>
                  <a:srgbClr val="7030A0"/>
                </a:solidFill>
              </a:rPr>
              <a:t>Ezt </a:t>
            </a:r>
            <a:r>
              <a:rPr lang="hu-HU" sz="2800" dirty="0">
                <a:solidFill>
                  <a:srgbClr val="7030A0"/>
                </a:solidFill>
              </a:rPr>
              <a:t>gondoltam magamban: Megpróbálom, milyen az öröm, és élvezem a jót. De kitűnt, hogy ez is </a:t>
            </a:r>
            <a:r>
              <a:rPr lang="hu-HU" sz="2800" dirty="0" smtClean="0">
                <a:solidFill>
                  <a:srgbClr val="7030A0"/>
                </a:solidFill>
              </a:rPr>
              <a:t>hiábavalóság</a:t>
            </a:r>
            <a:r>
              <a:rPr lang="hu-HU" sz="2800" dirty="0" smtClean="0">
                <a:solidFill>
                  <a:srgbClr val="7030A0"/>
                </a:solidFill>
              </a:rPr>
              <a:t>.” </a:t>
            </a:r>
            <a:endParaRPr lang="hu-HU" sz="2800" dirty="0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u-HU" dirty="0" smtClean="0">
                <a:solidFill>
                  <a:srgbClr val="7030A0"/>
                </a:solidFill>
              </a:rPr>
              <a:t>(</a:t>
            </a:r>
            <a:r>
              <a:rPr lang="hu-HU" dirty="0" err="1" smtClean="0">
                <a:solidFill>
                  <a:srgbClr val="7030A0"/>
                </a:solidFill>
              </a:rPr>
              <a:t>Préd</a:t>
            </a:r>
            <a:r>
              <a:rPr lang="hu-HU" dirty="0" smtClean="0">
                <a:solidFill>
                  <a:srgbClr val="7030A0"/>
                </a:solidFill>
              </a:rPr>
              <a:t> 1,14)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4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b="1" dirty="0" smtClean="0">
                <a:solidFill>
                  <a:srgbClr val="C00000"/>
                </a:solidFill>
              </a:rPr>
              <a:t>A GAZDAGSÁG ÉS AZ ÉLVEZETEK IS MULANDÓ!</a:t>
            </a:r>
            <a:endParaRPr lang="hu-HU" sz="2600" b="1" dirty="0">
              <a:solidFill>
                <a:srgbClr val="C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smtClean="0">
                <a:solidFill>
                  <a:srgbClr val="7030A0"/>
                </a:solidFill>
              </a:rPr>
              <a:t>MINDIG TÖBBRE VÁGYIK BELŐLE AZ EMBER, DE SOSEM LESZ ELÉG!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NEM VISZÜNK MAGUNKKAL SEMMIT EBBŐL A VILÁGBÓL AZ ÖRÖKKÉVALÓSÁGBA</a:t>
            </a:r>
            <a:endParaRPr lang="hu-HU" sz="2600" dirty="0" smtClean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600" dirty="0" smtClean="0">
                <a:solidFill>
                  <a:srgbClr val="7030A0"/>
                </a:solidFill>
              </a:rPr>
              <a:t>AKI A GAZDAGSÁG ELÉRÉSÉNEK VAGY AZ ÉLVEZETEKNEK SZENTELI AZ ÉLETÉT, SZEGÉNYEN ÉS MAGÁNYOSAN TÁVOZIK A VILÁGBÓL</a:t>
            </a:r>
            <a:endParaRPr lang="hu-HU" sz="26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chemeClr val="accent1"/>
                </a:solidFill>
              </a:rPr>
              <a:t>„GYŰJTSETEK MAGATOKNAK KINCSEKET A MENNYBEN!”</a:t>
            </a:r>
            <a:endParaRPr lang="hu-HU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1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12580</TotalTime>
  <Words>986</Words>
  <Application>Microsoft Office PowerPoint</Application>
  <PresentationFormat>Szélesvásznú</PresentationFormat>
  <Paragraphs>57</Paragraphs>
  <Slides>9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Minden hiábavalóság 2</vt:lpstr>
      <vt:lpstr> prédikátor könyve 2. rész 1-12. versek</vt:lpstr>
      <vt:lpstr> prédikátor könyve 2. rész 1-12. versek</vt:lpstr>
      <vt:lpstr>Minden hiábavalóság!? bevezető gondolatok</vt:lpstr>
      <vt:lpstr>GAZDAGSÁG</vt:lpstr>
      <vt:lpstr>PowerPoint-bemutató</vt:lpstr>
      <vt:lpstr>ÉLVEZETEK</vt:lpstr>
      <vt:lpstr>„Csalóka a báj, mulandó a szépség, de az URat félő asszony dicséretre méltó.”</vt:lpstr>
      <vt:lpstr>Minden hiábavalóság 2 záró gondolatok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tékozló fiú</dc:title>
  <dc:creator>Hivatal</dc:creator>
  <cp:lastModifiedBy>Hivatal</cp:lastModifiedBy>
  <cp:revision>1063</cp:revision>
  <cp:lastPrinted>2022-04-14T22:32:42Z</cp:lastPrinted>
  <dcterms:created xsi:type="dcterms:W3CDTF">2020-09-26T18:34:06Z</dcterms:created>
  <dcterms:modified xsi:type="dcterms:W3CDTF">2025-01-04T22:08:44Z</dcterms:modified>
</cp:coreProperties>
</file>