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8" r:id="rId3"/>
    <p:sldId id="365" r:id="rId4"/>
    <p:sldId id="363" r:id="rId5"/>
    <p:sldId id="364" r:id="rId6"/>
    <p:sldId id="355" r:id="rId7"/>
    <p:sldId id="319" r:id="rId8"/>
    <p:sldId id="366" r:id="rId9"/>
    <p:sldId id="362" r:id="rId10"/>
    <p:sldId id="3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32"/>
    </p:cViewPr>
  </p:sorter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A7C-D6D9-47A1-957F-AE1FD420E583}" type="datetimeFigureOut">
              <a:rPr lang="hu-HU" smtClean="0"/>
              <a:t>2024. 12. 28.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17454-6CD4-40EA-AA78-DFF3366CDF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9281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5E56D-A941-4D5E-A5DE-0EF8E59BEA46}" type="datetimeFigureOut">
              <a:rPr lang="hu-HU" smtClean="0"/>
              <a:t>2024. 12. 28.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56AB7-9312-4745-8F1D-B298FA6D982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95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0683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226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98FEF5-207F-99B2-1596-92258164C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>
            <a:extLst>
              <a:ext uri="{FF2B5EF4-FFF2-40B4-BE49-F238E27FC236}">
                <a16:creationId xmlns:a16="http://schemas.microsoft.com/office/drawing/2014/main" id="{5EC4BD89-9077-3C97-FB34-30B2B57B6A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>
            <a:extLst>
              <a:ext uri="{FF2B5EF4-FFF2-40B4-BE49-F238E27FC236}">
                <a16:creationId xmlns:a16="http://schemas.microsoft.com/office/drawing/2014/main" id="{FD539775-29D8-44EF-C2C2-39FAA4D31B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1D60653-6C2D-C531-7A12-303445515E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9710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1825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7760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989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Minden hiábavalóság!?</a:t>
            </a: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C00000"/>
                </a:solidFill>
              </a:rPr>
              <a:t>Mi értelme az életnek?</a:t>
            </a:r>
            <a:endParaRPr lang="hu-H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 smtClean="0"/>
              <a:t>Minden hiábavalóság!?</a:t>
            </a:r>
            <a:r>
              <a:rPr lang="hu-HU" dirty="0"/>
              <a:t/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záró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97082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7030A0"/>
                </a:solidFill>
              </a:rPr>
              <a:t>„Láttam</a:t>
            </a:r>
            <a:r>
              <a:rPr lang="hu-HU" sz="2800" dirty="0">
                <a:solidFill>
                  <a:srgbClr val="7030A0"/>
                </a:solidFill>
              </a:rPr>
              <a:t>, hogy mindaz, amit </a:t>
            </a:r>
            <a:r>
              <a:rPr lang="hu-HU" sz="2800" dirty="0" err="1">
                <a:solidFill>
                  <a:srgbClr val="7030A0"/>
                </a:solidFill>
              </a:rPr>
              <a:t>véghezvisznek</a:t>
            </a:r>
            <a:r>
              <a:rPr lang="hu-HU" sz="2800" dirty="0">
                <a:solidFill>
                  <a:srgbClr val="7030A0"/>
                </a:solidFill>
              </a:rPr>
              <a:t> a nap alatt, csak hiábavalóság és hasztalan erőlködés</a:t>
            </a:r>
            <a:r>
              <a:rPr lang="hu-HU" sz="2800" dirty="0" smtClean="0">
                <a:solidFill>
                  <a:srgbClr val="7030A0"/>
                </a:solidFill>
              </a:rPr>
              <a:t>.”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 smtClean="0">
                <a:solidFill>
                  <a:srgbClr val="7030A0"/>
                </a:solidFill>
              </a:rPr>
              <a:t>(</a:t>
            </a:r>
            <a:r>
              <a:rPr lang="hu-HU" dirty="0" err="1" smtClean="0">
                <a:solidFill>
                  <a:srgbClr val="7030A0"/>
                </a:solidFill>
              </a:rPr>
              <a:t>Préd</a:t>
            </a:r>
            <a:r>
              <a:rPr lang="hu-HU" dirty="0" smtClean="0">
                <a:solidFill>
                  <a:srgbClr val="7030A0"/>
                </a:solidFill>
              </a:rPr>
              <a:t> 1,14)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4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>
                <a:solidFill>
                  <a:srgbClr val="C00000"/>
                </a:solidFill>
              </a:rPr>
              <a:t>MI ÉRTELME HÁT AZ ÉLETNEK?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 smtClean="0">
                <a:solidFill>
                  <a:srgbClr val="7030A0"/>
                </a:solidFill>
              </a:rPr>
              <a:t>GYORSAN ELILLAN, MINT A PÁRA VAGY A LEHELET.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 smtClean="0">
                <a:solidFill>
                  <a:srgbClr val="7030A0"/>
                </a:solidFill>
              </a:rPr>
              <a:t>AZ EMBER ELVÉGZETT MUNKÁJA IS MIND ELMÚLIK EGYSZER.</a:t>
            </a:r>
            <a:endParaRPr lang="hu-HU" sz="26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 smtClean="0">
                <a:solidFill>
                  <a:srgbClr val="7030A0"/>
                </a:solidFill>
              </a:rPr>
              <a:t>A DICSŐSÉG ÉS A HÍRNÉV IS A FELEDÉS HOMÁLYÁBA VÉSZ.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 smtClean="0">
                <a:solidFill>
                  <a:srgbClr val="7030A0"/>
                </a:solidFill>
              </a:rPr>
              <a:t>A TUDOMÁNY ÉS A BÖLCSESSÉG IS MIND HASZTALANNAK BIZONYUL.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1" dirty="0">
                <a:solidFill>
                  <a:schemeClr val="accent1"/>
                </a:solidFill>
              </a:rPr>
              <a:t>ISTEN ISMERETE NÉLKÜL SEMMI ÉRTELME AZ ÉLETNEK</a:t>
            </a:r>
            <a:r>
              <a:rPr lang="hu-HU" sz="2400" b="1" dirty="0" smtClean="0">
                <a:solidFill>
                  <a:schemeClr val="accent1"/>
                </a:solidFill>
              </a:rPr>
              <a:t>!</a:t>
            </a:r>
            <a:endParaRPr lang="hu-HU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1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sz="2800" dirty="0" smtClean="0">
                <a:solidFill>
                  <a:srgbClr val="C00000"/>
                </a:solidFill>
              </a:rPr>
              <a:t>prédikátor könyve</a:t>
            </a:r>
            <a:r>
              <a:rPr lang="hu-HU" sz="2800" dirty="0" smtClean="0">
                <a:solidFill>
                  <a:srgbClr val="C00000"/>
                </a:solidFill>
              </a:rPr>
              <a:t> </a:t>
            </a:r>
            <a:r>
              <a:rPr lang="hu-HU" sz="2800" dirty="0">
                <a:solidFill>
                  <a:srgbClr val="C00000"/>
                </a:solidFill>
              </a:rPr>
              <a:t>1. rész </a:t>
            </a:r>
            <a:r>
              <a:rPr lang="hu-HU" sz="2800" dirty="0" smtClean="0">
                <a:solidFill>
                  <a:srgbClr val="C00000"/>
                </a:solidFill>
              </a:rPr>
              <a:t>1-18. </a:t>
            </a:r>
            <a:r>
              <a:rPr lang="hu-HU" sz="2800" dirty="0">
                <a:solidFill>
                  <a:srgbClr val="C00000"/>
                </a:solidFill>
              </a:rPr>
              <a:t>versek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3295" y="1946136"/>
            <a:ext cx="1181996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aseline="30000" dirty="0"/>
              <a:t>1</a:t>
            </a:r>
            <a:r>
              <a:rPr lang="hu-HU" sz="2400" dirty="0"/>
              <a:t>A Prédikátornak, Dávid fiának, Jeruzsálem királyának beszédei: </a:t>
            </a:r>
            <a:r>
              <a:rPr lang="hu-HU" sz="2400" baseline="30000" dirty="0">
                <a:solidFill>
                  <a:srgbClr val="0070C0"/>
                </a:solidFill>
              </a:rPr>
              <a:t>2</a:t>
            </a:r>
            <a:r>
              <a:rPr lang="hu-HU" sz="2400" dirty="0">
                <a:solidFill>
                  <a:srgbClr val="0070C0"/>
                </a:solidFill>
              </a:rPr>
              <a:t>Igen nagy hiábavalóság – mondja a Prédikátor –, igen nagy hiábavalóság! Minden hiábavalóság! </a:t>
            </a:r>
            <a:r>
              <a:rPr lang="hu-HU" sz="2400" baseline="30000" dirty="0">
                <a:solidFill>
                  <a:srgbClr val="0070C0"/>
                </a:solidFill>
              </a:rPr>
              <a:t>3</a:t>
            </a:r>
            <a:r>
              <a:rPr lang="hu-HU" sz="2400" dirty="0">
                <a:solidFill>
                  <a:srgbClr val="0070C0"/>
                </a:solidFill>
              </a:rPr>
              <a:t>Mi haszna van az embernek minden fáradozásából, ha fáradozik a nap alatt? </a:t>
            </a:r>
            <a:r>
              <a:rPr lang="hu-HU" sz="2400" baseline="30000" dirty="0">
                <a:solidFill>
                  <a:srgbClr val="0070C0"/>
                </a:solidFill>
              </a:rPr>
              <a:t>4</a:t>
            </a:r>
            <a:r>
              <a:rPr lang="hu-HU" sz="2400" dirty="0">
                <a:solidFill>
                  <a:srgbClr val="0070C0"/>
                </a:solidFill>
              </a:rPr>
              <a:t>Nemzedékek jönnek, nemzedékek mennek, de a föld örökké ugyanaz marad. </a:t>
            </a:r>
            <a:r>
              <a:rPr lang="hu-HU" sz="2400" baseline="30000" dirty="0"/>
              <a:t>5</a:t>
            </a:r>
            <a:r>
              <a:rPr lang="hu-HU" sz="2400" dirty="0"/>
              <a:t>Fölkel a nap, és lemegy a nap, siet vissza arra a helyre, ahol majd újból fölkel. </a:t>
            </a:r>
            <a:r>
              <a:rPr lang="hu-HU" sz="2400" baseline="30000" dirty="0"/>
              <a:t>6</a:t>
            </a:r>
            <a:r>
              <a:rPr lang="hu-HU" sz="2400" dirty="0"/>
              <a:t>A szél fúj délre, majd északnak fordul, </a:t>
            </a:r>
            <a:r>
              <a:rPr lang="hu-HU" sz="2400" dirty="0" err="1"/>
              <a:t>körbefordul</a:t>
            </a:r>
            <a:r>
              <a:rPr lang="hu-HU" sz="2400" dirty="0"/>
              <a:t> a szél járása, és visszatér oda, ahonnan elindult. </a:t>
            </a:r>
            <a:r>
              <a:rPr lang="hu-HU" sz="2400" baseline="30000" dirty="0"/>
              <a:t>7</a:t>
            </a:r>
            <a:r>
              <a:rPr lang="hu-HU" sz="2400" dirty="0"/>
              <a:t>Minden folyó a tengerbe ömlik, és a tenger mégsem telik meg, pedig ugyanoda folynak a folyók, újra meg újra oda folynak. </a:t>
            </a:r>
            <a:r>
              <a:rPr lang="hu-HU" sz="2400" baseline="30000" dirty="0">
                <a:solidFill>
                  <a:srgbClr val="0070C0"/>
                </a:solidFill>
              </a:rPr>
              <a:t>8</a:t>
            </a:r>
            <a:r>
              <a:rPr lang="hu-HU" sz="2400" dirty="0">
                <a:solidFill>
                  <a:srgbClr val="0070C0"/>
                </a:solidFill>
              </a:rPr>
              <a:t>Minden dolog fárasztó, el sem tudja mondani az ember. Szemünk nem győz eleget nézni, fülünk nem tud eleget hallani. </a:t>
            </a:r>
            <a:r>
              <a:rPr lang="hu-HU" sz="2400" baseline="30000" dirty="0">
                <a:solidFill>
                  <a:srgbClr val="0070C0"/>
                </a:solidFill>
              </a:rPr>
              <a:t>9</a:t>
            </a:r>
            <a:r>
              <a:rPr lang="hu-HU" sz="2400" dirty="0">
                <a:solidFill>
                  <a:srgbClr val="0070C0"/>
                </a:solidFill>
              </a:rPr>
              <a:t>Ami volt, ugyanaz lesz majd, és ami történt, ugyanaz fog történni, mert nincs semmi új a nap alatt. </a:t>
            </a:r>
            <a:r>
              <a:rPr lang="hu-HU" sz="2400" baseline="30000" dirty="0">
                <a:solidFill>
                  <a:srgbClr val="0070C0"/>
                </a:solidFill>
              </a:rPr>
              <a:t>10</a:t>
            </a:r>
            <a:r>
              <a:rPr lang="hu-HU" sz="2400" dirty="0">
                <a:solidFill>
                  <a:srgbClr val="0070C0"/>
                </a:solidFill>
              </a:rPr>
              <a:t>Ha van is olyan dolog, amiről azt mondják, hogy új, az is megvolt már régen, megvolt már jóval </a:t>
            </a:r>
            <a:r>
              <a:rPr lang="hu-HU" sz="2400" dirty="0" smtClean="0">
                <a:solidFill>
                  <a:srgbClr val="0070C0"/>
                </a:solidFill>
              </a:rPr>
              <a:t>előttünk. </a:t>
            </a:r>
            <a:r>
              <a:rPr lang="hu-HU" sz="2400" baseline="30000" dirty="0">
                <a:solidFill>
                  <a:srgbClr val="0070C0"/>
                </a:solidFill>
              </a:rPr>
              <a:t>11</a:t>
            </a:r>
            <a:r>
              <a:rPr lang="hu-HU" sz="2400" dirty="0">
                <a:solidFill>
                  <a:srgbClr val="0070C0"/>
                </a:solidFill>
              </a:rPr>
              <a:t>Nem emlékszünk az elmúltakra, de ami ezután következik, arra sem fognak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5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BA39C2-C0F3-F035-ADCA-DD0589D3A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9CAC02D-13B4-887B-65EE-8C51C7F60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sz="2800" dirty="0">
                <a:solidFill>
                  <a:srgbClr val="C00000"/>
                </a:solidFill>
              </a:rPr>
              <a:t>prédikátor könyve 1. rész </a:t>
            </a:r>
            <a:r>
              <a:rPr lang="hu-HU" sz="2800" dirty="0" smtClean="0">
                <a:solidFill>
                  <a:srgbClr val="C00000"/>
                </a:solidFill>
              </a:rPr>
              <a:t>1-18. </a:t>
            </a:r>
            <a:r>
              <a:rPr lang="hu-HU" sz="2800" dirty="0">
                <a:solidFill>
                  <a:srgbClr val="C00000"/>
                </a:solidFill>
              </a:rPr>
              <a:t>versek</a:t>
            </a:r>
            <a:endParaRPr lang="hu-HU" sz="2800" dirty="0">
              <a:solidFill>
                <a:srgbClr val="C0000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86EA207-B1FD-2BA9-4409-5C5058A59E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3294" y="2130804"/>
            <a:ext cx="1178769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>
                <a:solidFill>
                  <a:srgbClr val="0070C0"/>
                </a:solidFill>
              </a:rPr>
              <a:t>emlékezni, akik majd azután lesznek. </a:t>
            </a:r>
            <a:r>
              <a:rPr lang="hu-HU" sz="2400" baseline="30000" dirty="0"/>
              <a:t>12</a:t>
            </a:r>
            <a:r>
              <a:rPr lang="hu-HU" sz="2400" dirty="0"/>
              <a:t>Én, a Prédikátor, Izráel királya voltam Jeruzsálemben, </a:t>
            </a:r>
            <a:r>
              <a:rPr lang="hu-HU" sz="2400" baseline="30000" dirty="0"/>
              <a:t>13</a:t>
            </a:r>
            <a:r>
              <a:rPr lang="hu-HU" sz="2400" dirty="0"/>
              <a:t>és rászántam magam arra, hogy megvizsgáljak és bölcsen kikutassak mindent, ami az ég alatt történik. Rossz foglalkozás ez, azért adta Isten az embereknek, hogy bajlódjanak vele. </a:t>
            </a:r>
            <a:r>
              <a:rPr lang="hu-HU" sz="2400" baseline="30000" dirty="0">
                <a:solidFill>
                  <a:srgbClr val="0070C0"/>
                </a:solidFill>
              </a:rPr>
              <a:t>14</a:t>
            </a:r>
            <a:r>
              <a:rPr lang="hu-HU" sz="2400" dirty="0">
                <a:solidFill>
                  <a:srgbClr val="0070C0"/>
                </a:solidFill>
              </a:rPr>
              <a:t>Láttam, hogy mindaz, amit </a:t>
            </a:r>
            <a:r>
              <a:rPr lang="hu-HU" sz="2400" dirty="0" err="1">
                <a:solidFill>
                  <a:srgbClr val="0070C0"/>
                </a:solidFill>
              </a:rPr>
              <a:t>véghezvisznek</a:t>
            </a:r>
            <a:r>
              <a:rPr lang="hu-HU" sz="2400" dirty="0">
                <a:solidFill>
                  <a:srgbClr val="0070C0"/>
                </a:solidFill>
              </a:rPr>
              <a:t> a nap alatt, csak hiábavalóság és hasztalan erőlködés. </a:t>
            </a:r>
            <a:r>
              <a:rPr lang="hu-HU" sz="2400" baseline="30000" dirty="0"/>
              <a:t>15</a:t>
            </a:r>
            <a:r>
              <a:rPr lang="hu-HU" sz="2400" dirty="0"/>
              <a:t>Ami görbe, azt nem lehet kiegyenesíteni, és ami nincs, azt nem lehet számba venni.</a:t>
            </a:r>
            <a:br>
              <a:rPr lang="hu-HU" sz="2400" dirty="0"/>
            </a:br>
            <a:r>
              <a:rPr lang="hu-HU" sz="2400" baseline="30000" dirty="0">
                <a:solidFill>
                  <a:srgbClr val="0070C0"/>
                </a:solidFill>
              </a:rPr>
              <a:t>16</a:t>
            </a:r>
            <a:r>
              <a:rPr lang="hu-HU" sz="2400" dirty="0">
                <a:solidFill>
                  <a:srgbClr val="0070C0"/>
                </a:solidFill>
              </a:rPr>
              <a:t>Így gondolkodtam magamban: Én sokkal nagyobb bölcsességre tettem szert, mint azok, akik </a:t>
            </a:r>
            <a:r>
              <a:rPr lang="hu-HU" sz="2400" dirty="0" err="1">
                <a:solidFill>
                  <a:srgbClr val="0070C0"/>
                </a:solidFill>
              </a:rPr>
              <a:t>elődeim</a:t>
            </a:r>
            <a:r>
              <a:rPr lang="hu-HU" sz="2400" dirty="0">
                <a:solidFill>
                  <a:srgbClr val="0070C0"/>
                </a:solidFill>
              </a:rPr>
              <a:t> voltak Jeruzsálemben; sok bölcsességet és ismeretet szereztem. </a:t>
            </a:r>
            <a:r>
              <a:rPr lang="hu-HU" sz="2400" baseline="30000" dirty="0">
                <a:solidFill>
                  <a:srgbClr val="0070C0"/>
                </a:solidFill>
              </a:rPr>
              <a:t>17</a:t>
            </a:r>
            <a:r>
              <a:rPr lang="hu-HU" sz="2400" dirty="0">
                <a:solidFill>
                  <a:srgbClr val="0070C0"/>
                </a:solidFill>
              </a:rPr>
              <a:t>Amikor azonban rászántam magam, hogy megismerjem a bölcsességet, megismertem az esztelenséget és oktalanságot is. Megtudtam, hogy ez is hasztalan erőlködés. </a:t>
            </a:r>
            <a:r>
              <a:rPr lang="hu-HU" sz="2400" baseline="30000" dirty="0">
                <a:solidFill>
                  <a:srgbClr val="0070C0"/>
                </a:solidFill>
              </a:rPr>
              <a:t>18</a:t>
            </a:r>
            <a:r>
              <a:rPr lang="hu-HU" sz="2400" dirty="0">
                <a:solidFill>
                  <a:srgbClr val="0070C0"/>
                </a:solidFill>
              </a:rPr>
              <a:t>Mert ahol sok a bölcsesség, sok a bosszúság is; és aki gyarapítja az ismeretet, gyarapítja a szenvedést is.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81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 smtClean="0"/>
              <a:t>Minden hiábavalóság!?</a:t>
            </a:r>
            <a:r>
              <a:rPr lang="hu-HU" dirty="0"/>
              <a:t/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bevezető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87355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400" dirty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600" dirty="0" smtClean="0">
                <a:solidFill>
                  <a:srgbClr val="7030A0"/>
                </a:solidFill>
              </a:rPr>
              <a:t>a szóismétlés a héber nyelvben a fokozás eszköze</a:t>
            </a:r>
            <a:endParaRPr lang="hu-HU" sz="2600" dirty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400" b="1" i="1" dirty="0" smtClean="0">
                <a:solidFill>
                  <a:srgbClr val="C00000"/>
                </a:solidFill>
              </a:rPr>
              <a:t>„Igen </a:t>
            </a:r>
            <a:r>
              <a:rPr lang="hu-HU" sz="2400" b="1" i="1" dirty="0">
                <a:solidFill>
                  <a:srgbClr val="C00000"/>
                </a:solidFill>
              </a:rPr>
              <a:t>nagy hiábavalóság – mondja a Prédikátor –, igen nagy hiábavalóság! Minden hiábavalóság</a:t>
            </a:r>
            <a:r>
              <a:rPr lang="hu-HU" sz="2400" b="1" i="1" dirty="0" smtClean="0">
                <a:solidFill>
                  <a:srgbClr val="C00000"/>
                </a:solidFill>
              </a:rPr>
              <a:t>! Mi </a:t>
            </a:r>
            <a:r>
              <a:rPr lang="hu-HU" sz="2400" b="1" i="1" dirty="0">
                <a:solidFill>
                  <a:srgbClr val="C00000"/>
                </a:solidFill>
              </a:rPr>
              <a:t>haszna van az embernek minden fáradozásából, ha fáradozik a nap alatt</a:t>
            </a:r>
            <a:r>
              <a:rPr lang="hu-HU" sz="2400" b="1" i="1" dirty="0" smtClean="0">
                <a:solidFill>
                  <a:srgbClr val="C00000"/>
                </a:solidFill>
              </a:rPr>
              <a:t>?”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/>
              <a:t>A Prédikátor üzenete tehát: </a:t>
            </a:r>
          </a:p>
          <a:p>
            <a:pPr marL="457200" lvl="1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0070C0"/>
                </a:solidFill>
              </a:rPr>
              <a:t>Nincs értelme az életnek!?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4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7030A0"/>
                </a:solidFill>
              </a:rPr>
              <a:t>A </a:t>
            </a:r>
            <a:r>
              <a:rPr lang="hu-HU" sz="2800" dirty="0">
                <a:solidFill>
                  <a:srgbClr val="7030A0"/>
                </a:solidFill>
              </a:rPr>
              <a:t>Prédikátor Könyvének írását Salamon királynak tulajdonítjuk</a:t>
            </a:r>
            <a:endParaRPr lang="hu-HU" sz="2800" u="sng" dirty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600" dirty="0"/>
              <a:t>a könyv visszatérő gondolata a </a:t>
            </a:r>
            <a:r>
              <a:rPr lang="hu-HU" sz="2600" b="1" dirty="0" smtClean="0">
                <a:solidFill>
                  <a:srgbClr val="0070C0"/>
                </a:solidFill>
              </a:rPr>
              <a:t>HIÁBALALÓSÁG</a:t>
            </a:r>
            <a:endParaRPr lang="hu-HU" sz="2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6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 smtClean="0"/>
              <a:t>Minden hiábavalóság!?</a:t>
            </a:r>
            <a:r>
              <a:rPr lang="hu-HU" dirty="0"/>
              <a:t/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bevezető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4485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C00000"/>
                </a:solidFill>
              </a:rPr>
              <a:t>A HIÁBAVALÓSÁG SZÓ JELENTÉSE</a:t>
            </a:r>
            <a:endParaRPr lang="hu-HU" sz="2800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e</a:t>
            </a:r>
            <a:r>
              <a:rPr lang="hu-HU" sz="2400" dirty="0" smtClean="0"/>
              <a:t>redeti héber szava: </a:t>
            </a:r>
            <a:r>
              <a:rPr lang="hu-HU" sz="2400" dirty="0" smtClean="0">
                <a:solidFill>
                  <a:srgbClr val="0070C0"/>
                </a:solidFill>
              </a:rPr>
              <a:t>HEBEL</a:t>
            </a:r>
            <a:r>
              <a:rPr lang="hu-HU" sz="2400" dirty="0" smtClean="0"/>
              <a:t>, ami azt jelenti: </a:t>
            </a:r>
            <a:r>
              <a:rPr lang="hu-HU" sz="2400" dirty="0" smtClean="0">
                <a:solidFill>
                  <a:srgbClr val="0070C0"/>
                </a:solidFill>
              </a:rPr>
              <a:t>PÁRA, LEHELET </a:t>
            </a:r>
            <a:r>
              <a:rPr lang="hu-HU" sz="2400" dirty="0" smtClean="0"/>
              <a:t>(metaforái: </a:t>
            </a:r>
            <a:r>
              <a:rPr lang="hu-HU" sz="2400" dirty="0" smtClean="0">
                <a:solidFill>
                  <a:srgbClr val="0070C0"/>
                </a:solidFill>
              </a:rPr>
              <a:t>elszálló, csalóka</a:t>
            </a:r>
            <a:r>
              <a:rPr lang="hu-HU" sz="2400" dirty="0" smtClean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 smtClean="0"/>
              <a:t>A Prédikátor arról tanít, hogy </a:t>
            </a:r>
            <a:r>
              <a:rPr lang="hu-HU" sz="2600" dirty="0" smtClean="0">
                <a:solidFill>
                  <a:srgbClr val="7030A0"/>
                </a:solidFill>
              </a:rPr>
              <a:t>mindazok a dolgok önmagukban teljesen értelmetlenek, amelyek ideiglenesek, és nem tartanak meg.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0070C0"/>
                </a:solidFill>
              </a:rPr>
              <a:t>Nem azt tanítja tehát, hogy az élet értelmetlen, hanem inkább arra ösztönöz, hogy gondoljuk végig alaposan, mi ad az életnek igazi értelmet.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27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41525" y="798973"/>
            <a:ext cx="3276246" cy="2247117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accent1"/>
                </a:solidFill>
              </a:rPr>
              <a:t>munka</a:t>
            </a:r>
            <a:endParaRPr lang="hu-HU" sz="2800" dirty="0">
              <a:solidFill>
                <a:schemeClr val="accent1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>
                <a:solidFill>
                  <a:srgbClr val="0070C0"/>
                </a:solidFill>
              </a:rPr>
              <a:t>„</a:t>
            </a:r>
            <a:r>
              <a:rPr lang="hu-HU" sz="2000" dirty="0" smtClean="0">
                <a:solidFill>
                  <a:srgbClr val="0070C0"/>
                </a:solidFill>
              </a:rPr>
              <a:t>Mi </a:t>
            </a:r>
            <a:r>
              <a:rPr lang="hu-HU" sz="2000" dirty="0">
                <a:solidFill>
                  <a:srgbClr val="0070C0"/>
                </a:solidFill>
              </a:rPr>
              <a:t>haszna van az embernek minden fáradozásából, ha fáradozik a nap alatt?” </a:t>
            </a:r>
            <a:endParaRPr lang="hu-HU" sz="2000" dirty="0">
              <a:solidFill>
                <a:srgbClr val="0070C0"/>
              </a:solidFill>
            </a:endParaRPr>
          </a:p>
          <a:p>
            <a:pPr algn="r">
              <a:spcBef>
                <a:spcPts val="0"/>
              </a:spcBef>
            </a:pPr>
            <a:r>
              <a:rPr lang="hu-HU" sz="2000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Préd</a:t>
            </a:r>
            <a:r>
              <a:rPr lang="hu-HU" sz="2000" dirty="0" smtClean="0">
                <a:solidFill>
                  <a:srgbClr val="0070C0"/>
                </a:solidFill>
                <a:cs typeface="Arial" panose="020B0604020202020204" pitchFamily="34" charset="0"/>
              </a:rPr>
              <a:t> 1,3</a:t>
            </a:r>
            <a:endParaRPr lang="hu-HU" sz="20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127000"/>
            <a:ext cx="6012470" cy="584272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 smtClean="0"/>
              <a:t>„</a:t>
            </a:r>
            <a:r>
              <a:rPr lang="hu-HU" dirty="0" smtClean="0"/>
              <a:t>Tedd </a:t>
            </a:r>
            <a:r>
              <a:rPr lang="hu-HU" dirty="0"/>
              <a:t>meg mindazt, ami a kezed ügyébe esik, és amihez erőd van, mert nem lesz cselekvés, gondolkozás, ismeret és bölcsesség a holtak hazájában, ahová menned kell</a:t>
            </a:r>
            <a:r>
              <a:rPr lang="hu-HU" dirty="0" smtClean="0"/>
              <a:t>!</a:t>
            </a:r>
            <a:r>
              <a:rPr lang="hu-HU" dirty="0" smtClean="0"/>
              <a:t>”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 smtClean="0"/>
              <a:t>(</a:t>
            </a:r>
            <a:r>
              <a:rPr lang="hu-HU" dirty="0" err="1" smtClean="0"/>
              <a:t>Préd</a:t>
            </a:r>
            <a:r>
              <a:rPr lang="hu-HU" dirty="0" smtClean="0"/>
              <a:t> 9,10)</a:t>
            </a:r>
            <a:endParaRPr lang="hu-H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b="1" dirty="0" smtClean="0">
                <a:solidFill>
                  <a:srgbClr val="C00000"/>
                </a:solidFill>
              </a:rPr>
              <a:t>MI HASZNA VAN AZ EMBERNEK MINDEN MUNKÁJÁBAN?</a:t>
            </a:r>
            <a:endParaRPr lang="hu-HU" b="1" dirty="0">
              <a:solidFill>
                <a:srgbClr val="C0000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a munka Isten megbízatása volt az ember számára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mindenféle munka kedves Isten számára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a munka öncélú végzése azonban sérti Isten megszentelő szándékát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a munkánkkal Isten országát építjük, egymás életét segítjük, és Isten dicsőségét szolgáljuk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/>
              <a:t>a</a:t>
            </a:r>
            <a:r>
              <a:rPr lang="hu-HU" sz="2000" dirty="0" smtClean="0"/>
              <a:t>míg a hűséges munkavégzés Isten iránti hűségünket fejezi ki, addig áldás is van rajta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 smtClean="0">
                <a:solidFill>
                  <a:srgbClr val="0070C0"/>
                </a:solidFill>
              </a:rPr>
              <a:t>Amint a munka öncélúvá válik, elveszíti igazi értelmét és hasznosságát, valamint szentségét. Isten pedig megítéli azt!</a:t>
            </a:r>
            <a:endParaRPr lang="hu-HU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1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accent1"/>
                </a:solidFill>
              </a:rPr>
              <a:t>Hírnév és dicsőség</a:t>
            </a:r>
            <a:endParaRPr lang="hu-HU" sz="2800" dirty="0">
              <a:solidFill>
                <a:schemeClr val="accent1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>
                <a:solidFill>
                  <a:srgbClr val="0070C0"/>
                </a:solidFill>
              </a:rPr>
              <a:t>„</a:t>
            </a:r>
            <a:r>
              <a:rPr lang="hu-HU" sz="2000" dirty="0" smtClean="0">
                <a:solidFill>
                  <a:srgbClr val="0070C0"/>
                </a:solidFill>
              </a:rPr>
              <a:t>Nem </a:t>
            </a:r>
            <a:r>
              <a:rPr lang="hu-HU" sz="2000" dirty="0">
                <a:solidFill>
                  <a:srgbClr val="0070C0"/>
                </a:solidFill>
              </a:rPr>
              <a:t>emlékszünk az elmúltakra, de ami ezután következik, arra sem fognak emlékezni, akik majd azután lesznek</a:t>
            </a:r>
            <a:r>
              <a:rPr lang="hu-HU" sz="2000" dirty="0" smtClean="0">
                <a:solidFill>
                  <a:srgbClr val="0070C0"/>
                </a:solidFill>
              </a:rPr>
              <a:t>.</a:t>
            </a:r>
            <a:r>
              <a:rPr lang="hu-HU" sz="2000" dirty="0" smtClean="0">
                <a:solidFill>
                  <a:srgbClr val="0070C0"/>
                </a:solidFill>
              </a:rPr>
              <a:t>.” </a:t>
            </a:r>
            <a:endParaRPr lang="hu-HU" sz="2000" dirty="0">
              <a:solidFill>
                <a:srgbClr val="0070C0"/>
              </a:solidFill>
            </a:endParaRPr>
          </a:p>
          <a:p>
            <a:pPr algn="r">
              <a:spcBef>
                <a:spcPts val="0"/>
              </a:spcBef>
            </a:pPr>
            <a:r>
              <a:rPr lang="hu-HU" sz="2000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Préd</a:t>
            </a:r>
            <a:r>
              <a:rPr lang="hu-HU" sz="2000" dirty="0" smtClean="0">
                <a:solidFill>
                  <a:srgbClr val="0070C0"/>
                </a:solidFill>
                <a:cs typeface="Arial" panose="020B0604020202020204" pitchFamily="34" charset="0"/>
              </a:rPr>
              <a:t> 1,11</a:t>
            </a:r>
            <a:endParaRPr lang="hu-HU" sz="20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261257"/>
            <a:ext cx="6012470" cy="55778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 smtClean="0">
                <a:solidFill>
                  <a:srgbClr val="C00000"/>
                </a:solidFill>
              </a:rPr>
              <a:t>Bábel tornyánál a hírnévért és a dicsőségért kezdtek dolgozni az emberek…</a:t>
            </a:r>
            <a:endParaRPr lang="hu-HU" sz="2200" dirty="0">
              <a:solidFill>
                <a:srgbClr val="C0000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dirty="0" smtClean="0"/>
              <a:t>„bármit is </a:t>
            </a:r>
            <a:r>
              <a:rPr lang="hu-HU" dirty="0" err="1" smtClean="0"/>
              <a:t>cselekesztek</a:t>
            </a:r>
            <a:r>
              <a:rPr lang="hu-HU" dirty="0" smtClean="0"/>
              <a:t>, az Isten dicsőségére tegyétek”</a:t>
            </a:r>
            <a:endParaRPr lang="hu-HU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dirty="0" smtClean="0"/>
              <a:t>„nem adom dicsőségemet másnak, sem tiszteltemet a királyoknak”</a:t>
            </a:r>
            <a:endParaRPr lang="hu-HU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dirty="0" smtClean="0"/>
              <a:t>a hírnév és a dicsőség vágya </a:t>
            </a:r>
            <a:r>
              <a:rPr lang="hu-HU" dirty="0" err="1" smtClean="0"/>
              <a:t>elvakulttá</a:t>
            </a:r>
            <a:r>
              <a:rPr lang="hu-HU" dirty="0" smtClean="0"/>
              <a:t> teszi az embert</a:t>
            </a:r>
            <a:endParaRPr lang="hu-HU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c</a:t>
            </a:r>
            <a:r>
              <a:rPr lang="hu-HU" dirty="0" smtClean="0"/>
              <a:t>sak az önmagáról álmodott kép lebeg a szeme előtt, melyet törekszik elérni bármi áron</a:t>
            </a:r>
            <a:endParaRPr lang="hu-H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4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 smtClean="0">
                <a:solidFill>
                  <a:srgbClr val="7030A0"/>
                </a:solidFill>
              </a:rPr>
              <a:t>Az emberi emlékezet behatárolt!</a:t>
            </a:r>
            <a:endParaRPr lang="hu-HU" sz="2200" dirty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>
                <a:solidFill>
                  <a:srgbClr val="7030A0"/>
                </a:solidFill>
              </a:rPr>
              <a:t>az emlékezethez érzelmek társulnak</a:t>
            </a:r>
            <a:endParaRPr lang="hu-HU" sz="2000" dirty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>
                <a:solidFill>
                  <a:srgbClr val="7030A0"/>
                </a:solidFill>
              </a:rPr>
              <a:t>a</a:t>
            </a:r>
            <a:r>
              <a:rPr lang="hu-HU" sz="2000" dirty="0" smtClean="0">
                <a:solidFill>
                  <a:srgbClr val="7030A0"/>
                </a:solidFill>
              </a:rPr>
              <a:t>z emlékezet a személyes élményeink feldolgozása </a:t>
            </a:r>
            <a:endParaRPr lang="hu-HU" sz="2000" dirty="0">
              <a:solidFill>
                <a:srgbClr val="7030A0"/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400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 smtClean="0">
                <a:solidFill>
                  <a:srgbClr val="FF0000"/>
                </a:solidFill>
              </a:rPr>
              <a:t>A </a:t>
            </a:r>
            <a:r>
              <a:rPr lang="hu-HU" sz="2200" dirty="0" err="1" smtClean="0">
                <a:solidFill>
                  <a:srgbClr val="FF0000"/>
                </a:solidFill>
              </a:rPr>
              <a:t>legfrisebb</a:t>
            </a:r>
            <a:r>
              <a:rPr lang="hu-HU" sz="2200" dirty="0" smtClean="0">
                <a:solidFill>
                  <a:srgbClr val="FF0000"/>
                </a:solidFill>
              </a:rPr>
              <a:t> élmények helyet követelnek maguknak az emlékeinkben kiszorítva a korábbiakat…</a:t>
            </a:r>
            <a:endParaRPr lang="hu-HU" sz="2200" dirty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>
                <a:solidFill>
                  <a:srgbClr val="7030A0"/>
                </a:solidFill>
              </a:rPr>
              <a:t>érdemes arra fókuszálni, ami Istent dicsőíti, aztán Ő is megdicsőít majd minket a mennyben</a:t>
            </a:r>
            <a:endParaRPr lang="hu-HU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87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200" dirty="0" smtClean="0">
                <a:solidFill>
                  <a:srgbClr val="0070C0"/>
                </a:solidFill>
              </a:rPr>
              <a:t>„Én </a:t>
            </a:r>
            <a:r>
              <a:rPr lang="hu-HU" sz="3200" dirty="0">
                <a:solidFill>
                  <a:srgbClr val="0070C0"/>
                </a:solidFill>
              </a:rPr>
              <a:t>megdicsőítettelek téged a földön azzal, hogy elvégeztem azt a munkát, amelyet rám bíztál, hogy elvégezzem: </a:t>
            </a:r>
            <a:r>
              <a:rPr lang="hu-HU" sz="3200" dirty="0" smtClean="0">
                <a:solidFill>
                  <a:srgbClr val="0070C0"/>
                </a:solidFill>
              </a:rPr>
              <a:t>és </a:t>
            </a:r>
            <a:r>
              <a:rPr lang="hu-HU" sz="3200" dirty="0">
                <a:solidFill>
                  <a:srgbClr val="0070C0"/>
                </a:solidFill>
              </a:rPr>
              <a:t>most te dicsőíts meg, Atyám, önmagadnál azzal a dicsőséggel, amely már akkor az enyém volt </a:t>
            </a:r>
            <a:r>
              <a:rPr lang="hu-HU" sz="3200" dirty="0" err="1">
                <a:solidFill>
                  <a:srgbClr val="0070C0"/>
                </a:solidFill>
              </a:rPr>
              <a:t>tenálad</a:t>
            </a:r>
            <a:r>
              <a:rPr lang="hu-HU" sz="3200" dirty="0">
                <a:solidFill>
                  <a:srgbClr val="0070C0"/>
                </a:solidFill>
              </a:rPr>
              <a:t>, mielőtt még a világ lett</a:t>
            </a:r>
            <a:r>
              <a:rPr lang="hu-HU" sz="3200" dirty="0" smtClean="0">
                <a:solidFill>
                  <a:srgbClr val="0070C0"/>
                </a:solidFill>
              </a:rPr>
              <a:t>.” (Jn 17,4-5)</a:t>
            </a:r>
            <a:endParaRPr lang="hu-H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9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41525" y="798973"/>
            <a:ext cx="3276246" cy="2247117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accent1"/>
                </a:solidFill>
              </a:rPr>
              <a:t>Bölcsesség és tudomány</a:t>
            </a:r>
            <a:endParaRPr lang="hu-HU" sz="2800" dirty="0">
              <a:solidFill>
                <a:schemeClr val="accent1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 smtClean="0">
                <a:solidFill>
                  <a:srgbClr val="0070C0"/>
                </a:solidFill>
              </a:rPr>
              <a:t>„</a:t>
            </a:r>
            <a:r>
              <a:rPr lang="hu-HU" sz="2000" dirty="0" smtClean="0">
                <a:solidFill>
                  <a:srgbClr val="0070C0"/>
                </a:solidFill>
              </a:rPr>
              <a:t>…</a:t>
            </a:r>
            <a:r>
              <a:rPr lang="hu-HU" sz="2000" dirty="0" smtClean="0">
                <a:solidFill>
                  <a:srgbClr val="0070C0"/>
                </a:solidFill>
              </a:rPr>
              <a:t>rászántam </a:t>
            </a:r>
            <a:r>
              <a:rPr lang="hu-HU" sz="2000" dirty="0">
                <a:solidFill>
                  <a:srgbClr val="0070C0"/>
                </a:solidFill>
              </a:rPr>
              <a:t>magam arra, hogy megvizsgáljak és bölcsen kikutassak mindent, ami az ég alatt történik. Rossz foglalkozás ez, azért adta Isten az embereknek, hogy bajlódjanak vele.</a:t>
            </a:r>
            <a:r>
              <a:rPr lang="hu-HU" sz="2000" dirty="0" smtClean="0">
                <a:solidFill>
                  <a:srgbClr val="0070C0"/>
                </a:solidFill>
              </a:rPr>
              <a:t>.” </a:t>
            </a:r>
            <a:endParaRPr lang="hu-HU" sz="2000" dirty="0">
              <a:solidFill>
                <a:srgbClr val="0070C0"/>
              </a:solidFill>
            </a:endParaRPr>
          </a:p>
          <a:p>
            <a:pPr algn="r">
              <a:spcBef>
                <a:spcPts val="0"/>
              </a:spcBef>
            </a:pPr>
            <a:r>
              <a:rPr lang="hu-HU" sz="2000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Préd</a:t>
            </a:r>
            <a:r>
              <a:rPr lang="hu-HU" sz="2000" dirty="0" smtClean="0">
                <a:solidFill>
                  <a:srgbClr val="0070C0"/>
                </a:solidFill>
                <a:cs typeface="Arial" panose="020B0604020202020204" pitchFamily="34" charset="0"/>
              </a:rPr>
              <a:t> 1,13</a:t>
            </a:r>
            <a:endParaRPr lang="hu-HU" sz="20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261257"/>
            <a:ext cx="6012470" cy="557784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 smtClean="0"/>
              <a:t>„Így </a:t>
            </a:r>
            <a:r>
              <a:rPr lang="hu-HU" sz="2200" dirty="0"/>
              <a:t>gondolkodtam magamban: Én sokkal nagyobb bölcsességre tettem szert, mint azok, akik </a:t>
            </a:r>
            <a:r>
              <a:rPr lang="hu-HU" sz="2200" dirty="0" err="1"/>
              <a:t>elődeim</a:t>
            </a:r>
            <a:r>
              <a:rPr lang="hu-HU" sz="2200" dirty="0"/>
              <a:t> voltak Jeruzsálemben; sok bölcsességet és ismeretet szereztem. </a:t>
            </a:r>
            <a:r>
              <a:rPr lang="hu-HU" sz="2200" dirty="0" smtClean="0"/>
              <a:t> Amikor </a:t>
            </a:r>
            <a:r>
              <a:rPr lang="hu-HU" sz="2200" dirty="0"/>
              <a:t>azonban rászántam magam, hogy megismerjem a bölcsességet, megismertem az esztelenséget és oktalanságot is. Megtudtam, hogy ez is hasztalan erőlködés. </a:t>
            </a:r>
            <a:r>
              <a:rPr lang="hu-HU" sz="2200" dirty="0" smtClean="0"/>
              <a:t>Mert </a:t>
            </a:r>
            <a:r>
              <a:rPr lang="hu-HU" sz="2200" dirty="0"/>
              <a:t>ahol sok a bölcsesség, sok a bosszúság is; és aki gyarapítja az ismeretet, gyarapítja a szenvedést is</a:t>
            </a:r>
            <a:r>
              <a:rPr lang="hu-HU" sz="2200" dirty="0" smtClean="0"/>
              <a:t>.”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900" dirty="0" smtClean="0"/>
              <a:t>(</a:t>
            </a:r>
            <a:r>
              <a:rPr lang="hu-HU" sz="1900" dirty="0" err="1" smtClean="0"/>
              <a:t>Préd</a:t>
            </a:r>
            <a:r>
              <a:rPr lang="hu-HU" sz="1900" dirty="0" smtClean="0"/>
              <a:t> 1,16-18)</a:t>
            </a:r>
            <a:endParaRPr lang="hu-HU" sz="19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200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 smtClean="0">
                <a:solidFill>
                  <a:srgbClr val="7030A0"/>
                </a:solidFill>
              </a:rPr>
              <a:t>A legnagyobb szenvedést az emberi hiúság számára az okozza, hogy rájön, mennyi mindent soha nem fog megtudni vagy megérteni.</a:t>
            </a:r>
            <a:endParaRPr lang="hu-HU" sz="2200" dirty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a végtelen Isten számunkra behatárolhatatlan univerzumot (és </a:t>
            </a:r>
            <a:r>
              <a:rPr lang="hu-HU" sz="2000" dirty="0" err="1" smtClean="0"/>
              <a:t>mikroverzumot</a:t>
            </a:r>
            <a:r>
              <a:rPr lang="hu-HU" sz="2000" dirty="0" smtClean="0"/>
              <a:t>) teremtett</a:t>
            </a:r>
            <a:endParaRPr lang="hu-HU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/>
              <a:t>a</a:t>
            </a:r>
            <a:r>
              <a:rPr lang="hu-HU" sz="2000" dirty="0" smtClean="0"/>
              <a:t>z ember az ismeretszerzéssel akkor bajlódik, ha önmaga dicsőségét akarja szolgálni vele</a:t>
            </a:r>
            <a:endParaRPr lang="hu-HU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/>
              <a:t>a</a:t>
            </a:r>
            <a:r>
              <a:rPr lang="hu-HU" sz="2000" dirty="0" smtClean="0"/>
              <a:t>z Iste</a:t>
            </a:r>
            <a:r>
              <a:rPr lang="hu-HU" sz="2000" dirty="0" smtClean="0"/>
              <a:t>n szolgálatába állított tudomány mindenkor az emberiség jobb létét szolgálta és szolgálja</a:t>
            </a:r>
            <a:endParaRPr lang="hu-HU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hu-HU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01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3" grpId="0" uiExpand="1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12503</TotalTime>
  <Words>1104</Words>
  <Application>Microsoft Office PowerPoint</Application>
  <PresentationFormat>Szélesvásznú</PresentationFormat>
  <Paragraphs>76</Paragraphs>
  <Slides>10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Gallery</vt:lpstr>
      <vt:lpstr>Minden hiábavalóság!?</vt:lpstr>
      <vt:lpstr> prédikátor könyve 1. rész 1-18. versek</vt:lpstr>
      <vt:lpstr> prédikátor könyve 1. rész 1-18. versek</vt:lpstr>
      <vt:lpstr>Minden hiábavalóság!? bevezető gondolatok</vt:lpstr>
      <vt:lpstr>Minden hiábavalóság!? bevezető gondolatok</vt:lpstr>
      <vt:lpstr>munka</vt:lpstr>
      <vt:lpstr>Hírnév és dicsőség</vt:lpstr>
      <vt:lpstr>PowerPoint-bemutató</vt:lpstr>
      <vt:lpstr>Bölcsesség és tudomány</vt:lpstr>
      <vt:lpstr>Minden hiábavalóság!? záró gondolatok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tékozló fiú</dc:title>
  <dc:creator>Hivatal</dc:creator>
  <cp:lastModifiedBy>Hivatal</cp:lastModifiedBy>
  <cp:revision>1054</cp:revision>
  <cp:lastPrinted>2022-04-14T22:32:42Z</cp:lastPrinted>
  <dcterms:created xsi:type="dcterms:W3CDTF">2020-09-26T18:34:06Z</dcterms:created>
  <dcterms:modified xsi:type="dcterms:W3CDTF">2024-12-28T20:20:01Z</dcterms:modified>
</cp:coreProperties>
</file>