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8" r:id="rId3"/>
    <p:sldId id="365" r:id="rId4"/>
    <p:sldId id="363" r:id="rId5"/>
    <p:sldId id="364" r:id="rId6"/>
    <p:sldId id="319" r:id="rId7"/>
    <p:sldId id="362" r:id="rId8"/>
    <p:sldId id="355" r:id="rId9"/>
    <p:sldId id="3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2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A7C-D6D9-47A1-957F-AE1FD420E583}" type="datetimeFigureOut">
              <a:rPr lang="hu-HU" smtClean="0"/>
              <a:t>2024. 12. 25.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7454-6CD4-40EA-AA78-DFF3366CDF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9281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5E56D-A941-4D5E-A5DE-0EF8E59BEA46}" type="datetimeFigureOut">
              <a:rPr lang="hu-HU" smtClean="0"/>
              <a:t>2024. 12. 25.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56AB7-9312-4745-8F1D-B298FA6D982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95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068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226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8FEF5-207F-99B2-1596-92258164C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>
            <a:extLst>
              <a:ext uri="{FF2B5EF4-FFF2-40B4-BE49-F238E27FC236}">
                <a16:creationId xmlns:a16="http://schemas.microsoft.com/office/drawing/2014/main" id="{5EC4BD89-9077-3C97-FB34-30B2B57B6A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>
            <a:extLst>
              <a:ext uri="{FF2B5EF4-FFF2-40B4-BE49-F238E27FC236}">
                <a16:creationId xmlns:a16="http://schemas.microsoft.com/office/drawing/2014/main" id="{FD539775-29D8-44EF-C2C2-39FAA4D31B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1D60653-6C2D-C531-7A12-303445515E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9710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7760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9893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82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Új kezdet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800" dirty="0">
                <a:solidFill>
                  <a:srgbClr val="C00000"/>
                </a:solidFill>
              </a:rPr>
              <a:t>Kezdetben 2.0</a:t>
            </a:r>
          </a:p>
        </p:txBody>
      </p:sp>
    </p:spTree>
    <p:extLst>
      <p:ext uri="{BB962C8B-B14F-4D97-AF65-F5344CB8AC3E}">
        <p14:creationId xmlns:p14="http://schemas.microsoft.com/office/powerpoint/2010/main" val="393531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hu-HU" dirty="0"/>
            </a:br>
            <a:r>
              <a:rPr lang="hu-HU" sz="2800" dirty="0" err="1">
                <a:solidFill>
                  <a:srgbClr val="C00000"/>
                </a:solidFill>
              </a:rPr>
              <a:t>jános</a:t>
            </a:r>
            <a:r>
              <a:rPr lang="hu-HU" sz="2800" dirty="0">
                <a:solidFill>
                  <a:srgbClr val="C00000"/>
                </a:solidFill>
              </a:rPr>
              <a:t> evangéliuma 1. rész 1-5., 9-14. versek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3054132"/>
            <a:ext cx="1175674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F0502020204030204" pitchFamily="18" charset="0"/>
              </a:rPr>
              <a:t>1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Kezdetben volt az Ige, és az Ige Istennél volt, és az Ige Isten volt. </a:t>
            </a: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F0502020204030204" pitchFamily="18" charset="0"/>
              </a:rPr>
              <a:t>2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Ő kezdetben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Istennél volt. </a:t>
            </a: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F0502020204030204" pitchFamily="18" charset="0"/>
              </a:rPr>
              <a:t>3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Minden általa lett, és </a:t>
            </a:r>
            <a:r>
              <a:rPr lang="hu-HU" sz="2400" b="0" i="0" dirty="0" err="1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nélküle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 semmi sem lett, ami létrejött.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F0502020204030204" pitchFamily="18" charset="0"/>
              </a:rPr>
              <a:t>4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Benne élet volt, és az élet volt az emberek világossága. </a:t>
            </a: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F0502020204030204" pitchFamily="18" charset="0"/>
              </a:rPr>
              <a:t>5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A világosság 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F0502020204030204" pitchFamily="18" charset="0"/>
              </a:rPr>
              <a:t>sötétségben fénylik, de a sötétség nem fogadta be.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5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A39C2-C0F3-F035-ADCA-DD0589D3A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CAC02D-13B4-887B-65EE-8C51C7F6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hu-HU" dirty="0"/>
            </a:br>
            <a:r>
              <a:rPr lang="hu-HU" sz="2800" dirty="0" err="1">
                <a:solidFill>
                  <a:srgbClr val="C00000"/>
                </a:solidFill>
              </a:rPr>
              <a:t>jános</a:t>
            </a:r>
            <a:r>
              <a:rPr lang="hu-HU" sz="2800" dirty="0">
                <a:solidFill>
                  <a:srgbClr val="C00000"/>
                </a:solidFill>
              </a:rPr>
              <a:t> evangéliuma 1. rész 1-5., 9-14. versek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86EA207-B1FD-2BA9-4409-5C5058A59E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3295" y="2315469"/>
            <a:ext cx="1197314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20600060500020200" pitchFamily="18" charset="0"/>
              </a:rPr>
              <a:t>9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Az Ige volt az igazi világosság, amely megvilágosít minden embert: ő jött el 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világba. </a:t>
            </a: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20600060500020200" pitchFamily="18" charset="0"/>
              </a:rPr>
              <a:t>10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 világban volt, és a világ általa lett, de a világ nem ismerte meg őt: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20600060500020200" pitchFamily="18" charset="0"/>
              </a:rPr>
              <a:t>11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 saját világába jött, de az övéi nem fogadták be őt. </a:t>
            </a: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20600060500020200" pitchFamily="18" charset="0"/>
              </a:rPr>
              <a:t>12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Akik pedig befogadták,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azoknak hatalmat adott arra, hogy Isten gyermekeivé legyenek; mindazoknak,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akik hisznek az ő nevében, </a:t>
            </a: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20600060500020200" pitchFamily="18" charset="0"/>
              </a:rPr>
              <a:t>13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akik nem vérből, sem a test, sem a férfi akaratából,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hanem Istentől születtek.</a:t>
            </a:r>
            <a:br>
              <a:rPr lang="hu-HU" sz="2400" dirty="0"/>
            </a:br>
            <a:r>
              <a:rPr lang="hu-HU" sz="2400" b="0" i="0" baseline="30000" dirty="0">
                <a:solidFill>
                  <a:srgbClr val="777777"/>
                </a:solidFill>
                <a:effectLst/>
                <a:latin typeface="Noto Serif" panose="02020600060500020200" pitchFamily="18" charset="0"/>
              </a:rPr>
              <a:t>14</a:t>
            </a: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Az Ige testté lett, közöttünk lakott, és láttuk az ő dicsőségét, mint az Atya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egyszülöttjének dicsőségét, telve kegyelemmel és igazsággal.</a:t>
            </a:r>
            <a:endParaRPr lang="hu-HU" sz="2400" b="0" i="0" dirty="0">
              <a:solidFill>
                <a:srgbClr val="333333"/>
              </a:solidFill>
              <a:effectLst/>
              <a:latin typeface="Noto Serif" panose="020F05020202040302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81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/>
              <a:t>Új kezdet</a:t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4485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8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>
                <a:solidFill>
                  <a:srgbClr val="7030A0"/>
                </a:solidFill>
              </a:rPr>
              <a:t>„Kezdetben teremtette Isten a mennyet és a földet.” (1Móz 1,1)</a:t>
            </a:r>
            <a:endParaRPr lang="hu-HU" sz="2800" u="sng" dirty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600" dirty="0">
                <a:solidFill>
                  <a:srgbClr val="0070C0"/>
                </a:solidFill>
              </a:rPr>
              <a:t>Ezzel a mondattal kezdődik a </a:t>
            </a:r>
            <a:r>
              <a:rPr lang="hu-HU" sz="2600" dirty="0" err="1">
                <a:solidFill>
                  <a:srgbClr val="0070C0"/>
                </a:solidFill>
              </a:rPr>
              <a:t>történbetünk</a:t>
            </a:r>
            <a:endParaRPr lang="hu-HU" sz="2600" dirty="0">
              <a:solidFill>
                <a:srgbClr val="0070C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600" dirty="0">
                <a:solidFill>
                  <a:srgbClr val="0070C0"/>
                </a:solidFill>
              </a:rPr>
              <a:t>Azután így folytatódik: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„Amikor aztán meghallották az </a:t>
            </a:r>
            <a:r>
              <a:rPr lang="hu-HU" sz="2400" dirty="0" err="1"/>
              <a:t>ÚRisten</a:t>
            </a:r>
            <a:r>
              <a:rPr lang="hu-HU" sz="2400" dirty="0"/>
              <a:t> hangját, amint szellős alkonyatkor sétált a kertben, az ember és a felesége elrejtőzött az </a:t>
            </a:r>
            <a:r>
              <a:rPr lang="hu-HU" sz="2400" dirty="0" err="1"/>
              <a:t>ÚRisten</a:t>
            </a:r>
            <a:r>
              <a:rPr lang="hu-HU" sz="2400" dirty="0"/>
              <a:t> elől a kert fái között.” (1Móz 3,8)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6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/>
              <a:t>Új kezdet</a:t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4485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>
                <a:solidFill>
                  <a:srgbClr val="C00000"/>
                </a:solidFill>
              </a:rPr>
              <a:t>Kezdetben baráti, bizalmas, közvetlen kapcsolat volt Isten és ember között.</a:t>
            </a:r>
            <a:endParaRPr lang="hu-HU" sz="2800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Ez volt a teremtői szándék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Az ember bizalmatlanságával felborította ezt a kapcsolatot. A bűn elválasztotta az embert Istentől.</a:t>
            </a:r>
          </a:p>
        </p:txBody>
      </p:sp>
    </p:spTree>
    <p:extLst>
      <p:ext uri="{BB962C8B-B14F-4D97-AF65-F5344CB8AC3E}">
        <p14:creationId xmlns:p14="http://schemas.microsoft.com/office/powerpoint/2010/main" val="400227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>
                <a:solidFill>
                  <a:schemeClr val="accent1"/>
                </a:solidFill>
              </a:rPr>
              <a:t>Jézus új kezdetet hozott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>
                <a:solidFill>
                  <a:srgbClr val="0070C0"/>
                </a:solidFill>
              </a:rPr>
              <a:t>„</a:t>
            </a:r>
            <a:r>
              <a:rPr lang="hu-HU" sz="1800" dirty="0">
                <a:solidFill>
                  <a:srgbClr val="0070C0"/>
                </a:solidFill>
                <a:latin typeface="Noto Serif" panose="02020600060500020200" pitchFamily="18" charset="0"/>
              </a:rPr>
              <a:t>Az Ige testté lett, közöttünk lakott, és láttuk az ő dicsőségét, mint az Atya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>
                <a:solidFill>
                  <a:srgbClr val="0070C0"/>
                </a:solidFill>
                <a:latin typeface="Noto Serif" panose="02020600060500020200" pitchFamily="18" charset="0"/>
              </a:rPr>
              <a:t>egyszülöttjének dicsőségét, telve kegyelemmel és igazsággal</a:t>
            </a:r>
            <a:r>
              <a:rPr lang="hu-HU" sz="1800" dirty="0">
                <a:solidFill>
                  <a:srgbClr val="0070C0"/>
                </a:solidFill>
              </a:rPr>
              <a:t>. ” </a:t>
            </a:r>
          </a:p>
          <a:p>
            <a:pPr algn="r">
              <a:spcBef>
                <a:spcPts val="0"/>
              </a:spcBef>
            </a:pPr>
            <a:r>
              <a:rPr lang="hu-HU" sz="1800" dirty="0" err="1">
                <a:solidFill>
                  <a:srgbClr val="0070C0"/>
                </a:solidFill>
                <a:cs typeface="Arial" panose="020B0604020202020204" pitchFamily="34" charset="0"/>
              </a:rPr>
              <a:t>Jn</a:t>
            </a:r>
            <a:r>
              <a:rPr lang="hu-HU" sz="1800" dirty="0">
                <a:solidFill>
                  <a:srgbClr val="0070C0"/>
                </a:solidFill>
                <a:cs typeface="Arial" panose="020B0604020202020204" pitchFamily="34" charset="0"/>
              </a:rPr>
              <a:t> 1,14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>
                <a:solidFill>
                  <a:srgbClr val="C00000"/>
                </a:solidFill>
              </a:rPr>
              <a:t>Isten nem törődik bele a megszakadt kapcsolatba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Jézus emberré lesz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Megmutatja, az Atya vágyódik a közvetlen kapcsolatra gyermekeivel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Váltságot fizet értünk, hogy helyreállíts a kapcsolatot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Szentlélek által velünk van minden nap a világ végéig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2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>
                <a:solidFill>
                  <a:srgbClr val="7030A0"/>
                </a:solidFill>
              </a:rPr>
              <a:t>János evangéliuma ugyanazzal a szóval kezdődik, mint Mózes első könyve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>
                <a:solidFill>
                  <a:srgbClr val="7030A0"/>
                </a:solidFill>
              </a:rPr>
              <a:t>Tudatos párhuzam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>
                <a:solidFill>
                  <a:srgbClr val="7030A0"/>
                </a:solidFill>
              </a:rPr>
              <a:t>Most is Isten cselekszik, mint a teremtéskor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>
                <a:solidFill>
                  <a:srgbClr val="FF0000"/>
                </a:solidFill>
              </a:rPr>
              <a:t>KEZDJÜK ÚJRA!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>
                <a:solidFill>
                  <a:srgbClr val="7030A0"/>
                </a:solidFill>
              </a:rPr>
              <a:t>A FIAM HIDAT KÉPEZ KÖZTEM ÉS KÖZTED</a:t>
            </a:r>
          </a:p>
        </p:txBody>
      </p:sp>
    </p:spTree>
    <p:extLst>
      <p:ext uri="{BB962C8B-B14F-4D97-AF65-F5344CB8AC3E}">
        <p14:creationId xmlns:p14="http://schemas.microsoft.com/office/powerpoint/2010/main" val="19938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1525" y="798973"/>
            <a:ext cx="3276246" cy="2247117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accent1"/>
                </a:solidFill>
              </a:rPr>
              <a:t>ISTEN MA IS KÖZTÜNK JÁR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>
                <a:solidFill>
                  <a:srgbClr val="0070C0"/>
                </a:solidFill>
              </a:rPr>
              <a:t>„</a:t>
            </a:r>
            <a:r>
              <a:rPr lang="hu-HU" sz="1800" dirty="0">
                <a:solidFill>
                  <a:srgbClr val="0070C0"/>
                </a:solidFill>
                <a:latin typeface="Noto Serif" panose="02020600060500020200" pitchFamily="18" charset="0"/>
              </a:rPr>
              <a:t>Akik pedig befogadták,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>
                <a:solidFill>
                  <a:srgbClr val="0070C0"/>
                </a:solidFill>
                <a:latin typeface="Noto Serif" panose="02020600060500020200" pitchFamily="18" charset="0"/>
              </a:rPr>
              <a:t>azoknak hatalmat adott arra, hogy Isten gyermekeivé legyenek; mindazoknak,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>
                <a:solidFill>
                  <a:srgbClr val="0070C0"/>
                </a:solidFill>
                <a:latin typeface="Noto Serif" panose="02020600060500020200" pitchFamily="18" charset="0"/>
              </a:rPr>
              <a:t>akik hisznek az ő nevében.</a:t>
            </a:r>
            <a:r>
              <a:rPr lang="hu-HU" sz="1800" dirty="0">
                <a:solidFill>
                  <a:srgbClr val="0070C0"/>
                </a:solidFill>
              </a:rPr>
              <a:t>” </a:t>
            </a:r>
          </a:p>
          <a:p>
            <a:pPr algn="r">
              <a:spcBef>
                <a:spcPts val="0"/>
              </a:spcBef>
            </a:pPr>
            <a:r>
              <a:rPr lang="hu-HU" sz="1800" dirty="0" err="1">
                <a:solidFill>
                  <a:srgbClr val="0070C0"/>
                </a:solidFill>
                <a:cs typeface="Arial" panose="020B0604020202020204" pitchFamily="34" charset="0"/>
              </a:rPr>
              <a:t>Jn</a:t>
            </a:r>
            <a:r>
              <a:rPr lang="hu-HU" sz="1800" dirty="0">
                <a:solidFill>
                  <a:srgbClr val="0070C0"/>
                </a:solidFill>
                <a:cs typeface="Arial" panose="020B0604020202020204" pitchFamily="34" charset="0"/>
              </a:rPr>
              <a:t> 1,12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>
                <a:solidFill>
                  <a:srgbClr val="C00000"/>
                </a:solidFill>
              </a:rPr>
              <a:t>IMMÁNUEL – VELÜNK AZ ISTEN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hu-HU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>
                <a:solidFill>
                  <a:srgbClr val="0070C0"/>
                </a:solidFill>
              </a:rPr>
              <a:t>Most pedig a Szentlélek képviseli a Szentháromságot, az Atyát és a Fiút</a:t>
            </a:r>
            <a:endParaRPr lang="hu-HU" sz="2000" dirty="0">
              <a:solidFill>
                <a:srgbClr val="0070C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elrejtezünk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Vagy őszintén elé állunk, és megkérjük, hogy állítsa helyre kapcsolatunkat Vele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200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>
                <a:solidFill>
                  <a:srgbClr val="7030A0"/>
                </a:solidFill>
              </a:rPr>
              <a:t>Jézus világosságként van köztünk, hogy nyilvánvalóvá tegye, hogyan kell élnünk ebben a világban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Hogyan lehetünk kapcsolatban Istennel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Szükségünk van erre a kapcsolatra az élet megpróbáltatásai és a halál miatt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Kiegyensúlyozottá válik az életünk, ha naponta beszélgetünk Istennel.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hu-HU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01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1525" y="798973"/>
            <a:ext cx="3276246" cy="2247117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accent1"/>
                </a:solidFill>
              </a:rPr>
              <a:t>Új kezdet ígérete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>
                <a:solidFill>
                  <a:srgbClr val="0070C0"/>
                </a:solidFill>
              </a:rPr>
              <a:t>„Íme, újjáteremtek mindent!” </a:t>
            </a:r>
          </a:p>
          <a:p>
            <a:pPr algn="r">
              <a:spcBef>
                <a:spcPts val="0"/>
              </a:spcBef>
            </a:pPr>
            <a:r>
              <a:rPr lang="hu-HU" sz="1800" dirty="0">
                <a:solidFill>
                  <a:srgbClr val="0070C0"/>
                </a:solidFill>
                <a:cs typeface="Arial" panose="020B0604020202020204" pitchFamily="34" charset="0"/>
              </a:rPr>
              <a:t>Jel 21,5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127000"/>
            <a:ext cx="6012470" cy="58427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„És láttam új eget és új földet, mert az első ég és az első föld elmúlt, és a tenger sincs többé. És a szent várost, az új Jeruzsálemet is láttam, amint alászáll a mennyből az Istentől, felkészítve, mint egy menyasszony, aki férje számára van felékesítve. Hallottam, hogy egy hatalmas hang szól a trón felől: Íme, Isten </a:t>
            </a:r>
            <a:r>
              <a:rPr lang="hu-HU" dirty="0" err="1"/>
              <a:t>sátora</a:t>
            </a:r>
            <a:r>
              <a:rPr lang="hu-HU" dirty="0"/>
              <a:t> az emberekkel van, és ő velük fog lakni, ők pedig népei lesznek, és maga Isten lesz velük, és letöröl minden könnyet a szemükről, és halál sem lesz többé, sem gyász, sem jajkiáltás, sem fájdalom nem lesz többé, mert az elsők elmúltak. A trónon ülő ezt mondta: Íme, újjáteremtek mindent.”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C00000"/>
                </a:solidFill>
              </a:rPr>
              <a:t>ISTEN GYERMEKEI SZÁMÁRA AZ ÉLET, A JÖVŐ EBBE AZ IRÁNYBA TART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Az új kezdet nemcsak lelki, hanem már fizikai valóság is</a:t>
            </a:r>
            <a:endParaRPr lang="hu-HU" sz="2000" i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/>
              <a:t>Jézus nélkül azonban nincs új kezdet az ember számára</a:t>
            </a:r>
          </a:p>
        </p:txBody>
      </p:sp>
    </p:spTree>
    <p:extLst>
      <p:ext uri="{BB962C8B-B14F-4D97-AF65-F5344CB8AC3E}">
        <p14:creationId xmlns:p14="http://schemas.microsoft.com/office/powerpoint/2010/main" val="23538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/>
              <a:t>Új kezdet</a:t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záró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9708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1" dirty="0">
                <a:solidFill>
                  <a:srgbClr val="7030A0"/>
                </a:solidFill>
              </a:rPr>
              <a:t>A JELENED ÉS A JÖVŐD EGYARÁNT MEGHATÁROZZA, MILYEN KAPCSOLATOT ÁPOLSZ ISTEN FIÁVAL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>
                <a:solidFill>
                  <a:srgbClr val="7030A0"/>
                </a:solidFill>
              </a:rPr>
              <a:t>IMMÁNUEL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>
                <a:solidFill>
                  <a:srgbClr val="7030A0"/>
                </a:solidFill>
              </a:rPr>
              <a:t>SZENTLÉLEK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>
                <a:solidFill>
                  <a:srgbClr val="7030A0"/>
                </a:solidFill>
              </a:rPr>
              <a:t>ATYAI SZERETET</a:t>
            </a:r>
            <a:endParaRPr lang="hu-H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6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>
                <a:solidFill>
                  <a:srgbClr val="0070C0"/>
                </a:solidFill>
              </a:rPr>
              <a:t>Mindet azért történt, mert Isten vágyik utánad!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>
                <a:solidFill>
                  <a:srgbClr val="C00000"/>
                </a:solidFill>
              </a:rPr>
              <a:t>HOGYAN KAPCSOLÓDSZ HOZZÁ?</a:t>
            </a:r>
          </a:p>
        </p:txBody>
      </p:sp>
    </p:spTree>
    <p:extLst>
      <p:ext uri="{BB962C8B-B14F-4D97-AF65-F5344CB8AC3E}">
        <p14:creationId xmlns:p14="http://schemas.microsoft.com/office/powerpoint/2010/main" val="6831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12395</TotalTime>
  <Words>719</Words>
  <Application>Microsoft Office PowerPoint</Application>
  <PresentationFormat>Szélesvásznú</PresentationFormat>
  <Paragraphs>79</Paragraphs>
  <Slides>9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Noto Serif</vt:lpstr>
      <vt:lpstr>Gallery</vt:lpstr>
      <vt:lpstr>Új kezdet</vt:lpstr>
      <vt:lpstr> jános evangéliuma 1. rész 1-5., 9-14. versek</vt:lpstr>
      <vt:lpstr> jános evangéliuma 1. rész 1-5., 9-14. versek</vt:lpstr>
      <vt:lpstr>Új kezdet bevezető gondolatok</vt:lpstr>
      <vt:lpstr>Új kezdet bevezető gondolatok</vt:lpstr>
      <vt:lpstr>Jézus új kezdetet hozott</vt:lpstr>
      <vt:lpstr>ISTEN MA IS KÖZTÜNK JÁR</vt:lpstr>
      <vt:lpstr>Új kezdet ígérete</vt:lpstr>
      <vt:lpstr>Új kezdet záró gondolatok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tékozló fiú</dc:title>
  <dc:creator>Hivatal</dc:creator>
  <cp:lastModifiedBy>habel116@sulid.hu</cp:lastModifiedBy>
  <cp:revision>1041</cp:revision>
  <cp:lastPrinted>2022-04-14T22:32:42Z</cp:lastPrinted>
  <dcterms:created xsi:type="dcterms:W3CDTF">2020-09-26T18:34:06Z</dcterms:created>
  <dcterms:modified xsi:type="dcterms:W3CDTF">2024-12-25T07:34:22Z</dcterms:modified>
</cp:coreProperties>
</file>