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315" r:id="rId4"/>
    <p:sldId id="321" r:id="rId5"/>
    <p:sldId id="322" r:id="rId6"/>
    <p:sldId id="328" r:id="rId7"/>
    <p:sldId id="332" r:id="rId8"/>
    <p:sldId id="319" r:id="rId9"/>
    <p:sldId id="325" r:id="rId10"/>
    <p:sldId id="326" r:id="rId11"/>
    <p:sldId id="3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pPr/>
              <a:t>2024. 11. 03.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pPr/>
              <a:t>2024. 11. 03.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068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351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552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6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8060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066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320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202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1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776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569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200" dirty="0" smtClean="0"/>
              <a:t>Várakozási tréning 2.</a:t>
            </a:r>
            <a:endParaRPr lang="hu-HU" sz="4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Azt fogod aratni, amire vártál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Az ifjúsági munka </a:t>
            </a:r>
            <a:r>
              <a:rPr lang="hu-HU" sz="2800" dirty="0" smtClean="0">
                <a:solidFill>
                  <a:schemeClr val="accent1"/>
                </a:solidFill>
              </a:rPr>
              <a:t>NEM RÖVIDTÁVFUTÁS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70C0"/>
                </a:solidFill>
              </a:rPr>
              <a:t>r</a:t>
            </a:r>
            <a:r>
              <a:rPr lang="hu-HU" sz="2400" b="1" dirty="0" smtClean="0">
                <a:solidFill>
                  <a:srgbClr val="0070C0"/>
                </a:solidFill>
              </a:rPr>
              <a:t>epülnek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70C0"/>
                </a:solidFill>
              </a:rPr>
              <a:t>f</a:t>
            </a:r>
            <a:r>
              <a:rPr lang="hu-HU" sz="2400" b="1" dirty="0" smtClean="0">
                <a:solidFill>
                  <a:srgbClr val="0070C0"/>
                </a:solidFill>
              </a:rPr>
              <a:t>utnak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70C0"/>
                </a:solidFill>
              </a:rPr>
              <a:t>j</a:t>
            </a:r>
            <a:r>
              <a:rPr lang="hu-HU" sz="2400" b="1" dirty="0" smtClean="0">
                <a:solidFill>
                  <a:srgbClr val="0070C0"/>
                </a:solidFill>
              </a:rPr>
              <a:t>árnak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2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Isten mindig hosszútávon gondolkodik!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2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ahogy az ember fejlődik és érik, a repülésről futásra vált – </a:t>
            </a:r>
            <a:r>
              <a:rPr lang="hu-HU" sz="2200" i="1" dirty="0" smtClean="0"/>
              <a:t>következetesebbé válik, rendezettebb, irányítottabb lesz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járás érettség – </a:t>
            </a:r>
            <a:r>
              <a:rPr lang="hu-HU" sz="2200" i="1" dirty="0" smtClean="0"/>
              <a:t>kevesebb erőfeszítéssel több jót tud tenni és nagyobb eredményeket ér el, mert összpontosít és érett az Úrban. Nem veszíted szem elől a célod, amikor jársz.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Végül megtanulsz megpihenni az Úrban. Megtanulsz várni Rá. Nem tétlenség, hanem egy folyamat, melyben a türelem tudatos választás eredménye.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„De </a:t>
            </a:r>
            <a:r>
              <a:rPr lang="hu-HU" sz="2000" dirty="0">
                <a:solidFill>
                  <a:srgbClr val="0070C0"/>
                </a:solidFill>
              </a:rPr>
              <a:t>akik az </a:t>
            </a:r>
            <a:r>
              <a:rPr lang="hu-HU" sz="2000" dirty="0" err="1">
                <a:solidFill>
                  <a:srgbClr val="0070C0"/>
                </a:solidFill>
              </a:rPr>
              <a:t>ÚRban</a:t>
            </a:r>
            <a:r>
              <a:rPr lang="hu-HU" sz="2000" dirty="0">
                <a:solidFill>
                  <a:srgbClr val="0070C0"/>
                </a:solidFill>
              </a:rPr>
              <a:t> bíznak, erejük megújul, szárnyra kelnek, mint a sasok, futnak, és nem lankadnak meg, járnak, és nem fáradnak </a:t>
            </a:r>
            <a:r>
              <a:rPr lang="hu-HU" sz="2000" dirty="0" smtClean="0">
                <a:solidFill>
                  <a:srgbClr val="0070C0"/>
                </a:solidFill>
              </a:rPr>
              <a:t>el.”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Ézs 40,31</a:t>
            </a:r>
          </a:p>
        </p:txBody>
      </p:sp>
    </p:spTree>
    <p:extLst>
      <p:ext uri="{BB962C8B-B14F-4D97-AF65-F5344CB8AC3E}">
        <p14:creationId xmlns:p14="http://schemas.microsoft.com/office/powerpoint/2010/main" xmlns="" val="14453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67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Istenre várni azt jelenti, hogy az általa rendelt helyen várakozunk és az Ő tempójában haladunk.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400" dirty="0" smtClean="0"/>
              <a:t>Nem azok fognak aratni, akik soha nem vallanak kudarcot, hanem azok, akik nem adják fel az aszály, a terméskiesés, a </a:t>
            </a:r>
            <a:r>
              <a:rPr lang="hu-HU" sz="2400" dirty="0" smtClean="0"/>
              <a:t>vetőmagveszteség</a:t>
            </a:r>
            <a:r>
              <a:rPr lang="hu-HU" sz="2400" dirty="0" smtClean="0"/>
              <a:t>, a kártevők pusztítása, a kimerítő munka stb. ellenére sem.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chemeClr val="accent1"/>
                </a:solidFill>
              </a:rPr>
              <a:t>Más a vetés és más az aratás időszaka. Sosem arathatunk rögtön abban a pillanatban, amikor a magot elvetettük. Meg kell várnunk az Isten által elrendelt időt.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800" dirty="0" smtClean="0">
                <a:solidFill>
                  <a:srgbClr val="0070C0"/>
                </a:solidFill>
              </a:rPr>
              <a:t>„A </a:t>
            </a:r>
            <a:r>
              <a:rPr lang="hu-HU" sz="2800" dirty="0">
                <a:solidFill>
                  <a:srgbClr val="0070C0"/>
                </a:solidFill>
              </a:rPr>
              <a:t>jó cselekvésében pedig ne fáradjunk el, mert a maga idejében aratunk majd, ha meg nem lankadunk</a:t>
            </a:r>
            <a:r>
              <a:rPr lang="hu-HU" sz="2800" dirty="0" smtClean="0">
                <a:solidFill>
                  <a:srgbClr val="0070C0"/>
                </a:solidFill>
              </a:rPr>
              <a:t>.” (</a:t>
            </a:r>
            <a:r>
              <a:rPr lang="hu-HU" sz="2800" dirty="0" err="1" smtClean="0">
                <a:solidFill>
                  <a:srgbClr val="0070C0"/>
                </a:solidFill>
              </a:rPr>
              <a:t>Gal</a:t>
            </a:r>
            <a:r>
              <a:rPr lang="hu-HU" sz="2800" dirty="0" smtClean="0">
                <a:solidFill>
                  <a:srgbClr val="0070C0"/>
                </a:solidFill>
              </a:rPr>
              <a:t> 6,9)</a:t>
            </a:r>
          </a:p>
        </p:txBody>
      </p:sp>
    </p:spTree>
    <p:extLst>
      <p:ext uri="{BB962C8B-B14F-4D97-AF65-F5344CB8AC3E}">
        <p14:creationId xmlns:p14="http://schemas.microsoft.com/office/powerpoint/2010/main" xmlns="" val="16861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jakab</a:t>
            </a:r>
            <a:r>
              <a:rPr lang="hu-HU" sz="2800" dirty="0" smtClean="0">
                <a:solidFill>
                  <a:srgbClr val="C00000"/>
                </a:solidFill>
              </a:rPr>
              <a:t> apostol levele 5. rész 7-12.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767"/>
            <a:ext cx="1194378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7</a:t>
            </a:r>
            <a:r>
              <a:rPr lang="hu-HU" sz="2400" dirty="0"/>
              <a:t>Legyetek tehát türelemmel, testvéreim, az Úr eljöveteléig. Íme, a földművelő várja a föld drága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gyümölcsét</a:t>
            </a:r>
            <a:r>
              <a:rPr lang="hu-HU" sz="2400" dirty="0"/>
              <a:t>, és türelmesen várja, amíg az korai és késői esőt kap. </a:t>
            </a:r>
            <a:r>
              <a:rPr lang="hu-HU" sz="2400" baseline="30000" dirty="0"/>
              <a:t>8</a:t>
            </a:r>
            <a:r>
              <a:rPr lang="hu-HU" sz="2400" dirty="0"/>
              <a:t>Legyetek tehát ti is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türelemmel</a:t>
            </a:r>
            <a:r>
              <a:rPr lang="hu-HU" sz="2400" dirty="0"/>
              <a:t>, és erősítsétek meg a szíveteket, mert az Úr eljövetele közel van. </a:t>
            </a:r>
            <a:r>
              <a:rPr lang="hu-HU" sz="2400" baseline="30000" dirty="0"/>
              <a:t>9</a:t>
            </a:r>
            <a:r>
              <a:rPr lang="hu-HU" sz="2400" dirty="0"/>
              <a:t>Ne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panaszkodjatok</a:t>
            </a:r>
            <a:r>
              <a:rPr lang="hu-HU" sz="2400" dirty="0"/>
              <a:t>, testvéreim, egymásra, hogy el ne ítéltessetek! Íme, a bíró az ajtó előtt áll.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10</a:t>
            </a:r>
            <a:r>
              <a:rPr lang="hu-HU" sz="2400" dirty="0" smtClean="0"/>
              <a:t>Vegyetek </a:t>
            </a:r>
            <a:r>
              <a:rPr lang="hu-HU" sz="2400" dirty="0"/>
              <a:t>példát, testvéreim, a szenvedésben és a türelemben a prófétákról, akik az Úr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nevében </a:t>
            </a:r>
            <a:r>
              <a:rPr lang="hu-HU" sz="2400" dirty="0"/>
              <a:t>szóltak. </a:t>
            </a:r>
            <a:r>
              <a:rPr lang="hu-HU" sz="2400" baseline="30000" dirty="0"/>
              <a:t>11</a:t>
            </a:r>
            <a:r>
              <a:rPr lang="hu-HU" sz="2400" dirty="0"/>
              <a:t>Íme, boldognak mondjuk azokat, akik tűrni tudtak a szenvedésekben. </a:t>
            </a:r>
            <a:r>
              <a:rPr lang="hu-HU" sz="2400" dirty="0" smtClean="0"/>
              <a:t>Jób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állhatatosságáról </a:t>
            </a:r>
            <a:r>
              <a:rPr lang="hu-HU" sz="2400" dirty="0"/>
              <a:t>hallottatok, és láttátok, hogyan intézte a sorsát az Úr; mert igen irgalmas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könyörületes </a:t>
            </a:r>
            <a:r>
              <a:rPr lang="hu-HU" sz="2400" dirty="0"/>
              <a:t>az Úr.</a:t>
            </a:r>
            <a:br>
              <a:rPr lang="hu-HU" sz="2400" dirty="0"/>
            </a:br>
            <a:r>
              <a:rPr lang="hu-HU" sz="2400" baseline="30000" dirty="0"/>
              <a:t>12</a:t>
            </a:r>
            <a:r>
              <a:rPr lang="hu-HU" sz="2400" dirty="0"/>
              <a:t>Mindenekelőtt pedig, testvéreim, ne esküdjetek se az égre, se a földre, se más egyébre.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Hanem </a:t>
            </a:r>
            <a:r>
              <a:rPr lang="hu-HU" sz="2400" dirty="0"/>
              <a:t>legyen az igenetek igen, és a nemetek nem, hogy ítélet alá ne essetek. </a:t>
            </a:r>
            <a:endParaRPr lang="hu-HU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Várakozási tréning </a:t>
            </a:r>
            <a:r>
              <a:rPr lang="hu-HU" dirty="0" smtClean="0"/>
              <a:t>1-ből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2" cy="39454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VÁRAKOZÁSI TRÉNING = </a:t>
            </a:r>
            <a:r>
              <a:rPr lang="hu-HU" sz="3600" dirty="0" smtClean="0">
                <a:solidFill>
                  <a:srgbClr val="C00000"/>
                </a:solidFill>
              </a:rPr>
              <a:t>MEGFELELŐ SZEMLÉLETMÓD ELSAJÁTÍTÁSA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hu-HU" sz="2400" dirty="0" smtClean="0">
                <a:ln>
                  <a:solidFill>
                    <a:srgbClr val="0070C0"/>
                  </a:solidFill>
                </a:ln>
              </a:rPr>
              <a:t>TÜRELMES EGYÜTTMŰKÖDÉS AZ ARATÁSHOZ VEZETŐ FOLYAMATTAL</a:t>
            </a:r>
          </a:p>
          <a:p>
            <a:pPr algn="r">
              <a:spcBef>
                <a:spcPts val="0"/>
              </a:spcBef>
            </a:pPr>
            <a:r>
              <a:rPr lang="hu-HU" sz="2400" dirty="0" smtClean="0">
                <a:ln>
                  <a:solidFill>
                    <a:srgbClr val="0070C0"/>
                  </a:solidFill>
                </a:ln>
              </a:rPr>
              <a:t>EGYÜTTMŰKÖDÉS SZÖVETSÉGESEINKKEL</a:t>
            </a:r>
          </a:p>
          <a:p>
            <a:pPr>
              <a:spcBef>
                <a:spcPts val="0"/>
              </a:spcBef>
            </a:pPr>
            <a:r>
              <a:rPr lang="hu-HU" sz="2400" dirty="0" smtClean="0">
                <a:ln>
                  <a:solidFill>
                    <a:srgbClr val="0070C0"/>
                  </a:solidFill>
                </a:ln>
              </a:rPr>
              <a:t>A RÖVIDEBB UTAK KERÜLÉSE</a:t>
            </a:r>
            <a:endParaRPr lang="hu-HU" sz="2400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1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/>
              <a:t>Winston Churchill: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„Az életben a siker gyakran nem más, mint töretlen lelkesedéssel menni egyik kudarcból a másikba.”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A megpróbáltatások nem jelentik azt, hogy fel kellene hagynunk a vetéssel (a próbálkozással)!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földműves a korai és a késői esőre vár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próféták magvetését gyakran a következő nemzedékek aratták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Jób a megpróbáltatásai után kétszer annyit kapott vissza, mint amennyit elveszített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xmlns="" val="21811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0000" cy="42386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19" y="0"/>
            <a:ext cx="5258781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24755"/>
          <a:stretch/>
        </p:blipFill>
        <p:spPr>
          <a:xfrm>
            <a:off x="0" y="2479538"/>
            <a:ext cx="7721600" cy="4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3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Vigyázz, mire számítasz, mert valószínűleg azt fogod megkapni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„amitől </a:t>
            </a:r>
            <a:r>
              <a:rPr lang="hu-HU" sz="2400" dirty="0"/>
              <a:t>leginkább rettegtem, az szakadt rám, és amitől féltem, az ért utol </a:t>
            </a:r>
            <a:r>
              <a:rPr lang="hu-HU" sz="2400" dirty="0" smtClean="0"/>
              <a:t>engem” – </a:t>
            </a:r>
            <a:r>
              <a:rPr lang="hu-HU" sz="2800" b="1" dirty="0" smtClean="0">
                <a:solidFill>
                  <a:srgbClr val="7030A0"/>
                </a:solidFill>
              </a:rPr>
              <a:t>ki mondta?</a:t>
            </a:r>
            <a:endParaRPr lang="hu-HU" sz="2800" b="1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Gyakran azok a próbák, amelyek próbára teszik a türelmünket, azok az ösvények, amelyek elvezetnek a sikerhez.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„Legyetek </a:t>
            </a:r>
            <a:r>
              <a:rPr lang="hu-HU" sz="2400" dirty="0">
                <a:solidFill>
                  <a:srgbClr val="0070C0"/>
                </a:solidFill>
              </a:rPr>
              <a:t>tehát ti is </a:t>
            </a:r>
            <a:r>
              <a:rPr lang="hu-HU" sz="2400" dirty="0" smtClean="0">
                <a:solidFill>
                  <a:srgbClr val="0070C0"/>
                </a:solidFill>
              </a:rPr>
              <a:t>türelemmel</a:t>
            </a:r>
            <a:r>
              <a:rPr lang="hu-HU" sz="2400" dirty="0">
                <a:solidFill>
                  <a:srgbClr val="0070C0"/>
                </a:solidFill>
              </a:rPr>
              <a:t>, és erősítsétek meg a </a:t>
            </a:r>
            <a:r>
              <a:rPr lang="hu-HU" sz="2400" dirty="0" smtClean="0">
                <a:solidFill>
                  <a:srgbClr val="0070C0"/>
                </a:solidFill>
              </a:rPr>
              <a:t>szíveteket…”</a:t>
            </a: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400" dirty="0" smtClean="0">
                <a:solidFill>
                  <a:srgbClr val="C00000"/>
                </a:solidFill>
              </a:rPr>
              <a:t>KULCSSZÓ?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4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dirty="0" smtClean="0">
                <a:solidFill>
                  <a:srgbClr val="7030A0"/>
                </a:solidFill>
              </a:rPr>
              <a:t>VÁRAKOZÁS</a:t>
            </a:r>
            <a:endParaRPr lang="hu-H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4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ISTEN SZERINT VÁRAKOZNI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Maga Isten is folyamatos várakozásban van!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„De </a:t>
            </a:r>
            <a:r>
              <a:rPr lang="hu-HU" sz="2000" dirty="0"/>
              <a:t>még vár az ÚR, hogy megkegyelmezhessen, készen áll arra, hogy irgalmazhasson. Mert bár ítélő Isten az ÚR, boldogok mindazok, akik benne reménykednek</a:t>
            </a:r>
            <a:r>
              <a:rPr lang="hu-HU" sz="2000" dirty="0" smtClean="0"/>
              <a:t>.” (Ézs 30,18)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Szeretünk tenni az Úrért, de nem szeretünk várni az Úrra!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err="1" smtClean="0">
                <a:solidFill>
                  <a:srgbClr val="0070C0"/>
                </a:solidFill>
              </a:rPr>
              <a:t>Dutch</a:t>
            </a:r>
            <a:r>
              <a:rPr lang="hu-HU" sz="2200" dirty="0" smtClean="0">
                <a:solidFill>
                  <a:srgbClr val="0070C0"/>
                </a:solidFill>
              </a:rPr>
              <a:t> </a:t>
            </a:r>
            <a:r>
              <a:rPr lang="hu-HU" sz="2200" dirty="0" err="1" smtClean="0">
                <a:solidFill>
                  <a:srgbClr val="0070C0"/>
                </a:solidFill>
              </a:rPr>
              <a:t>Sheets</a:t>
            </a:r>
            <a:r>
              <a:rPr lang="hu-HU" sz="2200" dirty="0" smtClean="0">
                <a:solidFill>
                  <a:srgbClr val="0070C0"/>
                </a:solidFill>
              </a:rPr>
              <a:t>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„Mi a mikrohullámú sütőben elkészíthető ételeket szeretjük, Isten viszont általában pácol.”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csendben lenni (elcsendesedni) – a bizalom állapota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Istenre várni – a Vele való kapcsolatra vágyakozni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reménykedni az Úrban – félretenni minden dühöt és bosszúságot</a:t>
            </a:r>
            <a:endParaRPr lang="hu-HU" sz="2200" dirty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„Íme</a:t>
            </a:r>
            <a:r>
              <a:rPr lang="hu-HU" sz="2000" dirty="0">
                <a:solidFill>
                  <a:srgbClr val="0070C0"/>
                </a:solidFill>
              </a:rPr>
              <a:t>, a földművelő várja a föld drága </a:t>
            </a:r>
            <a:r>
              <a:rPr lang="hu-HU" sz="2000" dirty="0" smtClean="0">
                <a:solidFill>
                  <a:srgbClr val="0070C0"/>
                </a:solidFill>
              </a:rPr>
              <a:t>gyümölcsét</a:t>
            </a:r>
            <a:r>
              <a:rPr lang="hu-HU" sz="2000" dirty="0">
                <a:solidFill>
                  <a:srgbClr val="0070C0"/>
                </a:solidFill>
              </a:rPr>
              <a:t>, és türelmesen várja, amíg az korai és késői esőt kap. </a:t>
            </a:r>
            <a:r>
              <a:rPr lang="hu-HU" sz="2000" dirty="0" smtClean="0">
                <a:solidFill>
                  <a:srgbClr val="0070C0"/>
                </a:solidFill>
              </a:rPr>
              <a:t>Legyetek </a:t>
            </a:r>
            <a:r>
              <a:rPr lang="hu-HU" sz="2000" dirty="0">
                <a:solidFill>
                  <a:srgbClr val="0070C0"/>
                </a:solidFill>
              </a:rPr>
              <a:t>tehát ti is </a:t>
            </a:r>
            <a:r>
              <a:rPr lang="hu-HU" sz="2000" dirty="0" smtClean="0">
                <a:solidFill>
                  <a:srgbClr val="0070C0"/>
                </a:solidFill>
              </a:rPr>
              <a:t>türelemmel</a:t>
            </a:r>
            <a:r>
              <a:rPr lang="hu-HU" sz="2000" dirty="0">
                <a:solidFill>
                  <a:srgbClr val="0070C0"/>
                </a:solidFill>
              </a:rPr>
              <a:t>, és erősítsétek meg a szíveteket.”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 5,7-8</a:t>
            </a:r>
          </a:p>
        </p:txBody>
      </p:sp>
    </p:spTree>
    <p:extLst>
      <p:ext uri="{BB962C8B-B14F-4D97-AF65-F5344CB8AC3E}">
        <p14:creationId xmlns:p14="http://schemas.microsoft.com/office/powerpoint/2010/main" xmlns="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Panaszkodás és zúgolódás nélkül várni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zúgolódás, a panaszkodás és a morgolódás olyan, mint a rák: kicsiben kezdődik, de gyorsan terjed és belülről rothaszt és megfertőz másokat maga körül.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i="1" dirty="0" smtClean="0"/>
              <a:t>„Izráel </a:t>
            </a:r>
            <a:r>
              <a:rPr lang="hu-HU" sz="2000" i="1" dirty="0"/>
              <a:t>fiai mindnyájan zúgolódtak Mózes és Áron ellen. Ezt mondta nekik az egész közösség: Bárcsak meghaltunk volna Egyiptomban, vagy halnánk meg itt a pusztában! </a:t>
            </a:r>
            <a:r>
              <a:rPr lang="hu-HU" sz="2000" i="1" dirty="0" smtClean="0"/>
              <a:t>Miért </a:t>
            </a:r>
            <a:r>
              <a:rPr lang="hu-HU" sz="2000" i="1" dirty="0"/>
              <a:t>akar bevinni minket az ÚR arra a földre? Azért, hogy fegyvertől hulljunk el, asszonyaink és gyermekeink pedig prédára jussanak? Nem volna jobb visszatérnünk Egyiptomba? </a:t>
            </a:r>
            <a:r>
              <a:rPr lang="hu-HU" sz="2000" i="1" dirty="0" smtClean="0"/>
              <a:t>Majd </a:t>
            </a:r>
            <a:r>
              <a:rPr lang="hu-HU" sz="2000" i="1" dirty="0"/>
              <a:t>ezt mondták egymásnak: Válasszunk vezetőt, és térjünk vissza Egyiptomba</a:t>
            </a:r>
            <a:r>
              <a:rPr lang="hu-HU" sz="2000" i="1" dirty="0" smtClean="0"/>
              <a:t>!</a:t>
            </a:r>
            <a:r>
              <a:rPr lang="hu-HU" sz="2200" i="1" dirty="0" smtClean="0"/>
              <a:t>” </a:t>
            </a:r>
            <a:r>
              <a:rPr lang="hu-HU" sz="2000" dirty="0" smtClean="0"/>
              <a:t>(4Móz 14,2-4)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ZÚGOLÓDÁS FÓKUSZT VESZTETT HIT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KERÜLD AZ IRÍGYSÉGET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DICSÉRD AZ EMBEREKET PANASZKODÁS HELYETT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ÖRÜLJ ANNAK, AMIT MÁR MEGKAPTÁL</a:t>
            </a:r>
            <a:endParaRPr lang="hu-HU" sz="2200" dirty="0" smtClean="0">
              <a:solidFill>
                <a:srgbClr val="7030A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„Ne panaszkodjatok</a:t>
            </a:r>
            <a:r>
              <a:rPr lang="hu-HU" sz="2000" dirty="0">
                <a:solidFill>
                  <a:srgbClr val="0070C0"/>
                </a:solidFill>
              </a:rPr>
              <a:t>, testvéreim, egymásra, hogy el ne ítéltessetek</a:t>
            </a:r>
            <a:r>
              <a:rPr lang="hu-HU" sz="2000" dirty="0" smtClean="0">
                <a:solidFill>
                  <a:srgbClr val="0070C0"/>
                </a:solidFill>
              </a:rPr>
              <a:t>!”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 5,9</a:t>
            </a:r>
          </a:p>
        </p:txBody>
      </p:sp>
    </p:spTree>
    <p:extLst>
      <p:ext uri="{BB962C8B-B14F-4D97-AF65-F5344CB8AC3E}">
        <p14:creationId xmlns:p14="http://schemas.microsoft.com/office/powerpoint/2010/main" xmlns="" val="1270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6786</TotalTime>
  <Words>831</Words>
  <Application>Microsoft Office PowerPoint</Application>
  <PresentationFormat>Egyéni</PresentationFormat>
  <Paragraphs>86</Paragraphs>
  <Slides>11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Gallery</vt:lpstr>
      <vt:lpstr>Várakozási tréning 2.</vt:lpstr>
      <vt:lpstr> jakab apostol levele 5. rész 7-12.  versek</vt:lpstr>
      <vt:lpstr>Várakozási tréning 1-ből bevezető gondolatok</vt:lpstr>
      <vt:lpstr>Várakozási tréning 2. bevezető gondolatok</vt:lpstr>
      <vt:lpstr>5. dia</vt:lpstr>
      <vt:lpstr>Várakozási tréning 2. bevezető gondolatok</vt:lpstr>
      <vt:lpstr>Várakozási tréning 2. bevezető gondolatok</vt:lpstr>
      <vt:lpstr>ISTEN SZERINT VÁRAKOZNI</vt:lpstr>
      <vt:lpstr>Panaszkodás és zúgolódás nélkül várni</vt:lpstr>
      <vt:lpstr>Az ifjúsági munka NEM RÖVIDTÁVFUTÁS</vt:lpstr>
      <vt:lpstr>Várakozási tréning 2. ZÁRÓ GONDOLATOK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550</cp:revision>
  <cp:lastPrinted>2021-01-30T22:39:25Z</cp:lastPrinted>
  <dcterms:created xsi:type="dcterms:W3CDTF">2020-09-26T18:34:06Z</dcterms:created>
  <dcterms:modified xsi:type="dcterms:W3CDTF">2024-11-03T19:49:40Z</dcterms:modified>
</cp:coreProperties>
</file>