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83" r:id="rId4"/>
    <p:sldId id="315" r:id="rId5"/>
    <p:sldId id="321" r:id="rId6"/>
    <p:sldId id="322" r:id="rId7"/>
    <p:sldId id="319" r:id="rId8"/>
    <p:sldId id="325" r:id="rId9"/>
    <p:sldId id="326" r:id="rId10"/>
    <p:sldId id="262" r:id="rId11"/>
    <p:sldId id="327" r:id="rId12"/>
    <p:sldId id="30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02"/>
    </p:cViewPr>
  </p:sorter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2024. 10. 05.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2024. 10. 05.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8218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970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38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07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78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60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66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320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60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691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51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200" dirty="0" smtClean="0"/>
              <a:t>Vetőgépünk </a:t>
            </a:r>
            <a:r>
              <a:rPr lang="hu-HU" sz="4200" dirty="0" smtClean="0"/>
              <a:t>karbantartása i.</a:t>
            </a:r>
            <a:endParaRPr lang="hu-HU" sz="4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</a:rPr>
              <a:t>Vigyázz a szádra!</a:t>
            </a:r>
            <a:endParaRPr lang="hu-H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chemeClr val="accent1"/>
                </a:solidFill>
              </a:rPr>
              <a:t>Megsokszoro-zott</a:t>
            </a:r>
            <a:r>
              <a:rPr lang="hu-HU" sz="2800" dirty="0" smtClean="0">
                <a:solidFill>
                  <a:schemeClr val="accent1"/>
                </a:solidFill>
              </a:rPr>
              <a:t> frusztráció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118334"/>
            <a:ext cx="6897274" cy="59522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A Bibliában az átokmondás és az áldás a hatalomgyakorlás eszköze azzal a céllal, hogy jót vagy rosszat indítson el valakinek az életében. (Bálám)</a:t>
            </a:r>
            <a:endParaRPr lang="hu-HU" sz="2200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>
                <a:solidFill>
                  <a:srgbClr val="0070C0"/>
                </a:solidFill>
              </a:rPr>
              <a:t>A héber gondolkodásban a hang egy küldetéssel rendelkező MEGBÍZOTT.</a:t>
            </a:r>
            <a:endParaRPr lang="hu-HU" sz="20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Az áldások és átkok egy tekintéllyel rendelkező személy hivatalos kijelentései.</a:t>
            </a:r>
            <a:endParaRPr lang="hu-HU" sz="2200" dirty="0" smtClean="0">
              <a:solidFill>
                <a:srgbClr val="C000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/>
              <a:t>Áldás esetén Isten pozitív felhatalmazásának adományozása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7030A0"/>
                </a:solidFill>
              </a:rPr>
              <a:t>„Az átkok frusztrációt, terméketlenséget, kudarcot és hiábavalóságot hoznak. Az áldások az elfogadás, a szeretet, az értékelés, a dicséret és a figyelem szavai, melyek bátorítanak, gazdagítanak és motiválnak.”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600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Azok a szülők, akik nem vigyáznak a szájukra, olyan magokat vetnek gyermekeik szívébe, melyeknek pusztító hatása van.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/>
              <a:t>a</a:t>
            </a:r>
            <a:r>
              <a:rPr lang="hu-HU" sz="2000" dirty="0" smtClean="0"/>
              <a:t> gyerekek nem tudják, hogyan kezeljék a bántó szavakat</a:t>
            </a:r>
            <a:endParaRPr lang="hu-HU" sz="200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„</a:t>
            </a:r>
            <a:r>
              <a:rPr lang="hu-HU" sz="2000" dirty="0" smtClean="0">
                <a:solidFill>
                  <a:srgbClr val="0070C0"/>
                </a:solidFill>
              </a:rPr>
              <a:t>Ezzel </a:t>
            </a:r>
            <a:r>
              <a:rPr lang="hu-HU" sz="2000" dirty="0">
                <a:solidFill>
                  <a:srgbClr val="0070C0"/>
                </a:solidFill>
              </a:rPr>
              <a:t>áldjuk az Urat és Atyát, és ezzel átkozzuk az Isten </a:t>
            </a:r>
            <a:r>
              <a:rPr lang="hu-HU" sz="2000" dirty="0" smtClean="0">
                <a:solidFill>
                  <a:srgbClr val="0070C0"/>
                </a:solidFill>
              </a:rPr>
              <a:t>hasonlatosságára </a:t>
            </a:r>
            <a:r>
              <a:rPr lang="hu-HU" sz="2000" dirty="0">
                <a:solidFill>
                  <a:srgbClr val="0070C0"/>
                </a:solidFill>
              </a:rPr>
              <a:t>teremtett embereket: </a:t>
            </a:r>
            <a:r>
              <a:rPr lang="hu-HU" sz="2000" dirty="0" smtClean="0">
                <a:solidFill>
                  <a:srgbClr val="0070C0"/>
                </a:solidFill>
              </a:rPr>
              <a:t>ugyanabból </a:t>
            </a:r>
            <a:r>
              <a:rPr lang="hu-HU" sz="2000" dirty="0">
                <a:solidFill>
                  <a:srgbClr val="0070C0"/>
                </a:solidFill>
              </a:rPr>
              <a:t>a szájból jön ki az áldás és az átok. </a:t>
            </a:r>
            <a:r>
              <a:rPr lang="hu-HU" sz="2000" dirty="0" smtClean="0">
                <a:solidFill>
                  <a:srgbClr val="0070C0"/>
                </a:solidFill>
              </a:rPr>
              <a:t>Testvéreim</a:t>
            </a:r>
            <a:r>
              <a:rPr lang="hu-HU" sz="2000" dirty="0">
                <a:solidFill>
                  <a:srgbClr val="0070C0"/>
                </a:solidFill>
              </a:rPr>
              <a:t>, nem kellene ennek így lennie</a:t>
            </a:r>
            <a:r>
              <a:rPr lang="hu-HU" sz="2000" dirty="0" smtClean="0">
                <a:solidFill>
                  <a:srgbClr val="0070C0"/>
                </a:solidFill>
              </a:rPr>
              <a:t>.</a:t>
            </a: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Jak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3,9-10</a:t>
            </a:r>
            <a:endParaRPr lang="hu-HU" sz="18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chemeClr val="accent1"/>
                </a:solidFill>
              </a:rPr>
              <a:t>Megsokszoro-zott</a:t>
            </a:r>
            <a:r>
              <a:rPr lang="hu-HU" sz="2800" dirty="0" smtClean="0">
                <a:solidFill>
                  <a:schemeClr val="accent1"/>
                </a:solidFill>
              </a:rPr>
              <a:t> frusztráció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118334"/>
            <a:ext cx="6897274" cy="59522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A szavak programozzák az elménket!</a:t>
            </a:r>
            <a:endParaRPr lang="hu-HU" sz="2200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0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A negatív belső párbeszéd is verbális bántalmazás</a:t>
            </a:r>
            <a:endParaRPr lang="hu-HU" sz="2200" dirty="0" smtClean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a mindennapi beszélgetéseink 85%-a magunkkal folytatott párbeszéd.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az átlagember belső párbeszéde 90%-</a:t>
            </a:r>
            <a:r>
              <a:rPr lang="hu-HU" sz="2000" dirty="0" err="1" smtClean="0"/>
              <a:t>ban</a:t>
            </a:r>
            <a:r>
              <a:rPr lang="hu-HU" sz="2000" dirty="0" smtClean="0"/>
              <a:t> negatív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Ha úgy beszélnénk másokkal, mint önmagunkkal, akkor lehet, hogy barátok nélkül maradnánk, vagy </a:t>
            </a:r>
            <a:r>
              <a:rPr lang="hu-HU" sz="2000" dirty="0" err="1" smtClean="0"/>
              <a:t>mág</a:t>
            </a:r>
            <a:r>
              <a:rPr lang="hu-HU" sz="2000" dirty="0" smtClean="0"/>
              <a:t> csődbe is mennénk az ellenünk indított rágalmazási és becsületsértési perek miatt.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Mi magunk vagyunk saját ellenségünk, ha hagyjuk, hogy a saját nyelvünk verjen meg és </a:t>
            </a:r>
            <a:r>
              <a:rPr lang="hu-HU" sz="2000" dirty="0" err="1" smtClean="0"/>
              <a:t>igázzon</a:t>
            </a:r>
            <a:r>
              <a:rPr lang="hu-HU" sz="2000" dirty="0" smtClean="0"/>
              <a:t> le minket verbális bántalmazással!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 házastársak is a kommunikációjuk során folyamatosan magokat vetnek el egymás szívében.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„</a:t>
            </a:r>
            <a:r>
              <a:rPr lang="hu-HU" sz="2000" dirty="0" smtClean="0">
                <a:solidFill>
                  <a:srgbClr val="0070C0"/>
                </a:solidFill>
              </a:rPr>
              <a:t>Ezzel </a:t>
            </a:r>
            <a:r>
              <a:rPr lang="hu-HU" sz="2000" dirty="0">
                <a:solidFill>
                  <a:srgbClr val="0070C0"/>
                </a:solidFill>
              </a:rPr>
              <a:t>áldjuk az Urat és Atyát, és ezzel átkozzuk az Isten </a:t>
            </a:r>
            <a:r>
              <a:rPr lang="hu-HU" sz="2000" dirty="0" smtClean="0">
                <a:solidFill>
                  <a:srgbClr val="0070C0"/>
                </a:solidFill>
              </a:rPr>
              <a:t>hasonlatosságára </a:t>
            </a:r>
            <a:r>
              <a:rPr lang="hu-HU" sz="2000" dirty="0">
                <a:solidFill>
                  <a:srgbClr val="0070C0"/>
                </a:solidFill>
              </a:rPr>
              <a:t>teremtett embereket: </a:t>
            </a:r>
            <a:r>
              <a:rPr lang="hu-HU" sz="2000" dirty="0" smtClean="0">
                <a:solidFill>
                  <a:srgbClr val="0070C0"/>
                </a:solidFill>
              </a:rPr>
              <a:t>ugyanabból </a:t>
            </a:r>
            <a:r>
              <a:rPr lang="hu-HU" sz="2000" dirty="0">
                <a:solidFill>
                  <a:srgbClr val="0070C0"/>
                </a:solidFill>
              </a:rPr>
              <a:t>a szájból jön ki az áldás és az átok. </a:t>
            </a:r>
            <a:r>
              <a:rPr lang="hu-HU" sz="2000" dirty="0" smtClean="0">
                <a:solidFill>
                  <a:srgbClr val="0070C0"/>
                </a:solidFill>
              </a:rPr>
              <a:t>Testvéreim</a:t>
            </a:r>
            <a:r>
              <a:rPr lang="hu-HU" sz="2000" dirty="0">
                <a:solidFill>
                  <a:srgbClr val="0070C0"/>
                </a:solidFill>
              </a:rPr>
              <a:t>, nem kellene ennek így lennie</a:t>
            </a:r>
            <a:r>
              <a:rPr lang="hu-HU" sz="2000" dirty="0" smtClean="0">
                <a:solidFill>
                  <a:srgbClr val="0070C0"/>
                </a:solidFill>
              </a:rPr>
              <a:t>.</a:t>
            </a: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Jak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3,9-10</a:t>
            </a:r>
            <a:endParaRPr lang="hu-HU" sz="18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Vetőgépünk karbantartása I.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5806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Ahhoz, hogy vigyázni tudjunk a </a:t>
            </a:r>
            <a:r>
              <a:rPr lang="hu-HU" sz="3200" dirty="0" err="1" smtClean="0">
                <a:solidFill>
                  <a:srgbClr val="7030A0"/>
                </a:solidFill>
              </a:rPr>
              <a:t>szánkra</a:t>
            </a:r>
            <a:r>
              <a:rPr lang="hu-HU" sz="3200" dirty="0" smtClean="0">
                <a:solidFill>
                  <a:srgbClr val="7030A0"/>
                </a:solidFill>
              </a:rPr>
              <a:t>, a jó mag vetésére összpontosítsunk, ne a mások által vagy általunk elvetett rossz magok megszüntetésére!</a:t>
            </a:r>
            <a:endParaRPr lang="hu-HU" sz="32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32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C00000"/>
                </a:solidFill>
              </a:rPr>
              <a:t>Ideje véget vetni az átkok negatív hatásainak!</a:t>
            </a:r>
            <a:endParaRPr lang="hu-HU" sz="32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32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jakab</a:t>
            </a:r>
            <a:r>
              <a:rPr lang="hu-HU" sz="2800" dirty="0" smtClean="0">
                <a:solidFill>
                  <a:srgbClr val="C00000"/>
                </a:solidFill>
              </a:rPr>
              <a:t> apostol levele 3. rész 1-12.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315431"/>
            <a:ext cx="1205945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</a:t>
            </a:r>
            <a:r>
              <a:rPr lang="hu-HU" sz="2400" dirty="0"/>
              <a:t>Testvéreim, ne legyetek sokan tanítók, hiszen tudjátok, hogy súlyosabb ítéletben lesz részünk.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2</a:t>
            </a:r>
            <a:r>
              <a:rPr lang="hu-HU" sz="2400" dirty="0" smtClean="0"/>
              <a:t>Mert </a:t>
            </a:r>
            <a:r>
              <a:rPr lang="hu-HU" sz="2400" dirty="0"/>
              <a:t>sokat vétkezünk mindnyájan: de ha valaki beszédében nem vétkezik, az tökéletes ember,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meg </a:t>
            </a:r>
            <a:r>
              <a:rPr lang="hu-HU" sz="2400" dirty="0"/>
              <a:t>tudja fékezni az egész testét. </a:t>
            </a:r>
            <a:r>
              <a:rPr lang="hu-HU" sz="2400" baseline="30000" dirty="0"/>
              <a:t>3</a:t>
            </a:r>
            <a:r>
              <a:rPr lang="hu-HU" sz="2400" dirty="0"/>
              <a:t>Ha a lovak szájába zablát vetünk, hogy engedelmeskedjenek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nekünk</a:t>
            </a:r>
            <a:r>
              <a:rPr lang="hu-HU" sz="2400" dirty="0"/>
              <a:t>, egész testüket irányíthatjuk. </a:t>
            </a:r>
            <a:r>
              <a:rPr lang="hu-HU" sz="2400" baseline="30000" dirty="0"/>
              <a:t>4</a:t>
            </a:r>
            <a:r>
              <a:rPr lang="hu-HU" sz="2400" dirty="0"/>
              <a:t>Íme, a hajókat, bármilyen nagyok, és bármilyen erős szelek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hajtják </a:t>
            </a:r>
            <a:r>
              <a:rPr lang="hu-HU" sz="2400" dirty="0"/>
              <a:t>is őket, egy egész kis kormányrúddal oda lehet irányítani, ahová a kormányos akarja.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5</a:t>
            </a:r>
            <a:r>
              <a:rPr lang="hu-HU" sz="2400" dirty="0" smtClean="0"/>
              <a:t>Ugyanígy </a:t>
            </a:r>
            <a:r>
              <a:rPr lang="hu-HU" sz="2400" dirty="0"/>
              <a:t>a nyelv is milyen kicsi testrész, mégis nagy dolgokkal kérkedik. Íme, egy parányi tűz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milyen </a:t>
            </a:r>
            <a:r>
              <a:rPr lang="hu-HU" sz="2400" dirty="0"/>
              <a:t>nagy erdőt felgyújthat: </a:t>
            </a:r>
            <a:r>
              <a:rPr lang="hu-HU" sz="2400" baseline="30000" dirty="0"/>
              <a:t>6</a:t>
            </a:r>
            <a:r>
              <a:rPr lang="hu-HU" sz="2400" dirty="0"/>
              <a:t>a nyelv is tűz, a gonoszság egész világa. Olyan a nyelv tagjaink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között</a:t>
            </a:r>
            <a:r>
              <a:rPr lang="hu-HU" sz="2400" dirty="0"/>
              <a:t>, hogy egész testünket beszennyezi, és lángba borítja egész életünket, miközben maga is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lángba </a:t>
            </a:r>
            <a:r>
              <a:rPr lang="hu-HU" sz="2400" dirty="0"/>
              <a:t>borul a gyehenna tüzétől.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358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>
                <a:solidFill>
                  <a:srgbClr val="C00000"/>
                </a:solidFill>
              </a:rPr>
              <a:t>jakab</a:t>
            </a:r>
            <a:r>
              <a:rPr lang="hu-HU" sz="2800" dirty="0">
                <a:solidFill>
                  <a:srgbClr val="C00000"/>
                </a:solidFill>
              </a:rPr>
              <a:t> apostol levele</a:t>
            </a:r>
            <a:r>
              <a:rPr lang="hu-HU" sz="2800" dirty="0" smtClean="0">
                <a:solidFill>
                  <a:srgbClr val="C00000"/>
                </a:solidFill>
              </a:rPr>
              <a:t> </a:t>
            </a:r>
            <a:r>
              <a:rPr lang="hu-HU" sz="2800" dirty="0">
                <a:solidFill>
                  <a:srgbClr val="C00000"/>
                </a:solidFill>
              </a:rPr>
              <a:t>3. rész 1-12.  versek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8900" y="2622001"/>
            <a:ext cx="1191127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7</a:t>
            </a:r>
            <a:r>
              <a:rPr lang="hu-HU" sz="2400" dirty="0"/>
              <a:t>Mindenfajta vadállat és madár, csúszómászó és tengeri állat megszelídíthető: meg is szelídíti az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ember</a:t>
            </a:r>
            <a:r>
              <a:rPr lang="hu-HU" sz="2400" dirty="0"/>
              <a:t>; </a:t>
            </a:r>
            <a:r>
              <a:rPr lang="hu-HU" sz="2400" baseline="30000" dirty="0"/>
              <a:t>8</a:t>
            </a:r>
            <a:r>
              <a:rPr lang="hu-HU" sz="2400" dirty="0"/>
              <a:t>a nyelvet azonban az emberek közül senki sem tudja megszelídíteni, fékezhetetlenül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gonosz </a:t>
            </a:r>
            <a:r>
              <a:rPr lang="hu-HU" sz="2400" dirty="0"/>
              <a:t>az, telve halálos méreggel. </a:t>
            </a:r>
            <a:r>
              <a:rPr lang="hu-HU" sz="2400" baseline="30000" dirty="0"/>
              <a:t>9</a:t>
            </a:r>
            <a:r>
              <a:rPr lang="hu-HU" sz="2400" dirty="0"/>
              <a:t>Ezzel áldjuk az Urat és Atyát, és ezzel átkozzuk az Isten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hasonlatosságára </a:t>
            </a:r>
            <a:r>
              <a:rPr lang="hu-HU" sz="2400" dirty="0"/>
              <a:t>teremtett embereket: </a:t>
            </a:r>
            <a:r>
              <a:rPr lang="hu-HU" sz="2400" baseline="30000" dirty="0"/>
              <a:t>10</a:t>
            </a:r>
            <a:r>
              <a:rPr lang="hu-HU" sz="2400" dirty="0"/>
              <a:t>ugyanabból a szájból jön ki az áldás és az átok.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Testvéreim</a:t>
            </a:r>
            <a:r>
              <a:rPr lang="hu-HU" sz="2400" dirty="0"/>
              <a:t>, nem kellene ennek így lennie. </a:t>
            </a:r>
            <a:r>
              <a:rPr lang="hu-HU" sz="2400" baseline="30000" dirty="0"/>
              <a:t>11</a:t>
            </a:r>
            <a:r>
              <a:rPr lang="hu-HU" sz="2400" dirty="0"/>
              <a:t>Vajon a forrás ugyanabból a nyílásból árasztja-e az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édes </a:t>
            </a:r>
            <a:r>
              <a:rPr lang="hu-HU" sz="2400" dirty="0"/>
              <a:t>és a keserű vizet? </a:t>
            </a:r>
            <a:r>
              <a:rPr lang="hu-HU" sz="2400" baseline="30000" dirty="0"/>
              <a:t>12</a:t>
            </a:r>
            <a:r>
              <a:rPr lang="hu-HU" sz="2400" dirty="0"/>
              <a:t>Avagy teremhet-e, testvéreim, a füge olajbogyót, és a szőlő fügét?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Sós </a:t>
            </a:r>
            <a:r>
              <a:rPr lang="hu-HU" sz="2400" dirty="0"/>
              <a:t>forrás sem adhat édes vizet.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12267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Vetőgépünk </a:t>
            </a:r>
            <a:r>
              <a:rPr lang="hu-HU" dirty="0" smtClean="0"/>
              <a:t>karbantartása I.</a:t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bevezető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2" cy="39454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dirty="0" smtClean="0"/>
              <a:t>Thomas </a:t>
            </a:r>
            <a:r>
              <a:rPr lang="hu-HU" sz="2400" dirty="0" err="1" smtClean="0"/>
              <a:t>Manton</a:t>
            </a:r>
            <a:r>
              <a:rPr lang="hu-HU" sz="2400" dirty="0" smtClean="0"/>
              <a:t>:</a:t>
            </a: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„Bármit is teszünk az életben, az mag, és mindig azt aratjuk, amit vetettünk.”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dirty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MAGOK: gondolataink, szavaink, cselekedeteink.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A leggyakrabban elvetett magok a </a:t>
            </a:r>
            <a:r>
              <a:rPr lang="hu-HU" sz="2400" dirty="0" smtClean="0">
                <a:solidFill>
                  <a:srgbClr val="C00000"/>
                </a:solidFill>
              </a:rPr>
              <a:t>SZAVAINK</a:t>
            </a:r>
            <a:r>
              <a:rPr lang="hu-HU" sz="2400" dirty="0" smtClean="0">
                <a:solidFill>
                  <a:srgbClr val="7030A0"/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2400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Mindenki rendelkezik velük; mindenki használja; gyakran visszaélnek vele.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Jóllehet semmibe sem kerülnek, mégis hatalmas értékű kincsek.</a:t>
            </a:r>
            <a:endParaRPr lang="hu-H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Vetőgépünk </a:t>
            </a:r>
            <a:r>
              <a:rPr lang="hu-HU" dirty="0" smtClean="0"/>
              <a:t>karbantartása I.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471681" cy="40241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Chris Simpson író: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„A szótár csodálatos dolog, de haszontalan a szavak összeállításában. A szavakat összefűzve vagyonokat építhetünk, nemzeteket befolyásolhatunk, követőket nyerhetünk, befektetőket szedhetünk rá, életeket tehetünk tönkre és hírneveket rombolhatunk le. A toll erősebb, mint a kard, mert a toll szavakat ír. A szavak jelentik, teszik, megváltoztatják, befolyásolják és megvalósítják a dolgokat. A szavak élnek. Ha egyszer kimondták, soha többé nem lehet őket visszavonni.”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000" dirty="0" smtClean="0">
                <a:solidFill>
                  <a:srgbClr val="C00000"/>
                </a:solidFill>
              </a:rPr>
              <a:t>89 425 000</a:t>
            </a:r>
            <a:endParaRPr lang="hu-H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6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20000" cy="31051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l="10284" t="10872" r="9716" b="12785"/>
          <a:stretch/>
        </p:blipFill>
        <p:spPr>
          <a:xfrm>
            <a:off x="5029200" y="0"/>
            <a:ext cx="7162800" cy="45593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05075"/>
            <a:ext cx="7620000" cy="43529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/>
          <a:srcRect l="15258" t="13163" r="13917" b="9210"/>
          <a:stretch/>
        </p:blipFill>
        <p:spPr>
          <a:xfrm>
            <a:off x="5486400" y="1371599"/>
            <a:ext cx="6705600" cy="548640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7"/>
          <a:srcRect l="3778" t="6444" r="56044" b="4844"/>
          <a:stretch/>
        </p:blipFill>
        <p:spPr>
          <a:xfrm>
            <a:off x="4445000" y="330199"/>
            <a:ext cx="2870200" cy="63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Minden szó-mag áldás vagy átok lehetőségét hordozza magában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2614" y="86989"/>
            <a:ext cx="6640286" cy="58242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err="1" smtClean="0"/>
              <a:t>Szavainkban</a:t>
            </a:r>
            <a:r>
              <a:rPr lang="hu-HU" sz="2400" dirty="0" smtClean="0"/>
              <a:t> (szellemi) hatalom rejlik, ezért jótékony vagy pusztító hatással lehetnek azokra, akik felé irányulnak.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Az érettség mértékét mutatja, ha tudunk vigyázni a </a:t>
            </a:r>
            <a:r>
              <a:rPr lang="hu-HU" sz="2400" dirty="0" err="1" smtClean="0">
                <a:solidFill>
                  <a:srgbClr val="C00000"/>
                </a:solidFill>
              </a:rPr>
              <a:t>szánkra</a:t>
            </a:r>
            <a:endParaRPr lang="hu-HU" sz="2400" dirty="0" smtClean="0">
              <a:solidFill>
                <a:srgbClr val="C000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„Mert </a:t>
            </a:r>
            <a:r>
              <a:rPr lang="hu-HU" sz="2200" dirty="0">
                <a:solidFill>
                  <a:srgbClr val="0070C0"/>
                </a:solidFill>
              </a:rPr>
              <a:t>sokat vétkezünk mindnyájan: de ha valaki beszédében nem vétkezik, az tökéletes ember,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>
                <a:solidFill>
                  <a:srgbClr val="0070C0"/>
                </a:solidFill>
              </a:rPr>
              <a:t>meg tudja fékezni az egész testét</a:t>
            </a:r>
            <a:r>
              <a:rPr lang="hu-HU" sz="2200" dirty="0" smtClean="0">
                <a:solidFill>
                  <a:srgbClr val="0070C0"/>
                </a:solidFill>
              </a:rPr>
              <a:t>.” (Jak 3,2)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 Szentírás sokféle jelzővel látja el a nyelvet: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i="1" dirty="0" smtClean="0"/>
              <a:t>Gonosz, hazug, romlott, keserű, hízelgő, pletykálkodó, rágalmazó, zúgolódó, panaszkodó, átkozódó, kérkedő, káromló, nagyokat mondó, stb.</a:t>
            </a:r>
            <a:endParaRPr lang="hu-HU" sz="2400" i="1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2000" dirty="0" smtClean="0">
                <a:solidFill>
                  <a:srgbClr val="0070C0"/>
                </a:solidFill>
              </a:rPr>
              <a:t>„</a:t>
            </a:r>
            <a:r>
              <a:rPr lang="hu-HU" sz="2000" dirty="0" smtClean="0">
                <a:solidFill>
                  <a:srgbClr val="0070C0"/>
                </a:solidFill>
              </a:rPr>
              <a:t>Élet </a:t>
            </a:r>
            <a:r>
              <a:rPr lang="hu-HU" sz="2000" dirty="0">
                <a:solidFill>
                  <a:srgbClr val="0070C0"/>
                </a:solidFill>
              </a:rPr>
              <a:t>és halál van a nyelv hatalmában, amelyiket szereti az ember, annak a gyümölcsét </a:t>
            </a:r>
            <a:r>
              <a:rPr lang="hu-HU" sz="2000" dirty="0" smtClean="0">
                <a:solidFill>
                  <a:srgbClr val="0070C0"/>
                </a:solidFill>
              </a:rPr>
              <a:t>eszi</a:t>
            </a:r>
            <a:r>
              <a:rPr lang="hu-HU" sz="2000" dirty="0" smtClean="0">
                <a:solidFill>
                  <a:srgbClr val="0070C0"/>
                </a:solidFill>
              </a:rPr>
              <a:t>.”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Péld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18,21</a:t>
            </a:r>
            <a:endParaRPr lang="hu-HU" sz="18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Minden szó-mag áldás vagy átok lehetőségét hordozza magában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2614" y="86989"/>
            <a:ext cx="6640286" cy="58242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„Egy meggondolatlan szó viszályt szíthat;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egy kegyetlen szó </a:t>
            </a:r>
            <a:r>
              <a:rPr lang="hu-HU" sz="2400" dirty="0" err="1" smtClean="0"/>
              <a:t>tönkretehet</a:t>
            </a:r>
            <a:r>
              <a:rPr lang="hu-HU" sz="2400" dirty="0" smtClean="0"/>
              <a:t> egy életet;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/>
              <a:t>e</a:t>
            </a:r>
            <a:r>
              <a:rPr lang="hu-HU" sz="2400" dirty="0" smtClean="0"/>
              <a:t>gy keserű szó gyűlöletet kelthet;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/>
              <a:t>e</a:t>
            </a:r>
            <a:r>
              <a:rPr lang="hu-HU" sz="2400" dirty="0" smtClean="0"/>
              <a:t>gy brutális szó akár ölhet is.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/>
              <a:t>e</a:t>
            </a:r>
            <a:r>
              <a:rPr lang="hu-HU" sz="2400" dirty="0" smtClean="0"/>
              <a:t>gy kedves szó elsimítja az utat;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/>
              <a:t>e</a:t>
            </a:r>
            <a:r>
              <a:rPr lang="hu-HU" sz="2400" dirty="0" smtClean="0"/>
              <a:t>gy örömteli szó felderíti a napot;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/>
              <a:t>e</a:t>
            </a:r>
            <a:r>
              <a:rPr lang="hu-HU" sz="2400" dirty="0" smtClean="0"/>
              <a:t>gy jókor kimondott szó csökkenti a stresszt;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/>
              <a:t>e</a:t>
            </a:r>
            <a:r>
              <a:rPr lang="hu-HU" sz="2400" dirty="0" smtClean="0"/>
              <a:t>gy szép szó gyógyít és áldást hoz.”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(Ismeretlen szerző)</a:t>
            </a:r>
            <a:endParaRPr lang="hu-HU" sz="260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2000" dirty="0" smtClean="0">
                <a:solidFill>
                  <a:srgbClr val="0070C0"/>
                </a:solidFill>
              </a:rPr>
              <a:t>„</a:t>
            </a:r>
            <a:r>
              <a:rPr lang="hu-HU" sz="2000" dirty="0" smtClean="0">
                <a:solidFill>
                  <a:srgbClr val="0070C0"/>
                </a:solidFill>
              </a:rPr>
              <a:t>Élet </a:t>
            </a:r>
            <a:r>
              <a:rPr lang="hu-HU" sz="2000" dirty="0">
                <a:solidFill>
                  <a:srgbClr val="0070C0"/>
                </a:solidFill>
              </a:rPr>
              <a:t>és halál van a nyelv hatalmában, amelyiket szereti az ember, annak a gyümölcsét </a:t>
            </a:r>
            <a:r>
              <a:rPr lang="hu-HU" sz="2000" dirty="0" smtClean="0">
                <a:solidFill>
                  <a:srgbClr val="0070C0"/>
                </a:solidFill>
              </a:rPr>
              <a:t>eszi</a:t>
            </a:r>
            <a:r>
              <a:rPr lang="hu-HU" sz="2000" dirty="0" smtClean="0">
                <a:solidFill>
                  <a:srgbClr val="0070C0"/>
                </a:solidFill>
              </a:rPr>
              <a:t>.”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Péld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18,21</a:t>
            </a:r>
            <a:endParaRPr lang="hu-HU" sz="18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Minden szó-mag áldás vagy átok lehetőségét hordozza magában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2614" y="86989"/>
            <a:ext cx="6640286" cy="58242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i="1" dirty="0" smtClean="0">
                <a:solidFill>
                  <a:srgbClr val="7030A0"/>
                </a:solidFill>
              </a:rPr>
              <a:t>„ha </a:t>
            </a:r>
            <a:r>
              <a:rPr lang="hu-HU" b="1" i="1" dirty="0">
                <a:solidFill>
                  <a:srgbClr val="7030A0"/>
                </a:solidFill>
              </a:rPr>
              <a:t>csapdába estél saját kijelentéseid miatt, és megfogtak téged saját </a:t>
            </a:r>
            <a:r>
              <a:rPr lang="hu-HU" b="1" i="1" dirty="0" smtClean="0">
                <a:solidFill>
                  <a:srgbClr val="7030A0"/>
                </a:solidFill>
              </a:rPr>
              <a:t>kijelentéseid” </a:t>
            </a:r>
            <a:r>
              <a:rPr lang="hu-HU" dirty="0" smtClean="0">
                <a:solidFill>
                  <a:srgbClr val="7030A0"/>
                </a:solidFill>
              </a:rPr>
              <a:t>(</a:t>
            </a:r>
            <a:r>
              <a:rPr lang="hu-HU" dirty="0" err="1" smtClean="0">
                <a:solidFill>
                  <a:srgbClr val="7030A0"/>
                </a:solidFill>
              </a:rPr>
              <a:t>Péld</a:t>
            </a:r>
            <a:r>
              <a:rPr lang="hu-HU" dirty="0" smtClean="0">
                <a:solidFill>
                  <a:srgbClr val="7030A0"/>
                </a:solidFill>
              </a:rPr>
              <a:t> 6,2)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i="1" dirty="0" smtClean="0">
                <a:solidFill>
                  <a:srgbClr val="7030A0"/>
                </a:solidFill>
              </a:rPr>
              <a:t>„A </a:t>
            </a:r>
            <a:r>
              <a:rPr lang="hu-HU" b="1" i="1" dirty="0">
                <a:solidFill>
                  <a:srgbClr val="7030A0"/>
                </a:solidFill>
              </a:rPr>
              <a:t>vétkes ajak veszedelmes csapda, de az igaz kikerül a bajból. </a:t>
            </a:r>
            <a:r>
              <a:rPr lang="hu-HU" b="1" i="1" dirty="0" smtClean="0">
                <a:solidFill>
                  <a:srgbClr val="7030A0"/>
                </a:solidFill>
              </a:rPr>
              <a:t>Amit </a:t>
            </a:r>
            <a:r>
              <a:rPr lang="hu-HU" b="1" i="1" dirty="0">
                <a:solidFill>
                  <a:srgbClr val="7030A0"/>
                </a:solidFill>
              </a:rPr>
              <a:t>mond az ember, annak a gyümölcséből lakik jól, </a:t>
            </a:r>
            <a:r>
              <a:rPr lang="hu-HU" b="1" i="1" dirty="0" smtClean="0">
                <a:solidFill>
                  <a:srgbClr val="7030A0"/>
                </a:solidFill>
              </a:rPr>
              <a:t>és </a:t>
            </a:r>
            <a:r>
              <a:rPr lang="hu-HU" b="1" i="1" dirty="0">
                <a:solidFill>
                  <a:srgbClr val="7030A0"/>
                </a:solidFill>
              </a:rPr>
              <a:t>amit tesz az ember, azt fizetik neki </a:t>
            </a:r>
            <a:r>
              <a:rPr lang="hu-HU" b="1" i="1" dirty="0" smtClean="0">
                <a:solidFill>
                  <a:srgbClr val="7030A0"/>
                </a:solidFill>
              </a:rPr>
              <a:t>vissza</a:t>
            </a:r>
            <a:r>
              <a:rPr lang="hu-HU" i="1" dirty="0" smtClean="0">
                <a:solidFill>
                  <a:srgbClr val="7030A0"/>
                </a:solidFill>
              </a:rPr>
              <a:t>.” </a:t>
            </a:r>
            <a:r>
              <a:rPr lang="hu-HU" dirty="0" smtClean="0">
                <a:solidFill>
                  <a:srgbClr val="7030A0"/>
                </a:solidFill>
              </a:rPr>
              <a:t>(</a:t>
            </a:r>
            <a:r>
              <a:rPr lang="hu-HU" dirty="0" err="1" smtClean="0">
                <a:solidFill>
                  <a:srgbClr val="7030A0"/>
                </a:solidFill>
              </a:rPr>
              <a:t>Péld</a:t>
            </a:r>
            <a:r>
              <a:rPr lang="hu-HU" dirty="0" smtClean="0">
                <a:solidFill>
                  <a:srgbClr val="7030A0"/>
                </a:solidFill>
              </a:rPr>
              <a:t> 12,13-14)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i="1" dirty="0" smtClean="0">
                <a:solidFill>
                  <a:srgbClr val="7030A0"/>
                </a:solidFill>
              </a:rPr>
              <a:t>„</a:t>
            </a:r>
            <a:r>
              <a:rPr lang="es-ES" b="1" i="1" dirty="0" smtClean="0">
                <a:solidFill>
                  <a:srgbClr val="7030A0"/>
                </a:solidFill>
              </a:rPr>
              <a:t>Van</a:t>
            </a:r>
            <a:r>
              <a:rPr lang="es-ES" b="1" i="1" dirty="0">
                <a:solidFill>
                  <a:srgbClr val="7030A0"/>
                </a:solidFill>
              </a:rPr>
              <a:t>, akinek a fecsegése olyan, mint a tőrdöfés, a bölcsek nyelve pedig gyógyít</a:t>
            </a:r>
            <a:r>
              <a:rPr lang="es-ES" b="1" i="1" dirty="0" smtClean="0">
                <a:solidFill>
                  <a:srgbClr val="7030A0"/>
                </a:solidFill>
              </a:rPr>
              <a:t>.</a:t>
            </a:r>
            <a:r>
              <a:rPr lang="hu-HU" b="1" i="1" dirty="0" smtClean="0">
                <a:solidFill>
                  <a:srgbClr val="7030A0"/>
                </a:solidFill>
              </a:rPr>
              <a:t>” </a:t>
            </a:r>
            <a:r>
              <a:rPr lang="hu-HU" dirty="0" smtClean="0">
                <a:solidFill>
                  <a:srgbClr val="7030A0"/>
                </a:solidFill>
              </a:rPr>
              <a:t>(</a:t>
            </a:r>
            <a:r>
              <a:rPr lang="hu-HU" dirty="0" err="1" smtClean="0">
                <a:solidFill>
                  <a:srgbClr val="7030A0"/>
                </a:solidFill>
              </a:rPr>
              <a:t>Péld</a:t>
            </a:r>
            <a:r>
              <a:rPr lang="hu-HU" dirty="0" smtClean="0">
                <a:solidFill>
                  <a:srgbClr val="7030A0"/>
                </a:solidFill>
              </a:rPr>
              <a:t> 12,18)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i="1" dirty="0" smtClean="0">
                <a:solidFill>
                  <a:srgbClr val="7030A0"/>
                </a:solidFill>
              </a:rPr>
              <a:t>„</a:t>
            </a:r>
            <a:r>
              <a:rPr lang="hu-HU" b="1" i="1" dirty="0">
                <a:solidFill>
                  <a:srgbClr val="7030A0"/>
                </a:solidFill>
              </a:rPr>
              <a:t>Az igaz ajak mindig állhatatos, a hazug nyelv pedig egy pillanatig sem az</a:t>
            </a:r>
            <a:r>
              <a:rPr lang="hu-HU" b="1" i="1" dirty="0" smtClean="0">
                <a:solidFill>
                  <a:srgbClr val="7030A0"/>
                </a:solidFill>
              </a:rPr>
              <a:t>.” </a:t>
            </a:r>
            <a:r>
              <a:rPr lang="hu-HU" dirty="0" smtClean="0">
                <a:solidFill>
                  <a:srgbClr val="7030A0"/>
                </a:solidFill>
              </a:rPr>
              <a:t>(</a:t>
            </a:r>
            <a:r>
              <a:rPr lang="hu-HU" dirty="0" err="1" smtClean="0">
                <a:solidFill>
                  <a:srgbClr val="7030A0"/>
                </a:solidFill>
              </a:rPr>
              <a:t>Péld</a:t>
            </a:r>
            <a:r>
              <a:rPr lang="hu-HU" dirty="0" smtClean="0">
                <a:solidFill>
                  <a:srgbClr val="7030A0"/>
                </a:solidFill>
              </a:rPr>
              <a:t> 12,19)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i="1" dirty="0" smtClean="0">
                <a:solidFill>
                  <a:srgbClr val="7030A0"/>
                </a:solidFill>
              </a:rPr>
              <a:t>„A </a:t>
            </a:r>
            <a:r>
              <a:rPr lang="hu-HU" b="1" i="1" dirty="0">
                <a:solidFill>
                  <a:srgbClr val="7030A0"/>
                </a:solidFill>
              </a:rPr>
              <a:t>szelíd nyelv olyan, mint az élet fája, a romlott pedig összetöri a lelket</a:t>
            </a:r>
            <a:r>
              <a:rPr lang="hu-HU" b="1" i="1" dirty="0" smtClean="0">
                <a:solidFill>
                  <a:srgbClr val="7030A0"/>
                </a:solidFill>
              </a:rPr>
              <a:t>.” </a:t>
            </a:r>
            <a:r>
              <a:rPr lang="hu-HU" dirty="0" smtClean="0">
                <a:solidFill>
                  <a:srgbClr val="7030A0"/>
                </a:solidFill>
              </a:rPr>
              <a:t>(</a:t>
            </a:r>
            <a:r>
              <a:rPr lang="hu-HU" dirty="0" err="1" smtClean="0">
                <a:solidFill>
                  <a:srgbClr val="7030A0"/>
                </a:solidFill>
              </a:rPr>
              <a:t>Péld</a:t>
            </a:r>
            <a:r>
              <a:rPr lang="hu-HU" dirty="0" smtClean="0">
                <a:solidFill>
                  <a:srgbClr val="7030A0"/>
                </a:solidFill>
              </a:rPr>
              <a:t> 15,4)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i="1" dirty="0" smtClean="0">
                <a:solidFill>
                  <a:srgbClr val="7030A0"/>
                </a:solidFill>
              </a:rPr>
              <a:t>„Aki </a:t>
            </a:r>
            <a:r>
              <a:rPr lang="hu-HU" b="1" i="1" dirty="0">
                <a:solidFill>
                  <a:srgbClr val="7030A0"/>
                </a:solidFill>
              </a:rPr>
              <a:t>vigyáz a szájára és a nyelvére, életét őrzi meg a nyomorúságtól</a:t>
            </a:r>
            <a:r>
              <a:rPr lang="hu-HU" b="1" i="1" dirty="0" smtClean="0">
                <a:solidFill>
                  <a:srgbClr val="7030A0"/>
                </a:solidFill>
              </a:rPr>
              <a:t>.” </a:t>
            </a:r>
            <a:r>
              <a:rPr lang="hu-HU" dirty="0" smtClean="0">
                <a:solidFill>
                  <a:srgbClr val="7030A0"/>
                </a:solidFill>
              </a:rPr>
              <a:t>(</a:t>
            </a:r>
            <a:r>
              <a:rPr lang="hu-HU" dirty="0" err="1" smtClean="0">
                <a:solidFill>
                  <a:srgbClr val="7030A0"/>
                </a:solidFill>
              </a:rPr>
              <a:t>Péld</a:t>
            </a:r>
            <a:r>
              <a:rPr lang="hu-HU" dirty="0" smtClean="0">
                <a:solidFill>
                  <a:srgbClr val="7030A0"/>
                </a:solidFill>
              </a:rPr>
              <a:t> 21,23)</a:t>
            </a:r>
            <a:endParaRPr lang="hu-HU" dirty="0" smtClean="0">
              <a:solidFill>
                <a:srgbClr val="7030A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2000" dirty="0" smtClean="0">
                <a:solidFill>
                  <a:srgbClr val="0070C0"/>
                </a:solidFill>
              </a:rPr>
              <a:t>„</a:t>
            </a:r>
            <a:r>
              <a:rPr lang="hu-HU" sz="2000" dirty="0" smtClean="0">
                <a:solidFill>
                  <a:srgbClr val="0070C0"/>
                </a:solidFill>
              </a:rPr>
              <a:t>Élet </a:t>
            </a:r>
            <a:r>
              <a:rPr lang="hu-HU" sz="2000" dirty="0">
                <a:solidFill>
                  <a:srgbClr val="0070C0"/>
                </a:solidFill>
              </a:rPr>
              <a:t>és halál van a nyelv hatalmában, amelyiket szereti az ember, annak a gyümölcsét </a:t>
            </a:r>
            <a:r>
              <a:rPr lang="hu-HU" sz="2000" dirty="0" smtClean="0">
                <a:solidFill>
                  <a:srgbClr val="0070C0"/>
                </a:solidFill>
              </a:rPr>
              <a:t>eszi</a:t>
            </a:r>
            <a:r>
              <a:rPr lang="hu-HU" sz="2000" dirty="0" smtClean="0">
                <a:solidFill>
                  <a:srgbClr val="0070C0"/>
                </a:solidFill>
              </a:rPr>
              <a:t>.”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Péld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18,21</a:t>
            </a:r>
            <a:endParaRPr lang="hu-HU" sz="18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6572</TotalTime>
  <Words>1169</Words>
  <Application>Microsoft Office PowerPoint</Application>
  <PresentationFormat>Szélesvásznú</PresentationFormat>
  <Paragraphs>115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Gallery</vt:lpstr>
      <vt:lpstr>Vetőgépünk karbantartása i.</vt:lpstr>
      <vt:lpstr> jakab apostol levele 3. rész 1-12.  versek</vt:lpstr>
      <vt:lpstr> jakab apostol levele 3. rész 1-12.  versek</vt:lpstr>
      <vt:lpstr>Vetőgépünk karbantartása I. bevezető gondolatok</vt:lpstr>
      <vt:lpstr>Vetőgépünk karbantartása I. bevezető gondolatok</vt:lpstr>
      <vt:lpstr>PowerPoint-bemutató</vt:lpstr>
      <vt:lpstr>Minden szó-mag áldás vagy átok lehetőségét hordozza magában</vt:lpstr>
      <vt:lpstr>Minden szó-mag áldás vagy átok lehetőségét hordozza magában</vt:lpstr>
      <vt:lpstr>Minden szó-mag áldás vagy átok lehetőségét hordozza magában</vt:lpstr>
      <vt:lpstr>Megsokszoro-zott frusztráció</vt:lpstr>
      <vt:lpstr>Megsokszoro-zott frusztráció</vt:lpstr>
      <vt:lpstr>Vetőgépünk karbantartása I.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523</cp:revision>
  <cp:lastPrinted>2021-01-30T22:39:25Z</cp:lastPrinted>
  <dcterms:created xsi:type="dcterms:W3CDTF">2020-09-26T18:34:06Z</dcterms:created>
  <dcterms:modified xsi:type="dcterms:W3CDTF">2024-10-05T21:21:49Z</dcterms:modified>
</cp:coreProperties>
</file>