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58" r:id="rId3"/>
    <p:sldId id="371" r:id="rId4"/>
    <p:sldId id="355" r:id="rId5"/>
    <p:sldId id="319" r:id="rId6"/>
    <p:sldId id="3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DC8132CC-83F8-4DDB-9723-D304438F97F8}">
          <p14:sldIdLst>
            <p14:sldId id="256"/>
            <p14:sldId id="358"/>
            <p14:sldId id="371"/>
          </p14:sldIdLst>
        </p14:section>
        <p14:section name="Névtelen szakasz" id="{EA2B083C-2F98-4FBD-83C5-968E5AEB9C61}">
          <p14:sldIdLst>
            <p14:sldId id="355"/>
            <p14:sldId id="319"/>
            <p14:sldId id="36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75" d="100"/>
          <a:sy n="75" d="100"/>
        </p:scale>
        <p:origin x="7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2025. 02. 08.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2025. 02. 08.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2263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1825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1+1=3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1+1+1=2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smtClean="0">
                <a:solidFill>
                  <a:srgbClr val="C00000"/>
                </a:solidFill>
              </a:rPr>
              <a:t>prédikátor könyve 4.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7</a:t>
            </a:r>
            <a:r>
              <a:rPr lang="hu-HU" sz="2800" dirty="0" smtClean="0">
                <a:solidFill>
                  <a:srgbClr val="C00000"/>
                </a:solidFill>
              </a:rPr>
              <a:t>-12.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315468"/>
            <a:ext cx="11819966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7</a:t>
            </a:r>
            <a:r>
              <a:rPr lang="hu-HU" sz="2400" dirty="0"/>
              <a:t>Láttam a nap alatt ilyen hiábavalóságot is: </a:t>
            </a:r>
            <a:r>
              <a:rPr lang="hu-HU" sz="2400" baseline="30000" dirty="0"/>
              <a:t>8</a:t>
            </a:r>
            <a:r>
              <a:rPr lang="hu-HU" sz="2400" dirty="0"/>
              <a:t>Van egyedülálló ember, akinek nincs senkije, sem fia, sem testvére, még sincs vége fáradozásának; nem elégszik meg a gazdagsággal, és nem mondaná: Ugyan kiért fáradozom, és kiért vonom meg magamtól a jót? Ez is hiábavalóság és elhibázott dolog. </a:t>
            </a:r>
            <a:r>
              <a:rPr lang="hu-HU" sz="2400" dirty="0" smtClean="0"/>
              <a:t> </a:t>
            </a:r>
            <a:r>
              <a:rPr lang="hu-HU" sz="2400" dirty="0"/>
              <a:t/>
            </a:r>
            <a:br>
              <a:rPr lang="hu-HU" sz="2400" dirty="0"/>
            </a:br>
            <a:r>
              <a:rPr lang="hu-HU" sz="2400" baseline="30000" dirty="0" smtClean="0">
                <a:solidFill>
                  <a:srgbClr val="0070C0"/>
                </a:solidFill>
              </a:rPr>
              <a:t>9</a:t>
            </a:r>
            <a:r>
              <a:rPr lang="hu-HU" sz="2400" dirty="0" smtClean="0">
                <a:solidFill>
                  <a:srgbClr val="0070C0"/>
                </a:solidFill>
              </a:rPr>
              <a:t>Jobban </a:t>
            </a:r>
            <a:r>
              <a:rPr lang="hu-HU" sz="2400" dirty="0">
                <a:solidFill>
                  <a:srgbClr val="0070C0"/>
                </a:solidFill>
              </a:rPr>
              <a:t>boldogul kettő, mint egy: fáradozásuknak szép eredménye van. </a:t>
            </a:r>
            <a:r>
              <a:rPr lang="hu-HU" sz="2400" baseline="30000" dirty="0" smtClean="0">
                <a:solidFill>
                  <a:srgbClr val="0070C0"/>
                </a:solidFill>
              </a:rPr>
              <a:t>10</a:t>
            </a:r>
            <a:r>
              <a:rPr lang="hu-HU" sz="2400" dirty="0" smtClean="0">
                <a:solidFill>
                  <a:srgbClr val="0070C0"/>
                </a:solidFill>
              </a:rPr>
              <a:t>Mert </a:t>
            </a:r>
            <a:r>
              <a:rPr lang="hu-HU" sz="2400" dirty="0">
                <a:solidFill>
                  <a:srgbClr val="0070C0"/>
                </a:solidFill>
              </a:rPr>
              <a:t>ha elesnek, föl tudják segíteni egymást. De jaj az egyedülállónak, mert ha elesik, nem emeli föl senki. </a:t>
            </a:r>
            <a:r>
              <a:rPr lang="hu-HU" sz="2400" baseline="30000" dirty="0">
                <a:solidFill>
                  <a:srgbClr val="0070C0"/>
                </a:solidFill>
              </a:rPr>
              <a:t>11</a:t>
            </a:r>
            <a:r>
              <a:rPr lang="hu-HU" sz="2400" dirty="0">
                <a:solidFill>
                  <a:srgbClr val="0070C0"/>
                </a:solidFill>
              </a:rPr>
              <a:t>Éppígy, ha ketten fekszenek egymás mellett, </a:t>
            </a:r>
            <a:r>
              <a:rPr lang="hu-HU" sz="2400" dirty="0" err="1">
                <a:solidFill>
                  <a:srgbClr val="0070C0"/>
                </a:solidFill>
              </a:rPr>
              <a:t>megmelegszenek</a:t>
            </a:r>
            <a:r>
              <a:rPr lang="hu-HU" sz="2400" dirty="0">
                <a:solidFill>
                  <a:srgbClr val="0070C0"/>
                </a:solidFill>
              </a:rPr>
              <a:t>; de aki egyedül van, hogyan melegedhetne meg? </a:t>
            </a:r>
            <a:r>
              <a:rPr lang="hu-HU" sz="2400" baseline="30000" dirty="0">
                <a:solidFill>
                  <a:srgbClr val="0070C0"/>
                </a:solidFill>
              </a:rPr>
              <a:t>12</a:t>
            </a:r>
            <a:r>
              <a:rPr lang="hu-HU" sz="2400" dirty="0">
                <a:solidFill>
                  <a:srgbClr val="0070C0"/>
                </a:solidFill>
              </a:rPr>
              <a:t>Ha az egyiket megtámadják, ketten állnak ellent. </a:t>
            </a:r>
            <a:r>
              <a:rPr lang="hu-HU" sz="2400" dirty="0" smtClean="0">
                <a:solidFill>
                  <a:srgbClr val="0070C0"/>
                </a:solidFill>
              </a:rPr>
              <a:t>A hármas fonál nem szakad el egyhamar. </a:t>
            </a:r>
            <a:endParaRPr lang="hu-H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5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1+1=3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3810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b="1" dirty="0" smtClean="0"/>
              <a:t>Bibliai „kapcsolattudomány” egyenletekben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b="1" dirty="0" smtClean="0"/>
              <a:t>1+1=3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b="1" dirty="0" smtClean="0">
                <a:solidFill>
                  <a:schemeClr val="accent1"/>
                </a:solidFill>
              </a:rPr>
              <a:t>1+1+1=2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b="1" dirty="0" smtClean="0">
                <a:solidFill>
                  <a:srgbClr val="0070C0"/>
                </a:solidFill>
              </a:rPr>
              <a:t>2=3</a:t>
            </a:r>
            <a:endParaRPr lang="hu-HU" sz="4000" b="1" dirty="0">
              <a:solidFill>
                <a:srgbClr val="0070C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hu-HU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54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1525" y="798973"/>
            <a:ext cx="3276246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1+1=2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Jobban </a:t>
            </a:r>
            <a:r>
              <a:rPr lang="hu-HU" sz="1800" dirty="0">
                <a:solidFill>
                  <a:srgbClr val="0070C0"/>
                </a:solidFill>
              </a:rPr>
              <a:t>boldogul kettő, mint egy: fáradozásuknak szép eredménye </a:t>
            </a:r>
            <a:r>
              <a:rPr lang="hu-HU" sz="1800" dirty="0" smtClean="0">
                <a:solidFill>
                  <a:srgbClr val="0070C0"/>
                </a:solidFill>
              </a:rPr>
              <a:t>van.” 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Préd</a:t>
            </a: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4,9</a:t>
            </a:r>
            <a:endParaRPr lang="hu-HU" sz="18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27000"/>
            <a:ext cx="6012470" cy="5842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dirty="0" smtClean="0">
                <a:solidFill>
                  <a:srgbClr val="C00000"/>
                </a:solidFill>
              </a:rPr>
              <a:t>A társtalanság megnehezíti az életet</a:t>
            </a:r>
            <a:endParaRPr lang="hu-HU" sz="2200" b="1" dirty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n</a:t>
            </a:r>
            <a:r>
              <a:rPr lang="hu-HU" sz="2200" dirty="0" smtClean="0"/>
              <a:t>em jó az embernek egyedül lenni!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>
                <a:solidFill>
                  <a:srgbClr val="0070C0"/>
                </a:solidFill>
              </a:rPr>
              <a:t>é</a:t>
            </a:r>
            <a:r>
              <a:rPr lang="hu-HU" sz="2200" dirty="0" smtClean="0">
                <a:solidFill>
                  <a:srgbClr val="0070C0"/>
                </a:solidFill>
              </a:rPr>
              <a:t>s lesznek ketten egy testté!</a:t>
            </a:r>
            <a:r>
              <a:rPr lang="hu-HU" sz="2200" dirty="0"/>
              <a:t> 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>
                <a:solidFill>
                  <a:srgbClr val="0070C0"/>
                </a:solidFill>
              </a:rPr>
              <a:t>1+1=1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egyedül fél emberek vagyunk – keményebben kell dolgoznunk, hogy boldoguljunk</a:t>
            </a:r>
            <a:endParaRPr lang="hu-HU" sz="22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6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chemeClr val="accent1"/>
                </a:solidFill>
              </a:rPr>
              <a:t>Egymás terhét hordozzátok (</a:t>
            </a:r>
            <a:r>
              <a:rPr lang="hu-HU" sz="2400" dirty="0" err="1" smtClean="0">
                <a:solidFill>
                  <a:schemeClr val="accent1"/>
                </a:solidFill>
              </a:rPr>
              <a:t>Gal</a:t>
            </a:r>
            <a:r>
              <a:rPr lang="hu-HU" sz="2400" dirty="0" smtClean="0">
                <a:solidFill>
                  <a:schemeClr val="accent1"/>
                </a:solidFill>
              </a:rPr>
              <a:t> 6,2)</a:t>
            </a:r>
            <a:endParaRPr lang="hu-HU" sz="2400" dirty="0" smtClean="0">
              <a:solidFill>
                <a:schemeClr val="accent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 kölcsönös</a:t>
            </a:r>
            <a:r>
              <a:rPr lang="hu-HU" sz="2000" dirty="0" smtClean="0"/>
              <a:t> támogatás feltétele a talpon maradásnak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„Hadd legyek szíved radiátora!”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De mi történik akkor, ha elfáradunk vagy „kihűl” a szerelem?</a:t>
            </a:r>
            <a:endParaRPr lang="hu-H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1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500" dirty="0" smtClean="0">
                <a:solidFill>
                  <a:schemeClr val="accent1"/>
                </a:solidFill>
              </a:rPr>
              <a:t>1+1=3</a:t>
            </a:r>
            <a:endParaRPr lang="hu-HU" sz="25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>
                <a:solidFill>
                  <a:srgbClr val="0070C0"/>
                </a:solidFill>
              </a:rPr>
              <a:t>„A hármas fonál nem szakad el </a:t>
            </a:r>
            <a:r>
              <a:rPr lang="hu-HU" sz="1800" dirty="0" smtClean="0">
                <a:solidFill>
                  <a:srgbClr val="0070C0"/>
                </a:solidFill>
              </a:rPr>
              <a:t>egyhamar</a:t>
            </a:r>
            <a:r>
              <a:rPr lang="hu-HU" sz="1800" dirty="0" smtClean="0">
                <a:solidFill>
                  <a:srgbClr val="0070C0"/>
                </a:solidFill>
              </a:rPr>
              <a:t>.” 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Préd</a:t>
            </a: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hu-HU" sz="1800" dirty="0" smtClean="0">
                <a:solidFill>
                  <a:srgbClr val="0070C0"/>
                </a:solidFill>
                <a:cs typeface="Arial" panose="020B0604020202020204" pitchFamily="34" charset="0"/>
              </a:rPr>
              <a:t>4,12</a:t>
            </a:r>
            <a:endParaRPr lang="hu-HU" sz="18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b="1" i="1" dirty="0" smtClean="0">
                <a:solidFill>
                  <a:srgbClr val="7030A0"/>
                </a:solidFill>
              </a:rPr>
              <a:t>Egyhamar ≠ Sosem</a:t>
            </a:r>
            <a:endParaRPr lang="hu-HU" sz="2800" b="1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b="1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b="1" dirty="0">
                <a:solidFill>
                  <a:srgbClr val="0070C0"/>
                </a:solidFill>
              </a:rPr>
              <a:t>A</a:t>
            </a:r>
            <a:r>
              <a:rPr lang="hu-HU" b="1" dirty="0" smtClean="0">
                <a:solidFill>
                  <a:srgbClr val="0070C0"/>
                </a:solidFill>
              </a:rPr>
              <a:t>Z </a:t>
            </a:r>
            <a:r>
              <a:rPr lang="hu-HU" b="1" dirty="0" smtClean="0">
                <a:solidFill>
                  <a:srgbClr val="0070C0"/>
                </a:solidFill>
              </a:rPr>
              <a:t>A KAPCSOLAT KÉPES MEGMARADNI, MELYBEN MINDKÉT FÉL KAPCSOLÓDIK A HARMADIKHOZ</a:t>
            </a:r>
            <a:endParaRPr lang="hu-HU" sz="2000" b="1" dirty="0" smtClean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Együtt kapcsolódnak Istenhez</a:t>
            </a:r>
            <a:endParaRPr lang="hu-HU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komolyan veszik Isten iránymutatásait az egyéni személyes és a közös életükre nézve egyaránt</a:t>
            </a:r>
            <a:endParaRPr lang="hu-H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a házasságukkal ki akarják fejezni Isten dicsőségét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>
                <a:solidFill>
                  <a:srgbClr val="0070C0"/>
                </a:solidFill>
              </a:rPr>
              <a:t>1+1+1=2</a:t>
            </a:r>
            <a:endParaRPr lang="hu-HU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b="1" dirty="0" smtClean="0">
                <a:solidFill>
                  <a:srgbClr val="C00000"/>
                </a:solidFill>
              </a:rPr>
              <a:t>MI VAGYUNK</a:t>
            </a:r>
            <a:endParaRPr lang="hu-HU" b="1" dirty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megszűnik a Te meg az Én</a:t>
            </a:r>
            <a:endParaRPr lang="hu-HU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közös a felelősség, a teher, a feladat, az öröm, a siker, a bánat – minden hatás közös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/>
              <a:t>n</a:t>
            </a:r>
            <a:r>
              <a:rPr lang="hu-HU" dirty="0" smtClean="0"/>
              <a:t>em a személyiségünket vagy a szabadságunkat adjuk fel, hanem a társtalanságunkat és a kiszolgáltatottságunkat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1+1=3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záró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7082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b="1" dirty="0" smtClean="0">
                <a:solidFill>
                  <a:srgbClr val="C00000"/>
                </a:solidFill>
              </a:rPr>
              <a:t>az I néha 2 vagy 3</a:t>
            </a:r>
            <a:endParaRPr lang="hu-HU" sz="2600" b="1" dirty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>
                <a:solidFill>
                  <a:srgbClr val="7030A0"/>
                </a:solidFill>
              </a:rPr>
              <a:t>Isten családjában különösen fontos, hogy támogassuk egymást</a:t>
            </a:r>
            <a:endParaRPr lang="hu-HU" sz="2400" dirty="0" smtClean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>
                <a:solidFill>
                  <a:srgbClr val="7030A0"/>
                </a:solidFill>
              </a:rPr>
              <a:t>az egyedülálló szülők is élvezik/élvezhetik Isten segítségét, de minden (testvéri, baráti, családi) segítség jól jön a számukra</a:t>
            </a:r>
            <a:endParaRPr lang="hu-HU" sz="2400" dirty="0" smtClean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>
                <a:solidFill>
                  <a:srgbClr val="7030A0"/>
                </a:solidFill>
              </a:rPr>
              <a:t>a</a:t>
            </a:r>
            <a:r>
              <a:rPr lang="hu-HU" sz="2400" dirty="0" smtClean="0">
                <a:solidFill>
                  <a:srgbClr val="7030A0"/>
                </a:solidFill>
              </a:rPr>
              <a:t> barátság is lehet olykor olyan erős kötelék, mint egy házasság</a:t>
            </a:r>
            <a:endParaRPr lang="hu-HU" sz="2400" dirty="0" smtClean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>
                <a:solidFill>
                  <a:srgbClr val="7030A0"/>
                </a:solidFill>
              </a:rPr>
              <a:t>Istenre minden helyzetben számíthatunk!</a:t>
            </a: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b="1" dirty="0" smtClean="0">
                <a:solidFill>
                  <a:srgbClr val="0070C0"/>
                </a:solidFill>
              </a:rPr>
              <a:t>Isten a legnagyobb (legtapasztaltabb) kapcsolati szakértő</a:t>
            </a:r>
            <a:r>
              <a:rPr lang="hu-HU" sz="2600" b="1" dirty="0" smtClean="0">
                <a:solidFill>
                  <a:srgbClr val="0070C0"/>
                </a:solidFill>
              </a:rPr>
              <a:t>!</a:t>
            </a:r>
            <a:endParaRPr lang="hu-HU" sz="2600" b="1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b="1" dirty="0" smtClean="0">
                <a:solidFill>
                  <a:srgbClr val="0070C0"/>
                </a:solidFill>
              </a:rPr>
              <a:t>1+1+1=1</a:t>
            </a:r>
            <a:endParaRPr lang="hu-HU" sz="2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1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13145</TotalTime>
  <Words>398</Words>
  <Application>Microsoft Office PowerPoint</Application>
  <PresentationFormat>Szélesvásznú</PresentationFormat>
  <Paragraphs>50</Paragraphs>
  <Slides>6</Slides>
  <Notes>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Calibri</vt:lpstr>
      <vt:lpstr>Gill Sans MT</vt:lpstr>
      <vt:lpstr>Gallery</vt:lpstr>
      <vt:lpstr>1+1=3</vt:lpstr>
      <vt:lpstr> prédikátor könyve 4. rész 7-12. versek</vt:lpstr>
      <vt:lpstr>1+1=3 bevezető gondolatok</vt:lpstr>
      <vt:lpstr>1+1=2</vt:lpstr>
      <vt:lpstr>1+1=3</vt:lpstr>
      <vt:lpstr>1+1=3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1123</cp:revision>
  <cp:lastPrinted>2022-04-14T22:32:42Z</cp:lastPrinted>
  <dcterms:created xsi:type="dcterms:W3CDTF">2020-09-26T18:34:06Z</dcterms:created>
  <dcterms:modified xsi:type="dcterms:W3CDTF">2025-02-09T00:05:16Z</dcterms:modified>
</cp:coreProperties>
</file>