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handoutMasterIdLst>
    <p:handoutMasterId r:id="rId15"/>
  </p:handoutMasterIdLst>
  <p:sldIdLst>
    <p:sldId id="256" r:id="rId2"/>
    <p:sldId id="358" r:id="rId3"/>
    <p:sldId id="365" r:id="rId4"/>
    <p:sldId id="355" r:id="rId5"/>
    <p:sldId id="380" r:id="rId6"/>
    <p:sldId id="381" r:id="rId7"/>
    <p:sldId id="382" r:id="rId8"/>
    <p:sldId id="383" r:id="rId9"/>
    <p:sldId id="384" r:id="rId10"/>
    <p:sldId id="379" r:id="rId11"/>
    <p:sldId id="386" r:id="rId12"/>
    <p:sldId id="36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50" autoAdjust="0"/>
    <p:restoredTop sz="94660"/>
  </p:normalViewPr>
  <p:slideViewPr>
    <p:cSldViewPr snapToGrid="0">
      <p:cViewPr varScale="1">
        <p:scale>
          <a:sx n="115" d="100"/>
          <a:sy n="115" d="100"/>
        </p:scale>
        <p:origin x="288" y="108"/>
      </p:cViewPr>
      <p:guideLst>
        <p:guide orient="horz" pos="2160"/>
        <p:guide pos="3840"/>
      </p:guideLst>
    </p:cSldViewPr>
  </p:slideViewPr>
  <p:notesTextViewPr>
    <p:cViewPr>
      <p:scale>
        <a:sx n="1" d="1"/>
        <a:sy n="1" d="1"/>
      </p:scale>
      <p:origin x="0" y="0"/>
    </p:cViewPr>
  </p:notesTextViewPr>
  <p:sorterViewPr>
    <p:cViewPr>
      <p:scale>
        <a:sx n="100" d="100"/>
        <a:sy n="100" d="100"/>
      </p:scale>
      <p:origin x="0" y="-1232"/>
    </p:cViewPr>
  </p:sorter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6F0AA7C-D6D9-47A1-957F-AE1FD420E583}" type="datetimeFigureOut">
              <a:rPr lang="hu-HU" smtClean="0"/>
              <a:pPr/>
              <a:t>2025. 02. 25.</a:t>
            </a:fld>
            <a:endParaRPr lang="hu-HU"/>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9717454-6CD4-40EA-AA78-DFF3366CDF53}" type="slidenum">
              <a:rPr lang="hu-HU" smtClean="0"/>
              <a:pPr/>
              <a:t>‹#›</a:t>
            </a:fld>
            <a:endParaRPr lang="hu-HU"/>
          </a:p>
        </p:txBody>
      </p:sp>
    </p:spTree>
    <p:extLst>
      <p:ext uri="{BB962C8B-B14F-4D97-AF65-F5344CB8AC3E}">
        <p14:creationId xmlns:p14="http://schemas.microsoft.com/office/powerpoint/2010/main" val="3839281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5E56D-A941-4D5E-A5DE-0EF8E59BEA46}" type="datetimeFigureOut">
              <a:rPr lang="hu-HU" smtClean="0"/>
              <a:pPr/>
              <a:t>2025. 02. 25.</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56AB7-9312-4745-8F1D-B298FA6D9821}" type="slidenum">
              <a:rPr lang="hu-HU" smtClean="0"/>
              <a:pPr/>
              <a:t>‹#›</a:t>
            </a:fld>
            <a:endParaRPr lang="hu-HU"/>
          </a:p>
        </p:txBody>
      </p:sp>
    </p:spTree>
    <p:extLst>
      <p:ext uri="{BB962C8B-B14F-4D97-AF65-F5344CB8AC3E}">
        <p14:creationId xmlns:p14="http://schemas.microsoft.com/office/powerpoint/2010/main" val="3366957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1</a:t>
            </a:fld>
            <a:endParaRPr lang="hu-HU"/>
          </a:p>
        </p:txBody>
      </p:sp>
    </p:spTree>
    <p:extLst>
      <p:ext uri="{BB962C8B-B14F-4D97-AF65-F5344CB8AC3E}">
        <p14:creationId xmlns:p14="http://schemas.microsoft.com/office/powerpoint/2010/main" val="1660683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2</a:t>
            </a:fld>
            <a:endParaRPr lang="hu-HU"/>
          </a:p>
        </p:txBody>
      </p:sp>
    </p:spTree>
    <p:extLst>
      <p:ext uri="{BB962C8B-B14F-4D97-AF65-F5344CB8AC3E}">
        <p14:creationId xmlns:p14="http://schemas.microsoft.com/office/powerpoint/2010/main" val="1872263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43D56AB7-9312-4745-8F1D-B298FA6D9821}" type="slidenum">
              <a:rPr lang="hu-HU" smtClean="0"/>
              <a:pPr/>
              <a:t>4</a:t>
            </a:fld>
            <a:endParaRPr lang="hu-HU"/>
          </a:p>
        </p:txBody>
      </p:sp>
    </p:spTree>
    <p:extLst>
      <p:ext uri="{BB962C8B-B14F-4D97-AF65-F5344CB8AC3E}">
        <p14:creationId xmlns:p14="http://schemas.microsoft.com/office/powerpoint/2010/main" val="254182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182B0-6C25-4532-EE1B-2A23069029D9}"/>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2686B50F-CEF8-BB3A-4462-B10E1D431806}"/>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5D267E51-B08C-B64B-7BD6-1AEBC67F2100}"/>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64940205-02A1-FF84-7BA4-1FD5726FBA23}"/>
              </a:ext>
            </a:extLst>
          </p:cNvPr>
          <p:cNvSpPr>
            <a:spLocks noGrp="1"/>
          </p:cNvSpPr>
          <p:nvPr>
            <p:ph type="sldNum" sz="quarter" idx="10"/>
          </p:nvPr>
        </p:nvSpPr>
        <p:spPr/>
        <p:txBody>
          <a:bodyPr/>
          <a:lstStyle/>
          <a:p>
            <a:fld id="{43D56AB7-9312-4745-8F1D-B298FA6D9821}" type="slidenum">
              <a:rPr lang="hu-HU" smtClean="0"/>
              <a:pPr/>
              <a:t>5</a:t>
            </a:fld>
            <a:endParaRPr lang="hu-HU"/>
          </a:p>
        </p:txBody>
      </p:sp>
    </p:spTree>
    <p:extLst>
      <p:ext uri="{BB962C8B-B14F-4D97-AF65-F5344CB8AC3E}">
        <p14:creationId xmlns:p14="http://schemas.microsoft.com/office/powerpoint/2010/main" val="1893269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9A476A-9992-6743-F6F1-40C2E1DBCC00}"/>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B366D1B9-789B-3B89-561C-474A05339270}"/>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33FED5DE-4EF2-0A39-1A32-7935A278D58C}"/>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B7186A04-673D-7E76-037A-0C6B15212BD3}"/>
              </a:ext>
            </a:extLst>
          </p:cNvPr>
          <p:cNvSpPr>
            <a:spLocks noGrp="1"/>
          </p:cNvSpPr>
          <p:nvPr>
            <p:ph type="sldNum" sz="quarter" idx="10"/>
          </p:nvPr>
        </p:nvSpPr>
        <p:spPr/>
        <p:txBody>
          <a:bodyPr/>
          <a:lstStyle/>
          <a:p>
            <a:fld id="{43D56AB7-9312-4745-8F1D-B298FA6D9821}" type="slidenum">
              <a:rPr lang="hu-HU" smtClean="0"/>
              <a:pPr/>
              <a:t>6</a:t>
            </a:fld>
            <a:endParaRPr lang="hu-HU"/>
          </a:p>
        </p:txBody>
      </p:sp>
    </p:spTree>
    <p:extLst>
      <p:ext uri="{BB962C8B-B14F-4D97-AF65-F5344CB8AC3E}">
        <p14:creationId xmlns:p14="http://schemas.microsoft.com/office/powerpoint/2010/main" val="1645233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FE19EB-FF9A-D923-9D9C-DE260E7EE1F4}"/>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8A5AD267-7BD3-04ED-DC08-41458F3FBCB5}"/>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E6EB567A-82D1-0EA1-D4A6-180CF8856EA8}"/>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6BC4E3CC-6C84-0083-2836-13CCC5E6587B}"/>
              </a:ext>
            </a:extLst>
          </p:cNvPr>
          <p:cNvSpPr>
            <a:spLocks noGrp="1"/>
          </p:cNvSpPr>
          <p:nvPr>
            <p:ph type="sldNum" sz="quarter" idx="10"/>
          </p:nvPr>
        </p:nvSpPr>
        <p:spPr/>
        <p:txBody>
          <a:bodyPr/>
          <a:lstStyle/>
          <a:p>
            <a:fld id="{43D56AB7-9312-4745-8F1D-B298FA6D9821}" type="slidenum">
              <a:rPr lang="hu-HU" smtClean="0"/>
              <a:pPr/>
              <a:t>7</a:t>
            </a:fld>
            <a:endParaRPr lang="hu-HU"/>
          </a:p>
        </p:txBody>
      </p:sp>
    </p:spTree>
    <p:extLst>
      <p:ext uri="{BB962C8B-B14F-4D97-AF65-F5344CB8AC3E}">
        <p14:creationId xmlns:p14="http://schemas.microsoft.com/office/powerpoint/2010/main" val="924063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E473D5-F452-0C46-5B49-DD954107A80E}"/>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4768D7F5-9C25-EBDD-B9CE-6E0B374D0272}"/>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6A605326-D377-AF96-0648-DD47C8335864}"/>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94199190-6FC5-8B1E-A403-9DC8F154D48A}"/>
              </a:ext>
            </a:extLst>
          </p:cNvPr>
          <p:cNvSpPr>
            <a:spLocks noGrp="1"/>
          </p:cNvSpPr>
          <p:nvPr>
            <p:ph type="sldNum" sz="quarter" idx="10"/>
          </p:nvPr>
        </p:nvSpPr>
        <p:spPr/>
        <p:txBody>
          <a:bodyPr/>
          <a:lstStyle/>
          <a:p>
            <a:fld id="{43D56AB7-9312-4745-8F1D-B298FA6D9821}" type="slidenum">
              <a:rPr lang="hu-HU" smtClean="0"/>
              <a:pPr/>
              <a:t>8</a:t>
            </a:fld>
            <a:endParaRPr lang="hu-HU"/>
          </a:p>
        </p:txBody>
      </p:sp>
    </p:spTree>
    <p:extLst>
      <p:ext uri="{BB962C8B-B14F-4D97-AF65-F5344CB8AC3E}">
        <p14:creationId xmlns:p14="http://schemas.microsoft.com/office/powerpoint/2010/main" val="2520624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2F355-967A-404D-92C3-6AA870189549}"/>
            </a:ext>
          </a:extLst>
        </p:cNvPr>
        <p:cNvGrpSpPr/>
        <p:nvPr/>
      </p:nvGrpSpPr>
      <p:grpSpPr>
        <a:xfrm>
          <a:off x="0" y="0"/>
          <a:ext cx="0" cy="0"/>
          <a:chOff x="0" y="0"/>
          <a:chExt cx="0" cy="0"/>
        </a:xfrm>
      </p:grpSpPr>
      <p:sp>
        <p:nvSpPr>
          <p:cNvPr id="2" name="Diakép helye 1">
            <a:extLst>
              <a:ext uri="{FF2B5EF4-FFF2-40B4-BE49-F238E27FC236}">
                <a16:creationId xmlns:a16="http://schemas.microsoft.com/office/drawing/2014/main" id="{79EB8F1D-4B6D-7AC2-6F5E-86D8C20EBC77}"/>
              </a:ext>
            </a:extLst>
          </p:cNvPr>
          <p:cNvSpPr>
            <a:spLocks noGrp="1" noRot="1" noChangeAspect="1"/>
          </p:cNvSpPr>
          <p:nvPr>
            <p:ph type="sldImg"/>
          </p:nvPr>
        </p:nvSpPr>
        <p:spPr/>
      </p:sp>
      <p:sp>
        <p:nvSpPr>
          <p:cNvPr id="3" name="Jegyzetek helye 2">
            <a:extLst>
              <a:ext uri="{FF2B5EF4-FFF2-40B4-BE49-F238E27FC236}">
                <a16:creationId xmlns:a16="http://schemas.microsoft.com/office/drawing/2014/main" id="{0A6AF8E6-5AB9-9AD0-4F44-7BD6F3EDF8A4}"/>
              </a:ext>
            </a:extLst>
          </p:cNvPr>
          <p:cNvSpPr>
            <a:spLocks noGrp="1"/>
          </p:cNvSpPr>
          <p:nvPr>
            <p:ph type="body" idx="1"/>
          </p:nvPr>
        </p:nvSpPr>
        <p:spPr/>
        <p:txBody>
          <a:bodyPr/>
          <a:lstStyle/>
          <a:p>
            <a:endParaRPr lang="hu-HU"/>
          </a:p>
        </p:txBody>
      </p:sp>
      <p:sp>
        <p:nvSpPr>
          <p:cNvPr id="4" name="Dia számának helye 3">
            <a:extLst>
              <a:ext uri="{FF2B5EF4-FFF2-40B4-BE49-F238E27FC236}">
                <a16:creationId xmlns:a16="http://schemas.microsoft.com/office/drawing/2014/main" id="{24433B7A-6346-CDB1-B5A2-FC69CDCC542A}"/>
              </a:ext>
            </a:extLst>
          </p:cNvPr>
          <p:cNvSpPr>
            <a:spLocks noGrp="1"/>
          </p:cNvSpPr>
          <p:nvPr>
            <p:ph type="sldNum" sz="quarter" idx="10"/>
          </p:nvPr>
        </p:nvSpPr>
        <p:spPr/>
        <p:txBody>
          <a:bodyPr/>
          <a:lstStyle/>
          <a:p>
            <a:fld id="{43D56AB7-9312-4745-8F1D-B298FA6D9821}" type="slidenum">
              <a:rPr lang="hu-HU" smtClean="0"/>
              <a:pPr/>
              <a:t>9</a:t>
            </a:fld>
            <a:endParaRPr lang="hu-HU"/>
          </a:p>
        </p:txBody>
      </p:sp>
    </p:spTree>
    <p:extLst>
      <p:ext uri="{BB962C8B-B14F-4D97-AF65-F5344CB8AC3E}">
        <p14:creationId xmlns:p14="http://schemas.microsoft.com/office/powerpoint/2010/main" val="453811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u-HU"/>
              <a:t>Mintacím szerkesztése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u-HU"/>
              <a:t>Mintacím szerkesztése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u-HU"/>
              <a:t>Mintacím szerkesztése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u-HU"/>
              <a:t>Mintacím szerkesztése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u-HU"/>
              <a:t>Mintacím szerkesztése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447191" y="2824269"/>
            <a:ext cx="4645152" cy="264445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412362" y="2821491"/>
            <a:ext cx="4645152" cy="263737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u-HU"/>
              <a:t>Mintacím szerkesztése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48A87A34-81AB-432B-8DAE-1953F412C126}" type="datetimeFigureOut">
              <a:rPr lang="en-US" dirty="0"/>
              <a:pPr/>
              <a:t>2/25/2025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2/25/2025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2/25/2025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2417780" y="785365"/>
            <a:ext cx="8637073" cy="2541431"/>
          </a:xfrm>
        </p:spPr>
        <p:txBody>
          <a:bodyPr>
            <a:normAutofit/>
          </a:bodyPr>
          <a:lstStyle/>
          <a:p>
            <a:r>
              <a:rPr lang="hu-HU" sz="6000" dirty="0">
                <a:effectLst>
                  <a:outerShdw blurRad="38100" dist="38100" dir="2700000" algn="tl">
                    <a:srgbClr val="000000">
                      <a:alpha val="43137"/>
                    </a:srgbClr>
                  </a:outerShdw>
                </a:effectLst>
              </a:rPr>
              <a:t>Az isten előtti beszéd</a:t>
            </a:r>
          </a:p>
        </p:txBody>
      </p:sp>
      <p:sp>
        <p:nvSpPr>
          <p:cNvPr id="3" name="Alcím 2"/>
          <p:cNvSpPr>
            <a:spLocks noGrp="1"/>
          </p:cNvSpPr>
          <p:nvPr>
            <p:ph type="subTitle" idx="1"/>
          </p:nvPr>
        </p:nvSpPr>
        <p:spPr/>
        <p:txBody>
          <a:bodyPr>
            <a:normAutofit/>
          </a:bodyPr>
          <a:lstStyle/>
          <a:p>
            <a:r>
              <a:rPr lang="hu-HU" sz="2800" i="1" dirty="0">
                <a:solidFill>
                  <a:srgbClr val="C00000"/>
                </a:solidFill>
              </a:rPr>
              <a:t>imádkozni is hiábavalóság?</a:t>
            </a:r>
          </a:p>
        </p:txBody>
      </p:sp>
    </p:spTree>
    <p:extLst>
      <p:ext uri="{BB962C8B-B14F-4D97-AF65-F5344CB8AC3E}">
        <p14:creationId xmlns:p14="http://schemas.microsoft.com/office/powerpoint/2010/main" val="393531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48AE6A2-6CA1-8E86-45D1-F26D50997A54}"/>
              </a:ext>
            </a:extLst>
          </p:cNvPr>
          <p:cNvSpPr>
            <a:spLocks noGrp="1"/>
          </p:cNvSpPr>
          <p:nvPr>
            <p:ph type="title"/>
          </p:nvPr>
        </p:nvSpPr>
        <p:spPr>
          <a:xfrm>
            <a:off x="682389" y="804519"/>
            <a:ext cx="11041038" cy="1049235"/>
          </a:xfrm>
        </p:spPr>
        <p:txBody>
          <a:bodyPr/>
          <a:lstStyle/>
          <a:p>
            <a:r>
              <a:rPr lang="hu-HU" dirty="0"/>
              <a:t>Minden hiábavalóság? Még a beszéd is?</a:t>
            </a:r>
            <a:br>
              <a:rPr lang="hu-HU" dirty="0"/>
            </a:br>
            <a:r>
              <a:rPr lang="hu-HU" dirty="0"/>
              <a:t>az imádság, Az isten előtt való beszéd is?</a:t>
            </a:r>
          </a:p>
        </p:txBody>
      </p:sp>
      <p:sp>
        <p:nvSpPr>
          <p:cNvPr id="3" name="Tartalom helye 2">
            <a:extLst>
              <a:ext uri="{FF2B5EF4-FFF2-40B4-BE49-F238E27FC236}">
                <a16:creationId xmlns:a16="http://schemas.microsoft.com/office/drawing/2014/main" id="{80F7F690-927F-58AF-C4AE-E5A2FF767DEC}"/>
              </a:ext>
            </a:extLst>
          </p:cNvPr>
          <p:cNvSpPr>
            <a:spLocks noGrp="1"/>
          </p:cNvSpPr>
          <p:nvPr>
            <p:ph idx="1"/>
          </p:nvPr>
        </p:nvSpPr>
        <p:spPr>
          <a:xfrm>
            <a:off x="682389" y="1853755"/>
            <a:ext cx="11041038" cy="4199726"/>
          </a:xfrm>
        </p:spPr>
        <p:txBody>
          <a:bodyPr>
            <a:normAutofit fontScale="77500" lnSpcReduction="20000"/>
          </a:bodyPr>
          <a:lstStyle/>
          <a:p>
            <a:pPr marL="0" indent="0" algn="just">
              <a:buNone/>
            </a:pPr>
            <a:r>
              <a:rPr lang="hu-HU" sz="2600" i="1" dirty="0"/>
              <a:t>„Amikor imádkoztok, ne szaporítsátok a szót, mint a pogányok, akik azt gondolják, hogy bőbeszédűségükért hallgattatnak meg. Ne legyetek tehát hozzájuk hasonlók, mert </a:t>
            </a:r>
            <a:r>
              <a:rPr lang="hu-HU" sz="2600" b="1" i="1" dirty="0"/>
              <a:t>tudja a ti Atyátok</a:t>
            </a:r>
            <a:r>
              <a:rPr lang="hu-HU" sz="2600" i="1" dirty="0"/>
              <a:t>, mire van szükségetek, még mielőtt kérnétek tőle.” (Mt 6,7-8)</a:t>
            </a:r>
          </a:p>
          <a:p>
            <a:pPr>
              <a:lnSpc>
                <a:spcPct val="110000"/>
              </a:lnSpc>
            </a:pPr>
            <a:r>
              <a:rPr lang="hu-HU" sz="2800" dirty="0">
                <a:solidFill>
                  <a:srgbClr val="0070C0"/>
                </a:solidFill>
                <a:cs typeface="Arial" panose="020B0604020202020204" pitchFamily="34" charset="0"/>
              </a:rPr>
              <a:t>felesleges a listát benyújtani, leadni a rendelést</a:t>
            </a:r>
          </a:p>
          <a:p>
            <a:pPr>
              <a:lnSpc>
                <a:spcPct val="110000"/>
              </a:lnSpc>
            </a:pPr>
            <a:r>
              <a:rPr lang="hu-HU" sz="2800" dirty="0">
                <a:solidFill>
                  <a:srgbClr val="0070C0"/>
                </a:solidFill>
                <a:cs typeface="Arial" panose="020B0604020202020204" pitchFamily="34" charset="0"/>
              </a:rPr>
              <a:t>... sok szép szóval, ékesen, de szív nélkül? – történet a szerzetesek énekéről </a:t>
            </a:r>
            <a:r>
              <a:rPr lang="hu-HU" sz="2100" i="1" dirty="0">
                <a:solidFill>
                  <a:srgbClr val="0070C0"/>
                </a:solidFill>
                <a:cs typeface="Arial" panose="020B0604020202020204" pitchFamily="34" charset="0"/>
              </a:rPr>
              <a:t>*(következő. dia)</a:t>
            </a:r>
          </a:p>
          <a:p>
            <a:pPr>
              <a:lnSpc>
                <a:spcPct val="110000"/>
              </a:lnSpc>
            </a:pPr>
            <a:r>
              <a:rPr lang="hu-HU" sz="2800" dirty="0">
                <a:solidFill>
                  <a:srgbClr val="0070C0"/>
                </a:solidFill>
                <a:cs typeface="Arial" panose="020B0604020202020204" pitchFamily="34" charset="0"/>
              </a:rPr>
              <a:t>Akkor miért is imádkozunk?</a:t>
            </a:r>
          </a:p>
          <a:p>
            <a:pPr lvl="1">
              <a:lnSpc>
                <a:spcPct val="110000"/>
              </a:lnSpc>
            </a:pPr>
            <a:r>
              <a:rPr lang="hu-HU" sz="2600" dirty="0">
                <a:solidFill>
                  <a:srgbClr val="0070C0"/>
                </a:solidFill>
                <a:cs typeface="Arial" panose="020B0604020202020204" pitchFamily="34" charset="0"/>
              </a:rPr>
              <a:t>lelki életünk elengedhetetlen feltétele – mint fizikai életünk számára a levegő belélegzése</a:t>
            </a:r>
          </a:p>
          <a:p>
            <a:pPr lvl="1">
              <a:lnSpc>
                <a:spcPct val="110000"/>
              </a:lnSpc>
            </a:pPr>
            <a:r>
              <a:rPr lang="hu-HU" sz="2600" dirty="0">
                <a:solidFill>
                  <a:srgbClr val="0070C0"/>
                </a:solidFill>
                <a:cs typeface="Arial" panose="020B0604020202020204" pitchFamily="34" charset="0"/>
              </a:rPr>
              <a:t>Istennel való kapcsolatunknak egyetlen módja.</a:t>
            </a:r>
          </a:p>
          <a:p>
            <a:pPr lvl="1">
              <a:lnSpc>
                <a:spcPct val="110000"/>
              </a:lnSpc>
            </a:pPr>
            <a:r>
              <a:rPr lang="hu-HU" sz="2600" dirty="0">
                <a:solidFill>
                  <a:srgbClr val="0070C0"/>
                </a:solidFill>
                <a:cs typeface="Arial" panose="020B0604020202020204" pitchFamily="34" charset="0"/>
              </a:rPr>
              <a:t>Az ima kihatása: Isten bevonulása és térhódítása az emberi életben. Következménye: Isten akaratának megvalósulása életünkben.</a:t>
            </a:r>
          </a:p>
          <a:p>
            <a:pPr lvl="1">
              <a:lnSpc>
                <a:spcPct val="110000"/>
              </a:lnSpc>
            </a:pPr>
            <a:r>
              <a:rPr lang="hu-HU" sz="2600" dirty="0">
                <a:solidFill>
                  <a:srgbClr val="0070C0"/>
                </a:solidFill>
                <a:cs typeface="Arial" panose="020B0604020202020204" pitchFamily="34" charset="0"/>
              </a:rPr>
              <a:t>16 fajtája (elmélkedés, beszélgetés, fohászkodás, sóhajtás, kérés, panasz, rimánkodás, segítségül hívás, könyörgés, esedezés, kiáltás, bűnbánat, köszönet, tisztelet, dicséret, magasztalás)</a:t>
            </a:r>
          </a:p>
          <a:p>
            <a:endParaRPr lang="hu-HU" sz="2400" dirty="0">
              <a:solidFill>
                <a:srgbClr val="0070C0"/>
              </a:solidFill>
              <a:cs typeface="Arial" panose="020B0604020202020204" pitchFamily="34" charset="0"/>
            </a:endParaRPr>
          </a:p>
        </p:txBody>
      </p:sp>
    </p:spTree>
    <p:extLst>
      <p:ext uri="{BB962C8B-B14F-4D97-AF65-F5344CB8AC3E}">
        <p14:creationId xmlns:p14="http://schemas.microsoft.com/office/powerpoint/2010/main" val="134852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7" fill="hold">
                            <p:stCondLst>
                              <p:cond delay="500"/>
                            </p:stCondLst>
                            <p:childTnLst>
                              <p:par>
                                <p:cTn id="28" presetID="2" presetClass="entr" presetSubtype="4" fill="hold" grpId="0" nodeType="after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additive="base">
                                        <p:cTn id="30"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additive="base">
                                        <p:cTn id="3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 calcmode="lin" valueType="num">
                                      <p:cBhvr additive="base">
                                        <p:cTn id="48"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zövegdoboz 3">
            <a:extLst>
              <a:ext uri="{FF2B5EF4-FFF2-40B4-BE49-F238E27FC236}">
                <a16:creationId xmlns:a16="http://schemas.microsoft.com/office/drawing/2014/main" id="{5DC7BC9D-5579-5C67-FD7B-1E79D7F75FED}"/>
              </a:ext>
            </a:extLst>
          </p:cNvPr>
          <p:cNvSpPr txBox="1"/>
          <p:nvPr/>
        </p:nvSpPr>
        <p:spPr>
          <a:xfrm>
            <a:off x="493594" y="614150"/>
            <a:ext cx="11204812" cy="5022080"/>
          </a:xfrm>
          <a:prstGeom prst="rect">
            <a:avLst/>
          </a:prstGeom>
          <a:noFill/>
        </p:spPr>
        <p:txBody>
          <a:bodyPr wrap="square" rtlCol="0">
            <a:spAutoFit/>
          </a:bodyPr>
          <a:lstStyle/>
          <a:p>
            <a:pPr>
              <a:lnSpc>
                <a:spcPct val="107000"/>
              </a:lnSpc>
              <a:spcAft>
                <a:spcPts val="800"/>
              </a:spcAft>
            </a:pP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„Mélyen bent az erdőben, volt egy kolostor. Néhány barát élt benne, akik gyakorlatlan és bárgyú éneklésben, de szívvel lélekkel énekeltek este és reggel az Úr dicsőítésére. Egy nagyon fiatal szerzetes vetődött hozzájuk, s mikor énekelni kezdtek, ő is velük énekelt. Az öregek szájtátva hallgatták, mivel csodálatosan szép hangja volt, s azt gondolták:</a:t>
            </a:r>
          </a:p>
          <a:p>
            <a:pPr marL="342900" lvl="0" indent="-342900">
              <a:lnSpc>
                <a:spcPct val="107000"/>
              </a:lnSpc>
              <a:spcAft>
                <a:spcPts val="800"/>
              </a:spcAft>
              <a:buFont typeface="Calibri" panose="020F0502020204030204" pitchFamily="34" charset="0"/>
              <a:buChar char="-"/>
            </a:pP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Miért énekeljünk mi, hiszen e mellett a szép hang mellett Isten nem hallgat a mi gyakorlatlan, durva énekünkre.</a:t>
            </a:r>
          </a:p>
          <a:p>
            <a:pPr>
              <a:lnSpc>
                <a:spcPct val="107000"/>
              </a:lnSpc>
              <a:spcAft>
                <a:spcPts val="800"/>
              </a:spcAft>
            </a:pP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S a fiatal barát ezentúl este és reggel egyedül énekelt.   </a:t>
            </a:r>
            <a:b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Egy éjjel a kolostor apátjának különös álma volt. Az Úr kérdezte tőle:</a:t>
            </a:r>
            <a:b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Miért van az, hogy én már napok óta semmiféle éneket nem hallok a kolostorból felhangzani?        </a:t>
            </a:r>
            <a:b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De Uram, - felelt az apát - az új szerzetes minden nap csodálatos szépen énekel!      </a:t>
            </a:r>
            <a:b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br>
            <a:r>
              <a:rPr lang="hu-HU" sz="24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 Az meglehet, - válaszolta az Úr - de az ő énekéből egy hang sem jutott fel hozzám.”</a:t>
            </a:r>
          </a:p>
        </p:txBody>
      </p:sp>
    </p:spTree>
    <p:extLst>
      <p:ext uri="{BB962C8B-B14F-4D97-AF65-F5344CB8AC3E}">
        <p14:creationId xmlns:p14="http://schemas.microsoft.com/office/powerpoint/2010/main" val="3702623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82390" y="804889"/>
            <a:ext cx="9913433" cy="1059305"/>
          </a:xfrm>
        </p:spPr>
        <p:txBody>
          <a:bodyPr>
            <a:normAutofit/>
          </a:bodyPr>
          <a:lstStyle/>
          <a:p>
            <a:r>
              <a:rPr lang="hu-HU" b="1" dirty="0"/>
              <a:t>Az isten előtti BESZÉD</a:t>
            </a:r>
            <a:br>
              <a:rPr lang="hu-HU"/>
            </a:br>
            <a:r>
              <a:rPr lang="hu-HU" i="1">
                <a:solidFill>
                  <a:srgbClr val="7030A0"/>
                </a:solidFill>
              </a:rPr>
              <a:t>Összefoglalás</a:t>
            </a:r>
            <a:endParaRPr lang="hu-HU" i="1" dirty="0"/>
          </a:p>
        </p:txBody>
      </p:sp>
      <p:sp>
        <p:nvSpPr>
          <p:cNvPr id="4" name="Tartalom helye 3"/>
          <p:cNvSpPr>
            <a:spLocks noGrp="1"/>
          </p:cNvSpPr>
          <p:nvPr>
            <p:ph sz="half" idx="1"/>
          </p:nvPr>
        </p:nvSpPr>
        <p:spPr>
          <a:xfrm>
            <a:off x="1447330" y="1864193"/>
            <a:ext cx="10036458" cy="4576948"/>
          </a:xfrm>
        </p:spPr>
        <p:txBody>
          <a:bodyPr>
            <a:normAutofit lnSpcReduction="10000"/>
          </a:bodyPr>
          <a:lstStyle/>
          <a:p>
            <a:pPr>
              <a:lnSpc>
                <a:spcPct val="100000"/>
              </a:lnSpc>
              <a:spcBef>
                <a:spcPts val="0"/>
              </a:spcBef>
            </a:pPr>
            <a:r>
              <a:rPr lang="hu-HU" sz="2600" dirty="0">
                <a:solidFill>
                  <a:srgbClr val="C00000"/>
                </a:solidFill>
              </a:rPr>
              <a:t>Atya tudja, hogy ég és föld tátong közöttünk, mégis Ő tanít    kapcsolatba lépni, kapcsolatban lenni Vele. (Fiú, Szentlélek)</a:t>
            </a:r>
          </a:p>
          <a:p>
            <a:pPr>
              <a:lnSpc>
                <a:spcPct val="100000"/>
              </a:lnSpc>
              <a:spcBef>
                <a:spcPts val="0"/>
              </a:spcBef>
            </a:pPr>
            <a:r>
              <a:rPr lang="hu-HU" sz="2600" dirty="0">
                <a:solidFill>
                  <a:srgbClr val="C00000"/>
                </a:solidFill>
              </a:rPr>
              <a:t>szavak kevésbé </a:t>
            </a:r>
            <a:r>
              <a:rPr lang="hu-HU" sz="2600" dirty="0" err="1">
                <a:solidFill>
                  <a:srgbClr val="C00000"/>
                </a:solidFill>
              </a:rPr>
              <a:t>fontosak</a:t>
            </a:r>
            <a:r>
              <a:rPr lang="hu-HU" sz="2600" dirty="0">
                <a:solidFill>
                  <a:srgbClr val="C00000"/>
                </a:solidFill>
              </a:rPr>
              <a:t>, mint az, hogy szívvel (értelem, érzelem, akarat)</a:t>
            </a:r>
          </a:p>
          <a:p>
            <a:pPr>
              <a:lnSpc>
                <a:spcPct val="100000"/>
              </a:lnSpc>
              <a:spcBef>
                <a:spcPts val="0"/>
              </a:spcBef>
            </a:pPr>
            <a:r>
              <a:rPr lang="hu-HU" sz="2600" dirty="0">
                <a:solidFill>
                  <a:srgbClr val="C00000"/>
                </a:solidFill>
              </a:rPr>
              <a:t>bölcs ember sokat hallgat</a:t>
            </a:r>
          </a:p>
          <a:p>
            <a:pPr>
              <a:lnSpc>
                <a:spcPct val="100000"/>
              </a:lnSpc>
              <a:spcBef>
                <a:spcPts val="0"/>
              </a:spcBef>
            </a:pPr>
            <a:r>
              <a:rPr lang="hu-HU" sz="2600" dirty="0">
                <a:solidFill>
                  <a:srgbClr val="C00000"/>
                </a:solidFill>
              </a:rPr>
              <a:t>beszéd mennyisége egyenesen arányos az elhangzó butaságokéval</a:t>
            </a:r>
          </a:p>
          <a:p>
            <a:pPr>
              <a:lnSpc>
                <a:spcPct val="100000"/>
              </a:lnSpc>
              <a:spcBef>
                <a:spcPts val="0"/>
              </a:spcBef>
            </a:pPr>
            <a:r>
              <a:rPr lang="hu-HU" sz="2600" dirty="0">
                <a:solidFill>
                  <a:srgbClr val="C00000"/>
                </a:solidFill>
              </a:rPr>
              <a:t>beszéd könnyen vétekbe ejt</a:t>
            </a:r>
          </a:p>
          <a:p>
            <a:pPr>
              <a:lnSpc>
                <a:spcPct val="100000"/>
              </a:lnSpc>
              <a:spcBef>
                <a:spcPts val="0"/>
              </a:spcBef>
            </a:pPr>
            <a:r>
              <a:rPr lang="hu-HU" sz="2600" dirty="0">
                <a:solidFill>
                  <a:srgbClr val="C00000"/>
                </a:solidFill>
              </a:rPr>
              <a:t>fékezhetetlen nyelv, jóvátehetetlen károk</a:t>
            </a:r>
          </a:p>
          <a:p>
            <a:pPr>
              <a:lnSpc>
                <a:spcPct val="100000"/>
              </a:lnSpc>
              <a:spcBef>
                <a:spcPts val="0"/>
              </a:spcBef>
            </a:pPr>
            <a:r>
              <a:rPr lang="hu-HU" sz="2600" dirty="0">
                <a:solidFill>
                  <a:srgbClr val="C00000"/>
                </a:solidFill>
              </a:rPr>
              <a:t>fogadkozás, esküdözés</a:t>
            </a:r>
          </a:p>
          <a:p>
            <a:pPr>
              <a:lnSpc>
                <a:spcPct val="100000"/>
              </a:lnSpc>
              <a:spcBef>
                <a:spcPts val="0"/>
              </a:spcBef>
            </a:pPr>
            <a:r>
              <a:rPr lang="hu-HU" sz="2600" dirty="0">
                <a:solidFill>
                  <a:srgbClr val="C00000"/>
                </a:solidFill>
              </a:rPr>
              <a:t>minden tevékenység HIÁBAVALÓSÁG</a:t>
            </a:r>
          </a:p>
          <a:p>
            <a:pPr marL="0" indent="0">
              <a:lnSpc>
                <a:spcPct val="100000"/>
              </a:lnSpc>
              <a:spcBef>
                <a:spcPts val="0"/>
              </a:spcBef>
              <a:buNone/>
            </a:pPr>
            <a:endParaRPr lang="hu-HU" sz="2600" dirty="0">
              <a:solidFill>
                <a:srgbClr val="C00000"/>
              </a:solidFill>
            </a:endParaRPr>
          </a:p>
          <a:p>
            <a:pPr marL="0" indent="0" algn="ctr">
              <a:lnSpc>
                <a:spcPct val="100000"/>
              </a:lnSpc>
              <a:spcBef>
                <a:spcPts val="0"/>
              </a:spcBef>
              <a:buNone/>
            </a:pPr>
            <a:r>
              <a:rPr lang="hu-HU" sz="3600" b="1" dirty="0">
                <a:solidFill>
                  <a:srgbClr val="C00000"/>
                </a:solidFill>
                <a:effectLst>
                  <a:outerShdw blurRad="38100" dist="38100" dir="2700000" algn="tl">
                    <a:srgbClr val="000000">
                      <a:alpha val="43137"/>
                    </a:srgbClr>
                  </a:outerShdw>
                </a:effectLst>
              </a:rPr>
              <a:t>EZÉRT FÉLD AZ ISTENT!</a:t>
            </a:r>
            <a:endParaRPr lang="hu-HU" sz="2600" dirty="0">
              <a:solidFill>
                <a:srgbClr val="C00000"/>
              </a:solidFill>
            </a:endParaRPr>
          </a:p>
          <a:p>
            <a:pPr>
              <a:lnSpc>
                <a:spcPct val="100000"/>
              </a:lnSpc>
              <a:spcBef>
                <a:spcPts val="0"/>
              </a:spcBef>
            </a:pPr>
            <a:endParaRPr lang="hu-HU" sz="2600" dirty="0">
              <a:solidFill>
                <a:srgbClr val="C00000"/>
              </a:solidFill>
            </a:endParaRPr>
          </a:p>
        </p:txBody>
      </p:sp>
    </p:spTree>
    <p:extLst>
      <p:ext uri="{BB962C8B-B14F-4D97-AF65-F5344CB8AC3E}">
        <p14:creationId xmlns:p14="http://schemas.microsoft.com/office/powerpoint/2010/main" val="6831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9" end="9"/>
                                            </p:txEl>
                                          </p:spTgt>
                                        </p:tgtEl>
                                        <p:attrNameLst>
                                          <p:attrName>style.visibility</p:attrName>
                                        </p:attrNameLst>
                                      </p:cBhvr>
                                      <p:to>
                                        <p:strVal val="visible"/>
                                      </p:to>
                                    </p:set>
                                    <p:anim calcmode="lin" valueType="num">
                                      <p:cBhvr additive="base">
                                        <p:cTn id="5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br>
              <a:rPr lang="hu-HU" dirty="0"/>
            </a:br>
            <a:r>
              <a:rPr lang="hu-HU" sz="2800" dirty="0">
                <a:solidFill>
                  <a:srgbClr val="C00000"/>
                </a:solidFill>
              </a:rPr>
              <a:t>prédikátor könyve 5. rész 1-8. versek</a:t>
            </a:r>
          </a:p>
        </p:txBody>
      </p:sp>
      <p:sp>
        <p:nvSpPr>
          <p:cNvPr id="5" name="Rectangle 2"/>
          <p:cNvSpPr>
            <a:spLocks noGrp="1" noChangeArrowheads="1"/>
          </p:cNvSpPr>
          <p:nvPr>
            <p:ph idx="1"/>
          </p:nvPr>
        </p:nvSpPr>
        <p:spPr bwMode="auto">
          <a:xfrm>
            <a:off x="453052" y="1773072"/>
            <a:ext cx="11501383"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lgn="just">
              <a:lnSpc>
                <a:spcPct val="100000"/>
              </a:lnSpc>
              <a:spcBef>
                <a:spcPts val="0"/>
              </a:spcBef>
              <a:buNone/>
            </a:pPr>
            <a:r>
              <a:rPr lang="hu-HU" sz="2350" b="0" i="0" baseline="30000" dirty="0">
                <a:solidFill>
                  <a:srgbClr val="111718"/>
                </a:solidFill>
                <a:effectLst/>
                <a:latin typeface="montserratregular"/>
              </a:rPr>
              <a:t>1</a:t>
            </a:r>
            <a:r>
              <a:rPr lang="hu-HU" sz="2350" b="0" i="0" dirty="0">
                <a:solidFill>
                  <a:srgbClr val="111718"/>
                </a:solidFill>
                <a:effectLst/>
                <a:latin typeface="montserratregular"/>
              </a:rPr>
              <a:t>Ne beszélj elhamarkodottan, ne hirtelenkedd el az Isten előtt kimondott </a:t>
            </a:r>
            <a:r>
              <a:rPr lang="hu-HU" sz="2350" b="0" i="0" dirty="0" err="1">
                <a:solidFill>
                  <a:srgbClr val="111718"/>
                </a:solidFill>
                <a:effectLst/>
                <a:latin typeface="montserratregular"/>
              </a:rPr>
              <a:t>szavadat</a:t>
            </a:r>
            <a:r>
              <a:rPr lang="hu-HU" sz="2350" b="0" i="0" dirty="0">
                <a:solidFill>
                  <a:srgbClr val="111718"/>
                </a:solidFill>
                <a:effectLst/>
                <a:latin typeface="montserratregular"/>
              </a:rPr>
              <a:t>, mert Isten a mennyben van, te pedig a földön, ezért kevés beszédű légy!  </a:t>
            </a:r>
            <a:r>
              <a:rPr lang="hu-HU" sz="2350" b="0" i="0" baseline="30000" dirty="0">
                <a:solidFill>
                  <a:srgbClr val="111718"/>
                </a:solidFill>
                <a:effectLst/>
                <a:latin typeface="montserratregular"/>
              </a:rPr>
              <a:t>2</a:t>
            </a:r>
            <a:r>
              <a:rPr lang="hu-HU" sz="2350" b="0" i="0" dirty="0">
                <a:solidFill>
                  <a:srgbClr val="111718"/>
                </a:solidFill>
                <a:effectLst/>
                <a:latin typeface="montserratregular"/>
              </a:rPr>
              <a:t>Mert ahogyan a sok munka álommal jár, úgy a sok beszéd ostoba fecsegéssel. </a:t>
            </a:r>
            <a:r>
              <a:rPr lang="hu-HU" sz="2350" b="0" i="0" baseline="30000" dirty="0">
                <a:solidFill>
                  <a:srgbClr val="111718"/>
                </a:solidFill>
                <a:effectLst/>
                <a:latin typeface="montserratregular"/>
              </a:rPr>
              <a:t>3</a:t>
            </a:r>
            <a:r>
              <a:rPr lang="hu-HU" sz="2350" b="0" i="0" dirty="0">
                <a:solidFill>
                  <a:srgbClr val="111718"/>
                </a:solidFill>
                <a:effectLst/>
                <a:latin typeface="montserratregular"/>
              </a:rPr>
              <a:t>Ha fogadalmat teszel Istennek, ne halogasd teljesítését, mert nem telik neki kedve az ostobákban. Teljesítsd, amit megfogadtál! </a:t>
            </a:r>
            <a:r>
              <a:rPr lang="hu-HU" sz="2350" b="0" i="0" baseline="30000" dirty="0">
                <a:solidFill>
                  <a:srgbClr val="111718"/>
                </a:solidFill>
                <a:effectLst/>
                <a:latin typeface="montserratregular"/>
              </a:rPr>
              <a:t>4</a:t>
            </a:r>
            <a:r>
              <a:rPr lang="hu-HU" sz="2350" b="0" i="0" dirty="0">
                <a:solidFill>
                  <a:srgbClr val="111718"/>
                </a:solidFill>
                <a:effectLst/>
                <a:latin typeface="montserratregular"/>
              </a:rPr>
              <a:t>Jobb, ha nem teszel fogadalmat, mint ha fogadalmat teszel, és nem teljesíted. </a:t>
            </a:r>
            <a:r>
              <a:rPr lang="hu-HU" sz="2350" b="0" i="0" baseline="30000" dirty="0">
                <a:solidFill>
                  <a:srgbClr val="111718"/>
                </a:solidFill>
                <a:effectLst/>
                <a:latin typeface="montserratregular"/>
              </a:rPr>
              <a:t>5</a:t>
            </a:r>
            <a:r>
              <a:rPr lang="hu-HU" sz="2350" b="0" i="0" dirty="0">
                <a:solidFill>
                  <a:srgbClr val="111718"/>
                </a:solidFill>
                <a:effectLst/>
                <a:latin typeface="montserratregular"/>
              </a:rPr>
              <a:t>Ne engedd, hogy beszéded vétekbe ejtsen téged, és ne mondd az Isten követének, hogy az csak tévedés volt. Miért háborodjék föl Isten </a:t>
            </a:r>
            <a:r>
              <a:rPr lang="hu-HU" sz="2350" b="0" i="0" dirty="0" err="1">
                <a:solidFill>
                  <a:srgbClr val="111718"/>
                </a:solidFill>
                <a:effectLst/>
                <a:latin typeface="montserratregular"/>
              </a:rPr>
              <a:t>szavadon</a:t>
            </a:r>
            <a:r>
              <a:rPr lang="hu-HU" sz="2350" b="0" i="0" dirty="0">
                <a:solidFill>
                  <a:srgbClr val="111718"/>
                </a:solidFill>
                <a:effectLst/>
                <a:latin typeface="montserratregular"/>
              </a:rPr>
              <a:t>, és miért tegye tönkre kezed alkotásait? </a:t>
            </a:r>
            <a:r>
              <a:rPr lang="hu-HU" sz="2350" b="0" i="0" baseline="30000" dirty="0">
                <a:solidFill>
                  <a:srgbClr val="111718"/>
                </a:solidFill>
                <a:effectLst/>
                <a:latin typeface="montserratregular"/>
              </a:rPr>
              <a:t>6</a:t>
            </a:r>
            <a:r>
              <a:rPr lang="hu-HU" sz="2350" b="0" i="0" dirty="0">
                <a:solidFill>
                  <a:srgbClr val="111718"/>
                </a:solidFill>
                <a:effectLst/>
                <a:latin typeface="montserratregular"/>
              </a:rPr>
              <a:t>Bizony a sok álommal és a sok beszéddel együtt jár a hiábavalóság. Ezért féld az Istent!</a:t>
            </a:r>
          </a:p>
          <a:p>
            <a:pPr marL="0" indent="0" algn="just">
              <a:lnSpc>
                <a:spcPct val="100000"/>
              </a:lnSpc>
              <a:spcBef>
                <a:spcPts val="0"/>
              </a:spcBef>
              <a:buNone/>
            </a:pPr>
            <a:r>
              <a:rPr lang="hu-HU" sz="2350" b="0" i="0" baseline="30000" dirty="0">
                <a:solidFill>
                  <a:srgbClr val="111718"/>
                </a:solidFill>
                <a:effectLst/>
                <a:latin typeface="montserratregular"/>
              </a:rPr>
              <a:t>7</a:t>
            </a:r>
            <a:r>
              <a:rPr lang="hu-HU" sz="2350" b="0" i="0" dirty="0">
                <a:solidFill>
                  <a:srgbClr val="111718"/>
                </a:solidFill>
                <a:effectLst/>
                <a:latin typeface="montserratregular"/>
              </a:rPr>
              <a:t>Ha a szegény elnyomását, a jog és az igazság megrövidítését látod az országban, ne csodálkozz el a dolgon, mert a magas rangúra vigyáz a magasabb rangú, rájuk pedig a még magasabb rangúak. </a:t>
            </a:r>
            <a:r>
              <a:rPr lang="hu-HU" sz="2350" b="0" i="0" baseline="30000" dirty="0">
                <a:solidFill>
                  <a:srgbClr val="111718"/>
                </a:solidFill>
                <a:effectLst/>
                <a:latin typeface="montserratregular"/>
              </a:rPr>
              <a:t>8</a:t>
            </a:r>
            <a:r>
              <a:rPr lang="hu-HU" sz="2350" b="0" i="0" dirty="0">
                <a:solidFill>
                  <a:srgbClr val="111718"/>
                </a:solidFill>
                <a:effectLst/>
                <a:latin typeface="montserratregular"/>
              </a:rPr>
              <a:t>Az országra nézve mindenekfölött hasznos, ha a király a földművelést pártolja.</a:t>
            </a:r>
            <a:endParaRPr lang="hu-HU" sz="2350" dirty="0">
              <a:solidFill>
                <a:srgbClr val="0070C0"/>
              </a:solidFill>
            </a:endParaRPr>
          </a:p>
        </p:txBody>
      </p:sp>
    </p:spTree>
    <p:extLst>
      <p:ext uri="{BB962C8B-B14F-4D97-AF65-F5344CB8AC3E}">
        <p14:creationId xmlns:p14="http://schemas.microsoft.com/office/powerpoint/2010/main" val="2752957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E81F8-F1F1-EDDE-9F49-0C3614B1624C}"/>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6048CDAE-C27D-7DF1-A5F6-B38DC5512EDB}"/>
              </a:ext>
            </a:extLst>
          </p:cNvPr>
          <p:cNvSpPr>
            <a:spLocks noGrp="1"/>
          </p:cNvSpPr>
          <p:nvPr>
            <p:ph type="title"/>
          </p:nvPr>
        </p:nvSpPr>
        <p:spPr>
          <a:xfrm>
            <a:off x="1282390" y="804889"/>
            <a:ext cx="9913433" cy="1059305"/>
          </a:xfrm>
        </p:spPr>
        <p:txBody>
          <a:bodyPr>
            <a:normAutofit/>
          </a:bodyPr>
          <a:lstStyle/>
          <a:p>
            <a:r>
              <a:rPr lang="hu-HU" b="1" dirty="0"/>
              <a:t>Isten előtti beszéd</a:t>
            </a:r>
            <a:br>
              <a:rPr lang="hu-HU" dirty="0"/>
            </a:br>
            <a:r>
              <a:rPr lang="hu-HU" i="1" dirty="0">
                <a:solidFill>
                  <a:srgbClr val="7030A0"/>
                </a:solidFill>
              </a:rPr>
              <a:t>bevezető gondolatok</a:t>
            </a:r>
            <a:endParaRPr lang="hu-HU" i="1" dirty="0"/>
          </a:p>
        </p:txBody>
      </p:sp>
      <p:sp>
        <p:nvSpPr>
          <p:cNvPr id="5" name="Tartalom helye 4">
            <a:extLst>
              <a:ext uri="{FF2B5EF4-FFF2-40B4-BE49-F238E27FC236}">
                <a16:creationId xmlns:a16="http://schemas.microsoft.com/office/drawing/2014/main" id="{6FC83F8C-1B15-7B2A-1E2E-3CE1C5832F11}"/>
              </a:ext>
            </a:extLst>
          </p:cNvPr>
          <p:cNvSpPr>
            <a:spLocks noGrp="1"/>
          </p:cNvSpPr>
          <p:nvPr>
            <p:ph sz="half" idx="1"/>
          </p:nvPr>
        </p:nvSpPr>
        <p:spPr>
          <a:xfrm>
            <a:off x="1447330" y="2232212"/>
            <a:ext cx="9404445" cy="3227261"/>
          </a:xfrm>
        </p:spPr>
        <p:txBody>
          <a:bodyPr>
            <a:normAutofit/>
          </a:bodyPr>
          <a:lstStyle/>
          <a:p>
            <a:r>
              <a:rPr lang="hu-HU" sz="2800" dirty="0"/>
              <a:t>Prédikátor könyvének közepe – ez a központi mondanivaló</a:t>
            </a:r>
          </a:p>
          <a:p>
            <a:r>
              <a:rPr lang="hu-HU" sz="2800" dirty="0"/>
              <a:t>Eddig bölcsességeket, általánosságokat mondott, itt megszólít, személyesen.</a:t>
            </a:r>
          </a:p>
          <a:p>
            <a:r>
              <a:rPr lang="hu-HU" sz="2800" dirty="0"/>
              <a:t>Versenként nézzük meg!</a:t>
            </a:r>
          </a:p>
          <a:p>
            <a:r>
              <a:rPr lang="hu-HU" sz="2800" dirty="0"/>
              <a:t>Mire tanít minket ez a szakasz?</a:t>
            </a:r>
          </a:p>
          <a:p>
            <a:endParaRPr lang="hu-HU" sz="2800" dirty="0"/>
          </a:p>
        </p:txBody>
      </p:sp>
    </p:spTree>
    <p:extLst>
      <p:ext uri="{BB962C8B-B14F-4D97-AF65-F5344CB8AC3E}">
        <p14:creationId xmlns:p14="http://schemas.microsoft.com/office/powerpoint/2010/main" val="383942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ím 5">
            <a:extLst>
              <a:ext uri="{FF2B5EF4-FFF2-40B4-BE49-F238E27FC236}">
                <a16:creationId xmlns:a16="http://schemas.microsoft.com/office/drawing/2014/main" id="{ADB767DD-8791-13FF-CE81-3039963B40B4}"/>
              </a:ext>
            </a:extLst>
          </p:cNvPr>
          <p:cNvSpPr>
            <a:spLocks noGrp="1"/>
          </p:cNvSpPr>
          <p:nvPr>
            <p:ph type="title"/>
          </p:nvPr>
        </p:nvSpPr>
        <p:spPr>
          <a:xfrm>
            <a:off x="659567" y="539647"/>
            <a:ext cx="11197653" cy="1314108"/>
          </a:xfrm>
        </p:spPr>
        <p:txBody>
          <a:bodyPr>
            <a:noAutofit/>
          </a:bodyPr>
          <a:lstStyle/>
          <a:p>
            <a:r>
              <a:rPr lang="hu-HU" sz="2800" b="1" i="1" cap="none" baseline="30000" dirty="0">
                <a:solidFill>
                  <a:srgbClr val="111718"/>
                </a:solidFill>
                <a:effectLst/>
                <a:latin typeface="montserratregular"/>
              </a:rPr>
              <a:t>1</a:t>
            </a:r>
            <a:r>
              <a:rPr lang="hu-HU" sz="2800" b="1" i="1" cap="none" dirty="0">
                <a:solidFill>
                  <a:srgbClr val="111718"/>
                </a:solidFill>
                <a:effectLst/>
                <a:latin typeface="montserratregular"/>
              </a:rPr>
              <a:t>Ne beszélj elhamarkodottan, ne hirtelenkedd el az Isten előtt kimondott </a:t>
            </a:r>
            <a:r>
              <a:rPr lang="hu-HU" sz="2800" b="1" i="1" cap="none" dirty="0" err="1">
                <a:solidFill>
                  <a:srgbClr val="111718"/>
                </a:solidFill>
                <a:effectLst/>
                <a:latin typeface="montserratregular"/>
              </a:rPr>
              <a:t>szavadat</a:t>
            </a:r>
            <a:r>
              <a:rPr lang="hu-HU" sz="2800" b="1" i="1" cap="none" dirty="0">
                <a:solidFill>
                  <a:srgbClr val="111718"/>
                </a:solidFill>
                <a:effectLst/>
                <a:latin typeface="montserratregular"/>
              </a:rPr>
              <a:t>, mert Isten a mennyben van, te pedig a földön, ezért kevés beszédű légy!</a:t>
            </a:r>
            <a:endParaRPr lang="hu-HU" sz="2800" b="1" i="1" cap="none" dirty="0"/>
          </a:p>
        </p:txBody>
      </p:sp>
      <p:sp>
        <p:nvSpPr>
          <p:cNvPr id="4" name="Szöveg helye 3"/>
          <p:cNvSpPr>
            <a:spLocks noGrp="1"/>
          </p:cNvSpPr>
          <p:nvPr>
            <p:ph idx="1"/>
          </p:nvPr>
        </p:nvSpPr>
        <p:spPr>
          <a:xfrm>
            <a:off x="824459" y="1853755"/>
            <a:ext cx="10887929" cy="4217261"/>
          </a:xfrm>
        </p:spPr>
        <p:txBody>
          <a:bodyPr>
            <a:noAutofit/>
          </a:bodyPr>
          <a:lstStyle/>
          <a:p>
            <a:pPr>
              <a:lnSpc>
                <a:spcPct val="100000"/>
              </a:lnSpc>
              <a:spcBef>
                <a:spcPts val="0"/>
              </a:spcBef>
            </a:pPr>
            <a:r>
              <a:rPr lang="hu-HU" sz="2800" dirty="0">
                <a:solidFill>
                  <a:srgbClr val="0070C0"/>
                </a:solidFill>
                <a:cs typeface="Arial" panose="020B0604020202020204" pitchFamily="34" charset="0"/>
              </a:rPr>
              <a:t>Nyilvánosan mondott bőbeszédű imádságok ellen szól.</a:t>
            </a:r>
          </a:p>
          <a:p>
            <a:pPr marL="0" indent="0" algn="just">
              <a:lnSpc>
                <a:spcPct val="100000"/>
              </a:lnSpc>
              <a:spcBef>
                <a:spcPts val="0"/>
              </a:spcBef>
              <a:buNone/>
            </a:pPr>
            <a:r>
              <a:rPr lang="hu-HU" i="1" dirty="0"/>
              <a:t>„Amikor imádkoztok, ne legyetek olyanok, mint a képmutatók, akik szeretnek a zsinagógákban és az utcasarkokon megállva imádkozni, </a:t>
            </a:r>
            <a:r>
              <a:rPr lang="hu-HU" b="1" i="1" dirty="0"/>
              <a:t>hogy lássák őket </a:t>
            </a:r>
            <a:r>
              <a:rPr lang="hu-HU" i="1" dirty="0"/>
              <a:t>az emberek.  ...Amikor imádkoztok, </a:t>
            </a:r>
            <a:r>
              <a:rPr lang="hu-HU" i="1" u="sng" dirty="0"/>
              <a:t>ne szaporítsátok a szót</a:t>
            </a:r>
            <a:r>
              <a:rPr lang="hu-HU" i="1" dirty="0"/>
              <a:t>, mint a pogányok, akik </a:t>
            </a:r>
            <a:r>
              <a:rPr lang="hu-HU" i="1" u="sng" dirty="0"/>
              <a:t>azt gondolják, hogy bőbeszédűségükért hallgattatnak meg</a:t>
            </a:r>
            <a:r>
              <a:rPr lang="hu-HU" i="1" dirty="0"/>
              <a:t>. </a:t>
            </a:r>
            <a:r>
              <a:rPr lang="hu-HU" b="1" i="1" dirty="0"/>
              <a:t>Ne legyetek tehát hozzájuk hasonlók</a:t>
            </a:r>
            <a:r>
              <a:rPr lang="hu-HU" i="1" dirty="0"/>
              <a:t>, mert tudja a ti Atyátok, mire van szükségetek, még mielőtt kérnétek tőle.” (Mt 6, 5. 7-8)</a:t>
            </a:r>
          </a:p>
          <a:p>
            <a:pPr>
              <a:lnSpc>
                <a:spcPct val="100000"/>
              </a:lnSpc>
              <a:spcBef>
                <a:spcPts val="0"/>
              </a:spcBef>
            </a:pPr>
            <a:r>
              <a:rPr lang="hu-HU" sz="2800" dirty="0">
                <a:solidFill>
                  <a:srgbClr val="0070C0"/>
                </a:solidFill>
                <a:cs typeface="Arial" panose="020B0604020202020204" pitchFamily="34" charset="0"/>
              </a:rPr>
              <a:t>Isten tudja a köztünk lévő távolságot, tudja, hogy magunktól nem tudjuk áthidalni (ezért küldte Jézust!)</a:t>
            </a:r>
          </a:p>
          <a:p>
            <a:pPr>
              <a:lnSpc>
                <a:spcPct val="100000"/>
              </a:lnSpc>
              <a:spcBef>
                <a:spcPts val="0"/>
              </a:spcBef>
            </a:pPr>
            <a:r>
              <a:rPr lang="hu-HU" sz="2800" dirty="0">
                <a:solidFill>
                  <a:srgbClr val="0070C0"/>
                </a:solidFill>
                <a:cs typeface="Arial" panose="020B0604020202020204" pitchFamily="34" charset="0"/>
              </a:rPr>
              <a:t>Imádkozni tanít minket Isten – már az Ószövetségben is!</a:t>
            </a:r>
          </a:p>
          <a:p>
            <a:pPr>
              <a:lnSpc>
                <a:spcPct val="100000"/>
              </a:lnSpc>
              <a:spcBef>
                <a:spcPts val="0"/>
              </a:spcBef>
            </a:pPr>
            <a:r>
              <a:rPr lang="hu-HU" sz="2800" i="1" dirty="0">
                <a:solidFill>
                  <a:srgbClr val="0070C0"/>
                </a:solidFill>
                <a:cs typeface="Arial" panose="020B0604020202020204" pitchFamily="34" charset="0"/>
              </a:rPr>
              <a:t>Ne siettesd a </a:t>
            </a:r>
            <a:r>
              <a:rPr lang="hu-HU" sz="2800" i="1" dirty="0" err="1">
                <a:solidFill>
                  <a:srgbClr val="0070C0"/>
                </a:solidFill>
                <a:cs typeface="Arial" panose="020B0604020202020204" pitchFamily="34" charset="0"/>
              </a:rPr>
              <a:t>szavaidat</a:t>
            </a:r>
            <a:r>
              <a:rPr lang="hu-HU" sz="2800" i="1" dirty="0">
                <a:solidFill>
                  <a:srgbClr val="0070C0"/>
                </a:solidFill>
                <a:cs typeface="Arial" panose="020B0604020202020204" pitchFamily="34" charset="0"/>
              </a:rPr>
              <a:t>, hogy kijöjjenek a szádból!</a:t>
            </a:r>
          </a:p>
          <a:p>
            <a:pPr>
              <a:lnSpc>
                <a:spcPct val="100000"/>
              </a:lnSpc>
              <a:spcBef>
                <a:spcPts val="0"/>
              </a:spcBef>
            </a:pPr>
            <a:r>
              <a:rPr lang="hu-HU" sz="2800" i="1" dirty="0">
                <a:solidFill>
                  <a:srgbClr val="0070C0"/>
                </a:solidFill>
                <a:cs typeface="Arial" panose="020B0604020202020204" pitchFamily="34" charset="0"/>
              </a:rPr>
              <a:t>kevés beszédű, szűkszavú légy Isten előtt! </a:t>
            </a:r>
            <a:r>
              <a:rPr lang="hu-HU" sz="2800" i="1" dirty="0">
                <a:solidFill>
                  <a:srgbClr val="0070C0"/>
                </a:solidFill>
                <a:cs typeface="Arial" panose="020B0604020202020204" pitchFamily="34" charset="0"/>
                <a:sym typeface="Wingdings" panose="05000000000000000000" pitchFamily="2" charset="2"/>
              </a:rPr>
              <a:t></a:t>
            </a:r>
            <a:endParaRPr lang="hu-HU" sz="2800" i="1" dirty="0">
              <a:solidFill>
                <a:srgbClr val="0070C0"/>
              </a:solidFill>
              <a:cs typeface="Arial" panose="020B0604020202020204" pitchFamily="34" charset="0"/>
            </a:endParaRPr>
          </a:p>
          <a:p>
            <a:pPr>
              <a:lnSpc>
                <a:spcPct val="100000"/>
              </a:lnSpc>
              <a:spcBef>
                <a:spcPts val="0"/>
              </a:spcBef>
            </a:pPr>
            <a:r>
              <a:rPr lang="hu-HU" sz="2800" dirty="0">
                <a:solidFill>
                  <a:srgbClr val="0070C0"/>
                </a:solidFill>
                <a:cs typeface="Arial" panose="020B0604020202020204" pitchFamily="34" charset="0"/>
              </a:rPr>
              <a:t>Akkor halljuk meg az Úr hangját, ha sikerül a sajátunkat elcsendesíteni.</a:t>
            </a:r>
          </a:p>
          <a:p>
            <a:pPr>
              <a:lnSpc>
                <a:spcPct val="100000"/>
              </a:lnSpc>
              <a:spcBef>
                <a:spcPts val="0"/>
              </a:spcBef>
            </a:pPr>
            <a:endParaRPr lang="hu-HU" sz="2800" dirty="0">
              <a:solidFill>
                <a:srgbClr val="0070C0"/>
              </a:solidFill>
              <a:cs typeface="Arial" panose="020B0604020202020204" pitchFamily="34" charset="0"/>
            </a:endParaRPr>
          </a:p>
          <a:p>
            <a:pPr>
              <a:lnSpc>
                <a:spcPct val="100000"/>
              </a:lnSpc>
              <a:spcBef>
                <a:spcPts val="0"/>
              </a:spcBef>
            </a:pPr>
            <a:endParaRPr lang="hu-HU" sz="2800" dirty="0">
              <a:solidFill>
                <a:srgbClr val="0070C0"/>
              </a:solidFill>
              <a:cs typeface="Arial" panose="020B0604020202020204" pitchFamily="34" charset="0"/>
            </a:endParaRPr>
          </a:p>
        </p:txBody>
      </p:sp>
    </p:spTree>
    <p:extLst>
      <p:ext uri="{BB962C8B-B14F-4D97-AF65-F5344CB8AC3E}">
        <p14:creationId xmlns:p14="http://schemas.microsoft.com/office/powerpoint/2010/main" val="235381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C7114B-3C8E-DBB8-F6CA-BE4CDEF41CF7}"/>
            </a:ext>
          </a:extLst>
        </p:cNvPr>
        <p:cNvGrpSpPr/>
        <p:nvPr/>
      </p:nvGrpSpPr>
      <p:grpSpPr>
        <a:xfrm>
          <a:off x="0" y="0"/>
          <a:ext cx="0" cy="0"/>
          <a:chOff x="0" y="0"/>
          <a:chExt cx="0" cy="0"/>
        </a:xfrm>
      </p:grpSpPr>
      <p:sp>
        <p:nvSpPr>
          <p:cNvPr id="6" name="Cím 5">
            <a:extLst>
              <a:ext uri="{FF2B5EF4-FFF2-40B4-BE49-F238E27FC236}">
                <a16:creationId xmlns:a16="http://schemas.microsoft.com/office/drawing/2014/main" id="{651C93EB-A177-4FF2-D74A-6FC41DB6A3C1}"/>
              </a:ext>
            </a:extLst>
          </p:cNvPr>
          <p:cNvSpPr>
            <a:spLocks noGrp="1"/>
          </p:cNvSpPr>
          <p:nvPr>
            <p:ph type="title"/>
          </p:nvPr>
        </p:nvSpPr>
        <p:spPr>
          <a:xfrm>
            <a:off x="1394085" y="804519"/>
            <a:ext cx="9623685" cy="1049235"/>
          </a:xfrm>
        </p:spPr>
        <p:txBody>
          <a:bodyPr>
            <a:noAutofit/>
          </a:bodyPr>
          <a:lstStyle/>
          <a:p>
            <a:r>
              <a:rPr lang="hu-HU" sz="2800" b="1" i="1" cap="none" baseline="30000" dirty="0">
                <a:solidFill>
                  <a:srgbClr val="111718"/>
                </a:solidFill>
                <a:effectLst/>
                <a:latin typeface="montserratregular"/>
              </a:rPr>
              <a:t>2</a:t>
            </a:r>
            <a:r>
              <a:rPr lang="hu-HU" sz="2800" b="1" i="1" cap="none" dirty="0">
                <a:solidFill>
                  <a:srgbClr val="111718"/>
                </a:solidFill>
                <a:effectLst/>
                <a:latin typeface="montserratregular"/>
              </a:rPr>
              <a:t>Mert ahogyan a sok munka álommal jár, úgy a sok beszéd ostoba fecsegéssel.</a:t>
            </a:r>
            <a:endParaRPr lang="hu-HU" sz="2800" b="1" i="1" cap="none" dirty="0"/>
          </a:p>
        </p:txBody>
      </p:sp>
      <p:sp>
        <p:nvSpPr>
          <p:cNvPr id="4" name="Szöveg helye 3">
            <a:extLst>
              <a:ext uri="{FF2B5EF4-FFF2-40B4-BE49-F238E27FC236}">
                <a16:creationId xmlns:a16="http://schemas.microsoft.com/office/drawing/2014/main" id="{E053FB1E-0B82-8BF8-6BED-DCD3FDA70BEF}"/>
              </a:ext>
            </a:extLst>
          </p:cNvPr>
          <p:cNvSpPr>
            <a:spLocks noGrp="1"/>
          </p:cNvSpPr>
          <p:nvPr>
            <p:ph idx="1"/>
          </p:nvPr>
        </p:nvSpPr>
        <p:spPr>
          <a:xfrm>
            <a:off x="824459" y="2541493"/>
            <a:ext cx="10658007" cy="2924851"/>
          </a:xfrm>
        </p:spPr>
        <p:txBody>
          <a:bodyPr>
            <a:noAutofit/>
          </a:bodyPr>
          <a:lstStyle/>
          <a:p>
            <a:pPr>
              <a:lnSpc>
                <a:spcPct val="100000"/>
              </a:lnSpc>
              <a:spcBef>
                <a:spcPts val="0"/>
              </a:spcBef>
            </a:pPr>
            <a:r>
              <a:rPr lang="hu-HU" sz="2800" dirty="0">
                <a:solidFill>
                  <a:srgbClr val="0070C0"/>
                </a:solidFill>
                <a:cs typeface="Arial" panose="020B0604020202020204" pitchFamily="34" charset="0"/>
              </a:rPr>
              <a:t>sok munka = amikor az ember túl sok dologgal foglalkozik (hm...)</a:t>
            </a:r>
          </a:p>
          <a:p>
            <a:pPr>
              <a:lnSpc>
                <a:spcPct val="100000"/>
              </a:lnSpc>
              <a:spcBef>
                <a:spcPts val="0"/>
              </a:spcBef>
            </a:pPr>
            <a:r>
              <a:rPr lang="hu-HU" sz="2800" dirty="0">
                <a:solidFill>
                  <a:srgbClr val="0070C0"/>
                </a:solidFill>
                <a:cs typeface="Arial" panose="020B0604020202020204" pitchFamily="34" charset="0"/>
              </a:rPr>
              <a:t>Egy idő után törvényszerű az egyre több rossz álom.</a:t>
            </a:r>
          </a:p>
          <a:p>
            <a:pPr>
              <a:lnSpc>
                <a:spcPct val="100000"/>
              </a:lnSpc>
              <a:spcBef>
                <a:spcPts val="0"/>
              </a:spcBef>
            </a:pPr>
            <a:r>
              <a:rPr lang="hu-HU" sz="2800" dirty="0">
                <a:solidFill>
                  <a:srgbClr val="0070C0"/>
                </a:solidFill>
                <a:cs typeface="Arial" panose="020B0604020202020204" pitchFamily="34" charset="0"/>
              </a:rPr>
              <a:t>Minél többet beszél valaki, annál nagyobb a valószínűsége, hogy butaságok hagyják el a száját.</a:t>
            </a:r>
          </a:p>
          <a:p>
            <a:pPr>
              <a:lnSpc>
                <a:spcPct val="100000"/>
              </a:lnSpc>
              <a:spcBef>
                <a:spcPts val="0"/>
              </a:spcBef>
            </a:pPr>
            <a:r>
              <a:rPr lang="hu-HU" sz="2800" dirty="0">
                <a:solidFill>
                  <a:srgbClr val="0070C0"/>
                </a:solidFill>
                <a:cs typeface="Arial" panose="020B0604020202020204" pitchFamily="34" charset="0"/>
              </a:rPr>
              <a:t>A bölcs ember sokat hallgat.</a:t>
            </a:r>
          </a:p>
        </p:txBody>
      </p:sp>
    </p:spTree>
    <p:extLst>
      <p:ext uri="{BB962C8B-B14F-4D97-AF65-F5344CB8AC3E}">
        <p14:creationId xmlns:p14="http://schemas.microsoft.com/office/powerpoint/2010/main" val="146039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72E263-C91C-FC75-8B6C-BA16CC2837B0}"/>
            </a:ext>
          </a:extLst>
        </p:cNvPr>
        <p:cNvGrpSpPr/>
        <p:nvPr/>
      </p:nvGrpSpPr>
      <p:grpSpPr>
        <a:xfrm>
          <a:off x="0" y="0"/>
          <a:ext cx="0" cy="0"/>
          <a:chOff x="0" y="0"/>
          <a:chExt cx="0" cy="0"/>
        </a:xfrm>
      </p:grpSpPr>
      <p:sp>
        <p:nvSpPr>
          <p:cNvPr id="6" name="Cím 5">
            <a:extLst>
              <a:ext uri="{FF2B5EF4-FFF2-40B4-BE49-F238E27FC236}">
                <a16:creationId xmlns:a16="http://schemas.microsoft.com/office/drawing/2014/main" id="{A4F0CF79-15D5-F99E-C85D-A4B4CE7FA689}"/>
              </a:ext>
            </a:extLst>
          </p:cNvPr>
          <p:cNvSpPr>
            <a:spLocks noGrp="1"/>
          </p:cNvSpPr>
          <p:nvPr>
            <p:ph type="title"/>
          </p:nvPr>
        </p:nvSpPr>
        <p:spPr>
          <a:xfrm>
            <a:off x="659567" y="314793"/>
            <a:ext cx="11197653" cy="1538961"/>
          </a:xfrm>
        </p:spPr>
        <p:txBody>
          <a:bodyPr>
            <a:noAutofit/>
          </a:bodyPr>
          <a:lstStyle/>
          <a:p>
            <a:r>
              <a:rPr lang="hu-HU" sz="2800" b="1" i="1" cap="none" dirty="0">
                <a:solidFill>
                  <a:srgbClr val="111718"/>
                </a:solidFill>
                <a:latin typeface="montserratregular"/>
              </a:rPr>
              <a:t>3-4.: Ha </a:t>
            </a:r>
            <a:r>
              <a:rPr lang="hu-HU" b="1" i="1" u="sng" cap="none" dirty="0">
                <a:solidFill>
                  <a:srgbClr val="111718"/>
                </a:solidFill>
                <a:latin typeface="montserratregular"/>
              </a:rPr>
              <a:t>fogadalmat</a:t>
            </a:r>
            <a:r>
              <a:rPr lang="hu-HU" sz="2800" b="1" i="1" cap="none" dirty="0">
                <a:solidFill>
                  <a:srgbClr val="111718"/>
                </a:solidFill>
                <a:latin typeface="montserratregular"/>
              </a:rPr>
              <a:t> teszel Istennek, ne halogasd teljesítését, mert nem telik neki kedve az ostobákban. Teljesítsd, amit megfogadtál! Jobb, ha nem teszel fogadalmat, mint ha fogadalmat teszel, és nem teljesíted</a:t>
            </a:r>
            <a:r>
              <a:rPr lang="hu-HU" sz="2800" b="0" i="0" dirty="0">
                <a:solidFill>
                  <a:srgbClr val="111718"/>
                </a:solidFill>
                <a:effectLst/>
                <a:latin typeface="montserratregular"/>
              </a:rPr>
              <a:t>. </a:t>
            </a:r>
            <a:endParaRPr lang="hu-HU" sz="2800" b="1" i="1" cap="none" dirty="0">
              <a:solidFill>
                <a:srgbClr val="111718"/>
              </a:solidFill>
              <a:latin typeface="montserratregular"/>
            </a:endParaRPr>
          </a:p>
        </p:txBody>
      </p:sp>
      <p:sp>
        <p:nvSpPr>
          <p:cNvPr id="4" name="Szöveg helye 3">
            <a:extLst>
              <a:ext uri="{FF2B5EF4-FFF2-40B4-BE49-F238E27FC236}">
                <a16:creationId xmlns:a16="http://schemas.microsoft.com/office/drawing/2014/main" id="{3ED29143-71EC-D9B0-F18A-A6A3FED8D37D}"/>
              </a:ext>
            </a:extLst>
          </p:cNvPr>
          <p:cNvSpPr>
            <a:spLocks noGrp="1"/>
          </p:cNvSpPr>
          <p:nvPr>
            <p:ph idx="1"/>
          </p:nvPr>
        </p:nvSpPr>
        <p:spPr>
          <a:xfrm>
            <a:off x="659567" y="1853754"/>
            <a:ext cx="11062741" cy="4322194"/>
          </a:xfrm>
        </p:spPr>
        <p:txBody>
          <a:bodyPr>
            <a:noAutofit/>
          </a:bodyPr>
          <a:lstStyle/>
          <a:p>
            <a:pPr>
              <a:lnSpc>
                <a:spcPct val="100000"/>
              </a:lnSpc>
              <a:spcBef>
                <a:spcPts val="0"/>
              </a:spcBef>
            </a:pPr>
            <a:r>
              <a:rPr lang="hu-HU" sz="2400" dirty="0">
                <a:solidFill>
                  <a:srgbClr val="0070C0"/>
                </a:solidFill>
                <a:cs typeface="Arial" panose="020B0604020202020204" pitchFamily="34" charset="0"/>
              </a:rPr>
              <a:t>... amikor meg akarjuk venni Isten segítségét önmagunk vagy szolgálatunk felajánlásával, de „nem fizetünk”...</a:t>
            </a:r>
          </a:p>
          <a:p>
            <a:pPr>
              <a:lnSpc>
                <a:spcPct val="100000"/>
              </a:lnSpc>
              <a:spcBef>
                <a:spcPts val="0"/>
              </a:spcBef>
            </a:pPr>
            <a:r>
              <a:rPr lang="hu-HU" sz="2400" dirty="0">
                <a:solidFill>
                  <a:srgbClr val="0070C0"/>
                </a:solidFill>
                <a:cs typeface="Arial" panose="020B0604020202020204" pitchFamily="34" charset="0"/>
              </a:rPr>
              <a:t>A Szentírás nem kéri, sőt inkább óva int, mivel Isten ragaszkodik hozzá, hogy önkéntes elkötelezésünket teljesítsük. (Mózes törvényei)</a:t>
            </a:r>
          </a:p>
          <a:p>
            <a:pPr>
              <a:lnSpc>
                <a:spcPct val="100000"/>
              </a:lnSpc>
              <a:spcBef>
                <a:spcPts val="0"/>
              </a:spcBef>
            </a:pPr>
            <a:r>
              <a:rPr lang="hu-HU" sz="2400" dirty="0">
                <a:solidFill>
                  <a:srgbClr val="0070C0"/>
                </a:solidFill>
                <a:cs typeface="Arial" panose="020B0604020202020204" pitchFamily="34" charset="0"/>
              </a:rPr>
              <a:t>Hegyi Beszéd (Mt 5, 33-37)</a:t>
            </a:r>
          </a:p>
          <a:p>
            <a:pPr marL="0" indent="0">
              <a:lnSpc>
                <a:spcPct val="100000"/>
              </a:lnSpc>
              <a:spcBef>
                <a:spcPts val="0"/>
              </a:spcBef>
              <a:buNone/>
            </a:pPr>
            <a:r>
              <a:rPr lang="hu-HU" i="1" dirty="0"/>
              <a:t>„Vagy nem tudjátok, hogy testetek, amit Istentől kaptatok, a bennetek lévő Szentlélek temploma, és ezért nem a </a:t>
            </a:r>
            <a:r>
              <a:rPr lang="hu-HU" i="1" dirty="0" err="1"/>
              <a:t>magatokéi</a:t>
            </a:r>
            <a:r>
              <a:rPr lang="hu-HU" i="1" dirty="0"/>
              <a:t> vagytok?” (1Kor 6,19)</a:t>
            </a:r>
          </a:p>
          <a:p>
            <a:pPr marL="0" indent="0">
              <a:lnSpc>
                <a:spcPct val="100000"/>
              </a:lnSpc>
              <a:spcBef>
                <a:spcPts val="0"/>
              </a:spcBef>
              <a:buNone/>
            </a:pPr>
            <a:r>
              <a:rPr lang="hu-HU" i="1" dirty="0"/>
              <a:t>„(Krisztus) azért halt meg </a:t>
            </a:r>
            <a:r>
              <a:rPr lang="hu-HU" i="1" dirty="0" err="1"/>
              <a:t>meg</a:t>
            </a:r>
            <a:r>
              <a:rPr lang="hu-HU" i="1" dirty="0"/>
              <a:t> mindenkiért, hogy akik élnek, többé ne önmaguknak éljenek, hanem annak, aki értük meghalt és </a:t>
            </a:r>
            <a:r>
              <a:rPr lang="hu-HU" i="1" dirty="0" err="1"/>
              <a:t>feltámadt</a:t>
            </a:r>
            <a:r>
              <a:rPr lang="hu-HU" i="1" dirty="0"/>
              <a:t>.” (2Kor 5,15)</a:t>
            </a:r>
          </a:p>
          <a:p>
            <a:pPr>
              <a:lnSpc>
                <a:spcPct val="100000"/>
              </a:lnSpc>
              <a:spcBef>
                <a:spcPts val="0"/>
              </a:spcBef>
            </a:pPr>
            <a:r>
              <a:rPr lang="hu-HU" sz="2400" dirty="0">
                <a:solidFill>
                  <a:srgbClr val="0070C0"/>
                </a:solidFill>
                <a:cs typeface="Arial" panose="020B0604020202020204" pitchFamily="34" charset="0"/>
              </a:rPr>
              <a:t>ÚSZ:  Akit Krisztus megváltott, az tudja, hogy ő mindazzal, ami az övé, Urának a tulajdona lett, és hogy ami az Istené, azt az ember ismét nem ígérheti oda neki.</a:t>
            </a:r>
          </a:p>
          <a:p>
            <a:pPr>
              <a:lnSpc>
                <a:spcPct val="100000"/>
              </a:lnSpc>
              <a:spcBef>
                <a:spcPts val="0"/>
              </a:spcBef>
            </a:pPr>
            <a:r>
              <a:rPr lang="hu-HU" sz="2400" dirty="0">
                <a:solidFill>
                  <a:srgbClr val="0070C0"/>
                </a:solidFill>
                <a:cs typeface="Arial" panose="020B0604020202020204" pitchFamily="34" charset="0"/>
              </a:rPr>
              <a:t>Heidelbergi Káté 1. kérdés - felelet</a:t>
            </a:r>
          </a:p>
        </p:txBody>
      </p:sp>
      <p:sp>
        <p:nvSpPr>
          <p:cNvPr id="2" name="Szövegdoboz 1">
            <a:extLst>
              <a:ext uri="{FF2B5EF4-FFF2-40B4-BE49-F238E27FC236}">
                <a16:creationId xmlns:a16="http://schemas.microsoft.com/office/drawing/2014/main" id="{C89AC139-B08C-2879-32A5-9E431488C219}"/>
              </a:ext>
            </a:extLst>
          </p:cNvPr>
          <p:cNvSpPr txBox="1"/>
          <p:nvPr/>
        </p:nvSpPr>
        <p:spPr>
          <a:xfrm>
            <a:off x="3432748" y="732723"/>
            <a:ext cx="1978701" cy="523220"/>
          </a:xfrm>
          <a:prstGeom prst="rect">
            <a:avLst/>
          </a:prstGeom>
          <a:noFill/>
        </p:spPr>
        <p:txBody>
          <a:bodyPr wrap="square" rtlCol="0">
            <a:spAutoFit/>
          </a:bodyPr>
          <a:lstStyle/>
          <a:p>
            <a:r>
              <a:rPr lang="hu-HU" sz="2800" b="1" i="1" dirty="0">
                <a:latin typeface="montserratregular"/>
                <a:ea typeface="+mj-ea"/>
                <a:cs typeface="+mj-cs"/>
              </a:rPr>
              <a:t>ostobákban</a:t>
            </a:r>
          </a:p>
        </p:txBody>
      </p:sp>
      <p:sp>
        <p:nvSpPr>
          <p:cNvPr id="3" name="Szövegdoboz 2">
            <a:extLst>
              <a:ext uri="{FF2B5EF4-FFF2-40B4-BE49-F238E27FC236}">
                <a16:creationId xmlns:a16="http://schemas.microsoft.com/office/drawing/2014/main" id="{EDA95B1F-0D19-D670-0292-35513DA6435D}"/>
              </a:ext>
            </a:extLst>
          </p:cNvPr>
          <p:cNvSpPr txBox="1"/>
          <p:nvPr/>
        </p:nvSpPr>
        <p:spPr>
          <a:xfrm>
            <a:off x="8258739" y="3038772"/>
            <a:ext cx="3786927" cy="707886"/>
          </a:xfrm>
          <a:prstGeom prst="rect">
            <a:avLst/>
          </a:prstGeom>
          <a:solidFill>
            <a:schemeClr val="accent1">
              <a:lumMod val="20000"/>
              <a:lumOff val="80000"/>
            </a:schemeClr>
          </a:solidFill>
        </p:spPr>
        <p:txBody>
          <a:bodyPr wrap="square" rtlCol="0">
            <a:spAutoFit/>
          </a:bodyPr>
          <a:lstStyle/>
          <a:p>
            <a:pPr algn="ctr"/>
            <a:r>
              <a:rPr lang="hu-HU" sz="2000" b="1" dirty="0"/>
              <a:t>nincsenek tisztában azzal, hogy Istennel állnak szemben</a:t>
            </a:r>
          </a:p>
        </p:txBody>
      </p:sp>
      <p:sp>
        <p:nvSpPr>
          <p:cNvPr id="5" name="Nyíl: jobbra mutató 4">
            <a:extLst>
              <a:ext uri="{FF2B5EF4-FFF2-40B4-BE49-F238E27FC236}">
                <a16:creationId xmlns:a16="http://schemas.microsoft.com/office/drawing/2014/main" id="{D7FB0F14-53EA-DE3F-04D8-0156C3E23FB6}"/>
              </a:ext>
            </a:extLst>
          </p:cNvPr>
          <p:cNvSpPr/>
          <p:nvPr/>
        </p:nvSpPr>
        <p:spPr>
          <a:xfrm rot="2849794">
            <a:off x="4946166" y="1935685"/>
            <a:ext cx="2722562" cy="383739"/>
          </a:xfrm>
          <a:prstGeom prst="rightArrow">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hu-HU"/>
          </a:p>
        </p:txBody>
      </p:sp>
      <p:sp>
        <p:nvSpPr>
          <p:cNvPr id="7" name="Nyíl: jobbra mutató 6">
            <a:extLst>
              <a:ext uri="{FF2B5EF4-FFF2-40B4-BE49-F238E27FC236}">
                <a16:creationId xmlns:a16="http://schemas.microsoft.com/office/drawing/2014/main" id="{3897D873-F0E6-512B-7DE4-47F380ACA46E}"/>
              </a:ext>
            </a:extLst>
          </p:cNvPr>
          <p:cNvSpPr/>
          <p:nvPr/>
        </p:nvSpPr>
        <p:spPr>
          <a:xfrm rot="1948083">
            <a:off x="5103837" y="2090661"/>
            <a:ext cx="3644294" cy="84924"/>
          </a:xfrm>
          <a:prstGeom prst="rightArrow">
            <a:avLst/>
          </a:prstGeom>
          <a:solidFill>
            <a:schemeClr val="tx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05205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iterate type="lt">
                                    <p:tmPct val="0"/>
                                  </p:iterate>
                                  <p:childTnLst>
                                    <p:set>
                                      <p:cBhvr>
                                        <p:cTn id="48" dur="1" fill="hold">
                                          <p:stCondLst>
                                            <p:cond delay="0"/>
                                          </p:stCondLst>
                                        </p:cTn>
                                        <p:tgtEl>
                                          <p:spTgt spid="2"/>
                                        </p:tgtEl>
                                        <p:attrNameLst>
                                          <p:attrName>style.visibility</p:attrName>
                                        </p:attrNameLst>
                                      </p:cBhvr>
                                      <p:to>
                                        <p:strVal val="visible"/>
                                      </p:to>
                                    </p:set>
                                    <p:anim calcmode="lin" valueType="num">
                                      <p:cBhvr>
                                        <p:cTn id="49" dur="500" fill="hold"/>
                                        <p:tgtEl>
                                          <p:spTgt spid="2"/>
                                        </p:tgtEl>
                                        <p:attrNameLst>
                                          <p:attrName>ppt_w</p:attrName>
                                        </p:attrNameLst>
                                      </p:cBhvr>
                                      <p:tavLst>
                                        <p:tav tm="0">
                                          <p:val>
                                            <p:fltVal val="0"/>
                                          </p:val>
                                        </p:tav>
                                        <p:tav tm="100000">
                                          <p:val>
                                            <p:strVal val="#ppt_w"/>
                                          </p:val>
                                        </p:tav>
                                      </p:tavLst>
                                    </p:anim>
                                    <p:anim calcmode="lin" valueType="num">
                                      <p:cBhvr>
                                        <p:cTn id="50" dur="500" fill="hold"/>
                                        <p:tgtEl>
                                          <p:spTgt spid="2"/>
                                        </p:tgtEl>
                                        <p:attrNameLst>
                                          <p:attrName>ppt_h</p:attrName>
                                        </p:attrNameLst>
                                      </p:cBhvr>
                                      <p:tavLst>
                                        <p:tav tm="0">
                                          <p:val>
                                            <p:fltVal val="0"/>
                                          </p:val>
                                        </p:tav>
                                        <p:tav tm="100000">
                                          <p:val>
                                            <p:strVal val="#ppt_h"/>
                                          </p:val>
                                        </p:tav>
                                      </p:tavLst>
                                    </p:anim>
                                    <p:animEffect transition="in" filter="fade">
                                      <p:cBhvr>
                                        <p:cTn id="51" dur="500"/>
                                        <p:tgtEl>
                                          <p:spTgt spid="2"/>
                                        </p:tgtEl>
                                      </p:cBhvr>
                                    </p:animEffect>
                                  </p:childTnLst>
                                </p:cTn>
                              </p:par>
                            </p:childTnLst>
                          </p:cTn>
                        </p:par>
                        <p:par>
                          <p:cTn id="52" fill="hold">
                            <p:stCondLst>
                              <p:cond delay="500"/>
                            </p:stCondLst>
                            <p:childTnLst>
                              <p:par>
                                <p:cTn id="53" presetID="16" presetClass="emph" presetSubtype="0" fill="hold" grpId="1" nodeType="afterEffect">
                                  <p:stCondLst>
                                    <p:cond delay="0"/>
                                  </p:stCondLst>
                                  <p:iterate type="lt">
                                    <p:tmPct val="4000"/>
                                  </p:iterate>
                                  <p:childTnLst>
                                    <p:set>
                                      <p:cBhvr override="childStyle">
                                        <p:cTn id="54" dur="500" fill="hold"/>
                                        <p:tgtEl>
                                          <p:spTgt spid="2"/>
                                        </p:tgtEl>
                                        <p:attrNameLst>
                                          <p:attrName>style.color</p:attrName>
                                        </p:attrNameLst>
                                      </p:cBhvr>
                                      <p:to>
                                        <p:clrVal>
                                          <a:srgbClr val="FFFF00"/>
                                        </p:clrVal>
                                      </p:to>
                                    </p:set>
                                    <p:set>
                                      <p:cBhvr>
                                        <p:cTn id="55" dur="500" fill="hold"/>
                                        <p:tgtEl>
                                          <p:spTgt spid="2"/>
                                        </p:tgtEl>
                                        <p:attrNameLst>
                                          <p:attrName>fillcolor</p:attrName>
                                        </p:attrNameLst>
                                      </p:cBhvr>
                                      <p:to>
                                        <p:clrVal>
                                          <a:srgbClr val="FFFF00"/>
                                        </p:clrVal>
                                      </p:to>
                                    </p:set>
                                    <p:set>
                                      <p:cBhvr>
                                        <p:cTn id="56" dur="500" fill="hold"/>
                                        <p:tgtEl>
                                          <p:spTgt spid="2"/>
                                        </p:tgtEl>
                                        <p:attrNameLst>
                                          <p:attrName>fill.type</p:attrName>
                                        </p:attrNameLst>
                                      </p:cBhvr>
                                      <p:to>
                                        <p:strVal val="solid"/>
                                      </p:to>
                                    </p:set>
                                  </p:childTnLst>
                                </p:cTn>
                              </p:par>
                            </p:childTnLst>
                          </p:cTn>
                        </p:par>
                        <p:par>
                          <p:cTn id="57" fill="hold">
                            <p:stCondLst>
                              <p:cond delay="1180"/>
                            </p:stCondLst>
                            <p:childTnLst>
                              <p:par>
                                <p:cTn id="58" presetID="2" presetClass="entr" presetSubtype="4" fill="hold" grpId="0"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additive="base">
                                        <p:cTn id="60" dur="1000" fill="hold"/>
                                        <p:tgtEl>
                                          <p:spTgt spid="3"/>
                                        </p:tgtEl>
                                        <p:attrNameLst>
                                          <p:attrName>ppt_x</p:attrName>
                                        </p:attrNameLst>
                                      </p:cBhvr>
                                      <p:tavLst>
                                        <p:tav tm="0">
                                          <p:val>
                                            <p:strVal val="#ppt_x"/>
                                          </p:val>
                                        </p:tav>
                                        <p:tav tm="100000">
                                          <p:val>
                                            <p:strVal val="#ppt_x"/>
                                          </p:val>
                                        </p:tav>
                                      </p:tavLst>
                                    </p:anim>
                                    <p:anim calcmode="lin" valueType="num">
                                      <p:cBhvr additive="base">
                                        <p:cTn id="61"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7"/>
                                        </p:tgtEl>
                                        <p:attrNameLst>
                                          <p:attrName>style.visibility</p:attrName>
                                        </p:attrNameLst>
                                      </p:cBhvr>
                                      <p:to>
                                        <p:strVal val="visible"/>
                                      </p:to>
                                    </p:set>
                                    <p:animEffect transition="in" filter="fade">
                                      <p:cBhvr>
                                        <p:cTn id="6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p:bldP spid="2" grpId="1"/>
      <p:bldP spid="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D7347-A313-563B-38ED-5B5A176573EE}"/>
            </a:ext>
          </a:extLst>
        </p:cNvPr>
        <p:cNvGrpSpPr/>
        <p:nvPr/>
      </p:nvGrpSpPr>
      <p:grpSpPr>
        <a:xfrm>
          <a:off x="0" y="0"/>
          <a:ext cx="0" cy="0"/>
          <a:chOff x="0" y="0"/>
          <a:chExt cx="0" cy="0"/>
        </a:xfrm>
      </p:grpSpPr>
      <p:sp>
        <p:nvSpPr>
          <p:cNvPr id="6" name="Cím 5">
            <a:extLst>
              <a:ext uri="{FF2B5EF4-FFF2-40B4-BE49-F238E27FC236}">
                <a16:creationId xmlns:a16="http://schemas.microsoft.com/office/drawing/2014/main" id="{97313219-234D-7B7E-736C-EA3E3BFA8804}"/>
              </a:ext>
            </a:extLst>
          </p:cNvPr>
          <p:cNvSpPr>
            <a:spLocks noGrp="1"/>
          </p:cNvSpPr>
          <p:nvPr>
            <p:ph type="title"/>
          </p:nvPr>
        </p:nvSpPr>
        <p:spPr>
          <a:xfrm>
            <a:off x="659567" y="554637"/>
            <a:ext cx="11197653" cy="1299118"/>
          </a:xfrm>
        </p:spPr>
        <p:txBody>
          <a:bodyPr>
            <a:noAutofit/>
          </a:bodyPr>
          <a:lstStyle/>
          <a:p>
            <a:r>
              <a:rPr lang="hu-HU" sz="2800" b="1" i="1" cap="none" dirty="0">
                <a:solidFill>
                  <a:srgbClr val="111718"/>
                </a:solidFill>
                <a:latin typeface="montserratregular"/>
              </a:rPr>
              <a:t>5 Ne engedd, hogy </a:t>
            </a:r>
            <a:r>
              <a:rPr lang="hu-HU" sz="2800" b="1" i="1" u="sng" cap="none" dirty="0">
                <a:solidFill>
                  <a:srgbClr val="111718"/>
                </a:solidFill>
                <a:latin typeface="montserratregular"/>
              </a:rPr>
              <a:t>beszéded vétekbe ejtsen </a:t>
            </a:r>
            <a:r>
              <a:rPr lang="hu-HU" sz="2800" b="1" i="1" cap="none" dirty="0">
                <a:solidFill>
                  <a:srgbClr val="111718"/>
                </a:solidFill>
                <a:latin typeface="montserratregular"/>
              </a:rPr>
              <a:t>téged, és ne mondd az Isten követének, hogy az csak tévedés volt. Miért háborodjék föl Isten </a:t>
            </a:r>
            <a:r>
              <a:rPr lang="hu-HU" sz="2800" b="1" i="1" cap="none" dirty="0" err="1">
                <a:solidFill>
                  <a:srgbClr val="111718"/>
                </a:solidFill>
                <a:latin typeface="montserratregular"/>
              </a:rPr>
              <a:t>szavadon</a:t>
            </a:r>
            <a:r>
              <a:rPr lang="hu-HU" sz="2800" b="1" i="1" cap="none" dirty="0">
                <a:solidFill>
                  <a:srgbClr val="111718"/>
                </a:solidFill>
                <a:latin typeface="montserratregular"/>
              </a:rPr>
              <a:t>, és miért tegye tönkre kezed alkotásait? </a:t>
            </a:r>
          </a:p>
        </p:txBody>
      </p:sp>
      <p:sp>
        <p:nvSpPr>
          <p:cNvPr id="4" name="Szöveg helye 3">
            <a:extLst>
              <a:ext uri="{FF2B5EF4-FFF2-40B4-BE49-F238E27FC236}">
                <a16:creationId xmlns:a16="http://schemas.microsoft.com/office/drawing/2014/main" id="{D0238C1C-7C24-26EC-9C4A-33588842F71F}"/>
              </a:ext>
            </a:extLst>
          </p:cNvPr>
          <p:cNvSpPr>
            <a:spLocks noGrp="1"/>
          </p:cNvSpPr>
          <p:nvPr>
            <p:ph idx="1"/>
          </p:nvPr>
        </p:nvSpPr>
        <p:spPr>
          <a:xfrm>
            <a:off x="659566" y="1993692"/>
            <a:ext cx="11197653" cy="4044037"/>
          </a:xfrm>
        </p:spPr>
        <p:txBody>
          <a:bodyPr>
            <a:noAutofit/>
          </a:bodyPr>
          <a:lstStyle/>
          <a:p>
            <a:pPr>
              <a:lnSpc>
                <a:spcPct val="100000"/>
              </a:lnSpc>
              <a:spcBef>
                <a:spcPts val="0"/>
              </a:spcBef>
            </a:pPr>
            <a:r>
              <a:rPr lang="hu-HU" sz="2800" dirty="0">
                <a:solidFill>
                  <a:srgbClr val="0070C0"/>
                </a:solidFill>
                <a:cs typeface="Arial" panose="020B0604020202020204" pitchFamily="34" charset="0"/>
              </a:rPr>
              <a:t>Amikor valaki </a:t>
            </a:r>
            <a:r>
              <a:rPr lang="hu-HU" sz="2800" dirty="0" err="1">
                <a:solidFill>
                  <a:srgbClr val="0070C0"/>
                </a:solidFill>
                <a:cs typeface="Arial" panose="020B0604020202020204" pitchFamily="34" charset="0"/>
              </a:rPr>
              <a:t>valótlanságot</a:t>
            </a:r>
            <a:r>
              <a:rPr lang="hu-HU" sz="2800" dirty="0">
                <a:solidFill>
                  <a:srgbClr val="0070C0"/>
                </a:solidFill>
                <a:cs typeface="Arial" panose="020B0604020202020204" pitchFamily="34" charset="0"/>
              </a:rPr>
              <a:t> állít, aztán a pap („Isten követe”) előtt azzal mentegetőzik, hogy tévedés volt (áldozati ajándékkal semmissé is tette).</a:t>
            </a:r>
          </a:p>
          <a:p>
            <a:pPr>
              <a:lnSpc>
                <a:spcPct val="100000"/>
              </a:lnSpc>
              <a:spcBef>
                <a:spcPts val="0"/>
              </a:spcBef>
            </a:pPr>
            <a:r>
              <a:rPr lang="hu-HU" sz="2800" dirty="0">
                <a:solidFill>
                  <a:srgbClr val="0070C0"/>
                </a:solidFill>
                <a:cs typeface="Arial" panose="020B0604020202020204" pitchFamily="34" charset="0"/>
              </a:rPr>
              <a:t>könnyűvé teszi a vétkezést, és olcsóvá a kegyelmet</a:t>
            </a:r>
          </a:p>
          <a:p>
            <a:pPr marL="0" indent="0">
              <a:lnSpc>
                <a:spcPct val="100000"/>
              </a:lnSpc>
              <a:spcBef>
                <a:spcPts val="0"/>
              </a:spcBef>
              <a:buNone/>
            </a:pPr>
            <a:endParaRPr lang="hu-HU" i="1" dirty="0"/>
          </a:p>
          <a:p>
            <a:pPr marL="0" indent="0" algn="just">
              <a:lnSpc>
                <a:spcPct val="100000"/>
              </a:lnSpc>
              <a:spcBef>
                <a:spcPts val="0"/>
              </a:spcBef>
              <a:buNone/>
            </a:pPr>
            <a:r>
              <a:rPr lang="hu-HU" i="1" dirty="0"/>
              <a:t>„ Mert sokat vétkezünk mindnyájan: de ha valaki beszédében nem vétkezik, az tökéletes ember, meg tudja fékezni az egész testét. ... a nyelv is milyen kicsi testrész, mégis nagy dolgokkal kérkedik. Íme, egy parányi tűz milyen nagy erdőt felgyújthat: a nyelv is tűz, a gonoszság egész világa. Olyan a nyelv tagjaink között, hogy egész testünket beszennyezi, és lángba borítja egész életünket, miközben maga is lángba borul a gyehenna tüzétől. Mindenfajta vadállat és madár, csúszómászó és tengeri állat megszelídíthető: meg is szelídíti az ember; a nyelvet azonban az emberek közül senki sem tudja megszelídíteni, fékezhetetlenül gonosz az, telve halálos méreggel.” (Jak 3, 2. 5-8)</a:t>
            </a:r>
            <a:endParaRPr lang="hu-HU" sz="2800" i="1" dirty="0">
              <a:solidFill>
                <a:srgbClr val="0070C0"/>
              </a:solidFill>
              <a:cs typeface="Arial" panose="020B0604020202020204" pitchFamily="34" charset="0"/>
            </a:endParaRPr>
          </a:p>
          <a:p>
            <a:pPr marL="0" indent="0">
              <a:lnSpc>
                <a:spcPct val="100000"/>
              </a:lnSpc>
              <a:spcBef>
                <a:spcPts val="0"/>
              </a:spcBef>
              <a:buNone/>
            </a:pPr>
            <a:endParaRPr lang="hu-HU" sz="2800" dirty="0">
              <a:solidFill>
                <a:srgbClr val="0070C0"/>
              </a:solidFill>
              <a:cs typeface="Arial" panose="020B0604020202020204" pitchFamily="34" charset="0"/>
            </a:endParaRPr>
          </a:p>
        </p:txBody>
      </p:sp>
    </p:spTree>
    <p:extLst>
      <p:ext uri="{BB962C8B-B14F-4D97-AF65-F5344CB8AC3E}">
        <p14:creationId xmlns:p14="http://schemas.microsoft.com/office/powerpoint/2010/main" val="4072260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74364B-0A21-1825-EFED-D09FD520D737}"/>
            </a:ext>
          </a:extLst>
        </p:cNvPr>
        <p:cNvGrpSpPr/>
        <p:nvPr/>
      </p:nvGrpSpPr>
      <p:grpSpPr>
        <a:xfrm>
          <a:off x="0" y="0"/>
          <a:ext cx="0" cy="0"/>
          <a:chOff x="0" y="0"/>
          <a:chExt cx="0" cy="0"/>
        </a:xfrm>
      </p:grpSpPr>
      <p:sp>
        <p:nvSpPr>
          <p:cNvPr id="6" name="Cím 5">
            <a:extLst>
              <a:ext uri="{FF2B5EF4-FFF2-40B4-BE49-F238E27FC236}">
                <a16:creationId xmlns:a16="http://schemas.microsoft.com/office/drawing/2014/main" id="{76A7AB2F-B13D-5314-5F66-5238B80FF68D}"/>
              </a:ext>
            </a:extLst>
          </p:cNvPr>
          <p:cNvSpPr>
            <a:spLocks noGrp="1"/>
          </p:cNvSpPr>
          <p:nvPr>
            <p:ph type="title"/>
          </p:nvPr>
        </p:nvSpPr>
        <p:spPr>
          <a:xfrm>
            <a:off x="1274164" y="804519"/>
            <a:ext cx="10043410" cy="1049235"/>
          </a:xfrm>
        </p:spPr>
        <p:txBody>
          <a:bodyPr>
            <a:noAutofit/>
          </a:bodyPr>
          <a:lstStyle/>
          <a:p>
            <a:r>
              <a:rPr lang="hu-HU" sz="2800" b="1" i="1" cap="none" dirty="0">
                <a:solidFill>
                  <a:srgbClr val="111718"/>
                </a:solidFill>
                <a:latin typeface="montserratregular"/>
              </a:rPr>
              <a:t>6 Bizony a sok </a:t>
            </a:r>
            <a:r>
              <a:rPr lang="hu-HU" sz="2800" b="1" i="1" u="sng" cap="none" dirty="0">
                <a:solidFill>
                  <a:srgbClr val="111718"/>
                </a:solidFill>
                <a:latin typeface="montserratregular"/>
              </a:rPr>
              <a:t>álom</a:t>
            </a:r>
            <a:r>
              <a:rPr lang="hu-HU" sz="2800" b="1" i="1" cap="none" dirty="0">
                <a:solidFill>
                  <a:srgbClr val="111718"/>
                </a:solidFill>
                <a:latin typeface="montserratregular"/>
              </a:rPr>
              <a:t>mal és a sok beszéddel együtt jár a hiábavalóság. Ezért féld az Istent!</a:t>
            </a:r>
          </a:p>
        </p:txBody>
      </p:sp>
      <p:sp>
        <p:nvSpPr>
          <p:cNvPr id="4" name="Szöveg helye 3">
            <a:extLst>
              <a:ext uri="{FF2B5EF4-FFF2-40B4-BE49-F238E27FC236}">
                <a16:creationId xmlns:a16="http://schemas.microsoft.com/office/drawing/2014/main" id="{BDD8AAC1-09AE-24F1-767A-8B803051C79B}"/>
              </a:ext>
            </a:extLst>
          </p:cNvPr>
          <p:cNvSpPr>
            <a:spLocks noGrp="1"/>
          </p:cNvSpPr>
          <p:nvPr>
            <p:ph idx="1"/>
          </p:nvPr>
        </p:nvSpPr>
        <p:spPr>
          <a:xfrm>
            <a:off x="766996" y="2580828"/>
            <a:ext cx="10658007" cy="3472653"/>
          </a:xfrm>
        </p:spPr>
        <p:txBody>
          <a:bodyPr>
            <a:noAutofit/>
          </a:bodyPr>
          <a:lstStyle/>
          <a:p>
            <a:pPr>
              <a:lnSpc>
                <a:spcPct val="100000"/>
              </a:lnSpc>
              <a:spcBef>
                <a:spcPts val="0"/>
              </a:spcBef>
            </a:pPr>
            <a:r>
              <a:rPr lang="hu-HU" sz="2800" dirty="0">
                <a:solidFill>
                  <a:srgbClr val="0070C0"/>
                </a:solidFill>
                <a:cs typeface="Arial" panose="020B0604020202020204" pitchFamily="34" charset="0"/>
              </a:rPr>
              <a:t>álom: jóslás, jövendőmondás</a:t>
            </a:r>
          </a:p>
          <a:p>
            <a:pPr>
              <a:lnSpc>
                <a:spcPct val="100000"/>
              </a:lnSpc>
              <a:spcBef>
                <a:spcPts val="0"/>
              </a:spcBef>
            </a:pPr>
            <a:r>
              <a:rPr lang="hu-HU" sz="2800" dirty="0">
                <a:solidFill>
                  <a:srgbClr val="0070C0"/>
                </a:solidFill>
                <a:cs typeface="Arial" panose="020B0604020202020204" pitchFamily="34" charset="0"/>
              </a:rPr>
              <a:t>minden törekvés </a:t>
            </a:r>
            <a:r>
              <a:rPr lang="hu-HU" sz="2800" b="1" dirty="0">
                <a:solidFill>
                  <a:srgbClr val="0070C0"/>
                </a:solidFill>
                <a:cs typeface="Arial" panose="020B0604020202020204" pitchFamily="34" charset="0"/>
              </a:rPr>
              <a:t>hiábavalóság</a:t>
            </a:r>
            <a:r>
              <a:rPr lang="hu-HU" sz="2800" dirty="0">
                <a:solidFill>
                  <a:srgbClr val="0070C0"/>
                </a:solidFill>
                <a:cs typeface="Arial" panose="020B0604020202020204" pitchFamily="34" charset="0"/>
              </a:rPr>
              <a:t> – itt külön hangsúly</a:t>
            </a:r>
          </a:p>
          <a:p>
            <a:pPr>
              <a:lnSpc>
                <a:spcPct val="100000"/>
              </a:lnSpc>
              <a:spcBef>
                <a:spcPts val="0"/>
              </a:spcBef>
            </a:pPr>
            <a:r>
              <a:rPr lang="hu-HU" sz="2800" dirty="0">
                <a:solidFill>
                  <a:srgbClr val="0070C0"/>
                </a:solidFill>
                <a:cs typeface="Arial" panose="020B0604020202020204" pitchFamily="34" charset="0"/>
              </a:rPr>
              <a:t>DE a legfontosabb: az egyetlen, ami NEM HIÁBAVALÓSÁG:</a:t>
            </a:r>
          </a:p>
          <a:p>
            <a:pPr marL="0" indent="0" algn="ctr">
              <a:lnSpc>
                <a:spcPct val="150000"/>
              </a:lnSpc>
              <a:spcBef>
                <a:spcPts val="0"/>
              </a:spcBef>
              <a:buNone/>
            </a:pPr>
            <a:r>
              <a:rPr lang="hu-HU" sz="3600" b="1" dirty="0">
                <a:solidFill>
                  <a:srgbClr val="C00000"/>
                </a:solidFill>
                <a:effectLst>
                  <a:outerShdw blurRad="38100" dist="38100" dir="2700000" algn="tl">
                    <a:srgbClr val="000000">
                      <a:alpha val="43137"/>
                    </a:srgbClr>
                  </a:outerShdw>
                </a:effectLst>
                <a:cs typeface="Arial" panose="020B0604020202020204" pitchFamily="34" charset="0"/>
              </a:rPr>
              <a:t>FÉLD AZ ISTENT!</a:t>
            </a:r>
          </a:p>
          <a:p>
            <a:pPr>
              <a:lnSpc>
                <a:spcPct val="100000"/>
              </a:lnSpc>
              <a:spcBef>
                <a:spcPts val="0"/>
              </a:spcBef>
            </a:pPr>
            <a:r>
              <a:rPr lang="hu-HU" sz="2800" dirty="0">
                <a:solidFill>
                  <a:srgbClr val="0070C0"/>
                </a:solidFill>
                <a:cs typeface="Arial" panose="020B0604020202020204" pitchFamily="34" charset="0"/>
              </a:rPr>
              <a:t>e könyv és a Prédikátor mondanivalójának középpontja</a:t>
            </a:r>
          </a:p>
          <a:p>
            <a:pPr>
              <a:lnSpc>
                <a:spcPct val="100000"/>
              </a:lnSpc>
              <a:spcBef>
                <a:spcPts val="0"/>
              </a:spcBef>
            </a:pPr>
            <a:r>
              <a:rPr lang="hu-HU" sz="2800" dirty="0">
                <a:solidFill>
                  <a:srgbClr val="0070C0"/>
                </a:solidFill>
                <a:cs typeface="Arial" panose="020B0604020202020204" pitchFamily="34" charset="0"/>
              </a:rPr>
              <a:t>És a mi életünknek?</a:t>
            </a:r>
          </a:p>
        </p:txBody>
      </p:sp>
    </p:spTree>
    <p:extLst>
      <p:ext uri="{BB962C8B-B14F-4D97-AF65-F5344CB8AC3E}">
        <p14:creationId xmlns:p14="http://schemas.microsoft.com/office/powerpoint/2010/main" val="3940902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FDE713-AEEB-23BE-7E40-A2F45E4E9C1F}"/>
            </a:ext>
          </a:extLst>
        </p:cNvPr>
        <p:cNvGrpSpPr/>
        <p:nvPr/>
      </p:nvGrpSpPr>
      <p:grpSpPr>
        <a:xfrm>
          <a:off x="0" y="0"/>
          <a:ext cx="0" cy="0"/>
          <a:chOff x="0" y="0"/>
          <a:chExt cx="0" cy="0"/>
        </a:xfrm>
      </p:grpSpPr>
      <p:sp>
        <p:nvSpPr>
          <p:cNvPr id="6" name="Cím 5">
            <a:extLst>
              <a:ext uri="{FF2B5EF4-FFF2-40B4-BE49-F238E27FC236}">
                <a16:creationId xmlns:a16="http://schemas.microsoft.com/office/drawing/2014/main" id="{AFE0EC60-00C5-1059-9CF9-C2B069515B18}"/>
              </a:ext>
            </a:extLst>
          </p:cNvPr>
          <p:cNvSpPr>
            <a:spLocks noGrp="1"/>
          </p:cNvSpPr>
          <p:nvPr>
            <p:ph type="title"/>
          </p:nvPr>
        </p:nvSpPr>
        <p:spPr>
          <a:xfrm>
            <a:off x="659567" y="104931"/>
            <a:ext cx="11197653" cy="1748823"/>
          </a:xfrm>
        </p:spPr>
        <p:txBody>
          <a:bodyPr>
            <a:noAutofit/>
          </a:bodyPr>
          <a:lstStyle/>
          <a:p>
            <a:pPr marL="0" indent="0" algn="just">
              <a:lnSpc>
                <a:spcPct val="100000"/>
              </a:lnSpc>
              <a:spcBef>
                <a:spcPts val="0"/>
              </a:spcBef>
              <a:buNone/>
            </a:pPr>
            <a:r>
              <a:rPr lang="hu-HU" sz="2800" b="1" i="1" cap="none" dirty="0">
                <a:solidFill>
                  <a:srgbClr val="111718"/>
                </a:solidFill>
                <a:latin typeface="montserratregular"/>
              </a:rPr>
              <a:t>7-8.: Ha a szegény elnyomását, a jog és az igazság megrövidítését látod az országban, </a:t>
            </a:r>
            <a:r>
              <a:rPr lang="hu-HU" sz="2800" b="1" i="1" u="sng" cap="none" dirty="0">
                <a:solidFill>
                  <a:srgbClr val="111718"/>
                </a:solidFill>
                <a:latin typeface="montserratregular"/>
              </a:rPr>
              <a:t>ne csodálkozz </a:t>
            </a:r>
            <a:r>
              <a:rPr lang="hu-HU" sz="2800" b="1" i="1" cap="none" dirty="0">
                <a:solidFill>
                  <a:srgbClr val="111718"/>
                </a:solidFill>
                <a:latin typeface="montserratregular"/>
              </a:rPr>
              <a:t>el a dolgon, mert a magas rangúra vigyáz a magasabb rangú, rájuk pedig a még magasabb rangúak. Az országra nézve mindenekfölött hasznos, ha a király a földművelést pártolja.</a:t>
            </a:r>
          </a:p>
        </p:txBody>
      </p:sp>
      <p:sp>
        <p:nvSpPr>
          <p:cNvPr id="4" name="Szöveg helye 3">
            <a:extLst>
              <a:ext uri="{FF2B5EF4-FFF2-40B4-BE49-F238E27FC236}">
                <a16:creationId xmlns:a16="http://schemas.microsoft.com/office/drawing/2014/main" id="{009E1B48-310A-232E-F8E3-D2B1C3E35E04}"/>
              </a:ext>
            </a:extLst>
          </p:cNvPr>
          <p:cNvSpPr>
            <a:spLocks noGrp="1"/>
          </p:cNvSpPr>
          <p:nvPr>
            <p:ph idx="1"/>
          </p:nvPr>
        </p:nvSpPr>
        <p:spPr>
          <a:xfrm>
            <a:off x="824459" y="1993692"/>
            <a:ext cx="10658007" cy="3976802"/>
          </a:xfrm>
        </p:spPr>
        <p:txBody>
          <a:bodyPr>
            <a:noAutofit/>
          </a:bodyPr>
          <a:lstStyle/>
          <a:p>
            <a:pPr>
              <a:lnSpc>
                <a:spcPct val="100000"/>
              </a:lnSpc>
              <a:spcBef>
                <a:spcPts val="0"/>
              </a:spcBef>
            </a:pPr>
            <a:r>
              <a:rPr lang="hu-HU" sz="2800" dirty="0">
                <a:solidFill>
                  <a:srgbClr val="0070C0"/>
                </a:solidFill>
                <a:cs typeface="Arial" panose="020B0604020202020204" pitchFamily="34" charset="0"/>
              </a:rPr>
              <a:t>rossz szociális állapotok – a hellén világban a vidéki lakosság kizsákmányolása (falu elöljárói, templomi vezetés, királyság hivatalnokai, adóbérlők, király különleges </a:t>
            </a:r>
            <a:r>
              <a:rPr lang="hu-HU" sz="2800" dirty="0" err="1">
                <a:solidFill>
                  <a:srgbClr val="0070C0"/>
                </a:solidFill>
                <a:cs typeface="Arial" panose="020B0604020202020204" pitchFamily="34" charset="0"/>
              </a:rPr>
              <a:t>megbízottai</a:t>
            </a:r>
            <a:r>
              <a:rPr lang="hu-HU" sz="2800" dirty="0">
                <a:solidFill>
                  <a:srgbClr val="0070C0"/>
                </a:solidFill>
                <a:cs typeface="Arial" panose="020B0604020202020204" pitchFamily="34" charset="0"/>
              </a:rPr>
              <a:t> által...) – </a:t>
            </a:r>
            <a:br>
              <a:rPr lang="hu-HU" sz="2800" dirty="0">
                <a:solidFill>
                  <a:srgbClr val="0070C0"/>
                </a:solidFill>
                <a:cs typeface="Arial" panose="020B0604020202020204" pitchFamily="34" charset="0"/>
              </a:rPr>
            </a:br>
            <a:r>
              <a:rPr lang="hu-HU" sz="2800" dirty="0" err="1">
                <a:solidFill>
                  <a:srgbClr val="0070C0"/>
                </a:solidFill>
                <a:cs typeface="Arial" panose="020B0604020202020204" pitchFamily="34" charset="0"/>
              </a:rPr>
              <a:t>összejátszottak</a:t>
            </a:r>
            <a:r>
              <a:rPr lang="hu-HU" sz="2800" dirty="0">
                <a:solidFill>
                  <a:srgbClr val="0070C0"/>
                </a:solidFill>
                <a:cs typeface="Arial" panose="020B0604020202020204" pitchFamily="34" charset="0"/>
              </a:rPr>
              <a:t>, fedezték egymást</a:t>
            </a:r>
          </a:p>
          <a:p>
            <a:pPr>
              <a:lnSpc>
                <a:spcPct val="100000"/>
              </a:lnSpc>
              <a:spcBef>
                <a:spcPts val="0"/>
              </a:spcBef>
            </a:pPr>
            <a:r>
              <a:rPr lang="hu-HU" sz="2800" dirty="0">
                <a:solidFill>
                  <a:srgbClr val="0070C0"/>
                </a:solidFill>
                <a:cs typeface="Arial" panose="020B0604020202020204" pitchFamily="34" charset="0"/>
              </a:rPr>
              <a:t>Sokan adósrabszolgaságig süllyedtek, amikor a szabad családi birtokokon ekkora nyomás alatt voltak.</a:t>
            </a:r>
          </a:p>
          <a:p>
            <a:pPr>
              <a:lnSpc>
                <a:spcPct val="100000"/>
              </a:lnSpc>
              <a:spcBef>
                <a:spcPts val="0"/>
              </a:spcBef>
            </a:pPr>
            <a:r>
              <a:rPr lang="hu-HU" sz="2800" dirty="0">
                <a:solidFill>
                  <a:srgbClr val="0070C0"/>
                </a:solidFill>
                <a:cs typeface="Arial" panose="020B0604020202020204" pitchFamily="34" charset="0"/>
              </a:rPr>
              <a:t>Ezzel szemben a görög mintára a földek királyé, így szerződéses bérlők gazdálkodtak rajta. Őket pedig nem lehetett rabszolgákká tenni.</a:t>
            </a:r>
          </a:p>
          <a:p>
            <a:pPr>
              <a:lnSpc>
                <a:spcPct val="100000"/>
              </a:lnSpc>
              <a:spcBef>
                <a:spcPts val="0"/>
              </a:spcBef>
            </a:pPr>
            <a:r>
              <a:rPr lang="hu-HU" sz="2800" dirty="0">
                <a:solidFill>
                  <a:srgbClr val="0070C0"/>
                </a:solidFill>
                <a:cs typeface="Arial" panose="020B0604020202020204" pitchFamily="34" charset="0"/>
              </a:rPr>
              <a:t>ez a Prédikátor gyakorlati bölcsessége</a:t>
            </a:r>
          </a:p>
        </p:txBody>
      </p:sp>
    </p:spTree>
    <p:extLst>
      <p:ext uri="{BB962C8B-B14F-4D97-AF65-F5344CB8AC3E}">
        <p14:creationId xmlns:p14="http://schemas.microsoft.com/office/powerpoint/2010/main" val="3840354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TM10001114[[fn=Galéria]]</Template>
  <TotalTime>13208</TotalTime>
  <Words>1489</Words>
  <Application>Microsoft Office PowerPoint</Application>
  <PresentationFormat>Szélesvásznú</PresentationFormat>
  <Paragraphs>81</Paragraphs>
  <Slides>12</Slides>
  <Notes>8</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12</vt:i4>
      </vt:variant>
    </vt:vector>
  </HeadingPairs>
  <TitlesOfParts>
    <vt:vector size="17" baseType="lpstr">
      <vt:lpstr>Arial</vt:lpstr>
      <vt:lpstr>Calibri</vt:lpstr>
      <vt:lpstr>Gill Sans MT</vt:lpstr>
      <vt:lpstr>montserratregular</vt:lpstr>
      <vt:lpstr>Gallery</vt:lpstr>
      <vt:lpstr>Az isten előtti beszéd</vt:lpstr>
      <vt:lpstr> prédikátor könyve 5. rész 1-8. versek</vt:lpstr>
      <vt:lpstr>Isten előtti beszéd bevezető gondolatok</vt:lpstr>
      <vt:lpstr>1Ne beszélj elhamarkodottan, ne hirtelenkedd el az Isten előtt kimondott szavadat, mert Isten a mennyben van, te pedig a földön, ezért kevés beszédű légy!</vt:lpstr>
      <vt:lpstr>2Mert ahogyan a sok munka álommal jár, úgy a sok beszéd ostoba fecsegéssel.</vt:lpstr>
      <vt:lpstr>3-4.: Ha fogadalmat teszel Istennek, ne halogasd teljesítését, mert nem telik neki kedve az ostobákban. Teljesítsd, amit megfogadtál! Jobb, ha nem teszel fogadalmat, mint ha fogadalmat teszel, és nem teljesíted. </vt:lpstr>
      <vt:lpstr>5 Ne engedd, hogy beszéded vétekbe ejtsen téged, és ne mondd az Isten követének, hogy az csak tévedés volt. Miért háborodjék föl Isten szavadon, és miért tegye tönkre kezed alkotásait? </vt:lpstr>
      <vt:lpstr>6 Bizony a sok álommal és a sok beszéddel együtt jár a hiábavalóság. Ezért féld az Istent!</vt:lpstr>
      <vt:lpstr>7-8.: Ha a szegény elnyomását, a jog és az igazság megrövidítését látod az országban, ne csodálkozz el a dolgon, mert a magas rangúra vigyáz a magasabb rangú, rájuk pedig a még magasabb rangúak. Az országra nézve mindenekfölött hasznos, ha a király a földművelést pártolja.</vt:lpstr>
      <vt:lpstr>Minden hiábavalóság? Még a beszéd is? az imádság, Az isten előtt való beszéd is?</vt:lpstr>
      <vt:lpstr>PowerPoint-bemutató</vt:lpstr>
      <vt:lpstr>Az isten előtti BESZÉD Összefoglalás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tékozló fiú</dc:title>
  <dc:creator>Hivatal</dc:creator>
  <cp:lastModifiedBy>Kristóf Varga</cp:lastModifiedBy>
  <cp:revision>1157</cp:revision>
  <cp:lastPrinted>2022-04-14T22:32:42Z</cp:lastPrinted>
  <dcterms:created xsi:type="dcterms:W3CDTF">2020-09-26T18:34:06Z</dcterms:created>
  <dcterms:modified xsi:type="dcterms:W3CDTF">2025-02-25T18:28:56Z</dcterms:modified>
</cp:coreProperties>
</file>