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8" r:id="rId3"/>
    <p:sldId id="364" r:id="rId4"/>
    <p:sldId id="355" r:id="rId5"/>
    <p:sldId id="319" r:id="rId6"/>
    <p:sldId id="367" r:id="rId7"/>
    <p:sldId id="362" r:id="rId8"/>
    <p:sldId id="3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50" autoAdjust="0"/>
    <p:restoredTop sz="94660"/>
  </p:normalViewPr>
  <p:slideViewPr>
    <p:cSldViewPr snapToGrid="0">
      <p:cViewPr>
        <p:scale>
          <a:sx n="68" d="100"/>
          <a:sy n="68" d="100"/>
        </p:scale>
        <p:origin x="-4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pPr/>
              <a:t>2025. 02. 16.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pPr/>
              <a:t>2025. 02. 16.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22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4182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776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989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népszerűség is mulandó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 taníthatóság </a:t>
            </a:r>
            <a:r>
              <a:rPr lang="hu-HU" sz="2800" dirty="0" smtClean="0">
                <a:solidFill>
                  <a:srgbClr val="C00000"/>
                </a:solidFill>
              </a:rPr>
              <a:t>áldás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prédikátor könyve </a:t>
            </a:r>
            <a:r>
              <a:rPr lang="hu-HU" sz="2800" dirty="0">
                <a:solidFill>
                  <a:srgbClr val="C00000"/>
                </a:solidFill>
              </a:rPr>
              <a:t>4</a:t>
            </a:r>
            <a:r>
              <a:rPr lang="hu-HU" sz="2800" dirty="0" smtClean="0">
                <a:solidFill>
                  <a:srgbClr val="C00000"/>
                </a:solidFill>
              </a:rPr>
              <a:t>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13-17.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500135"/>
            <a:ext cx="1181996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13</a:t>
            </a:r>
            <a:r>
              <a:rPr lang="hu-HU" sz="2400" dirty="0"/>
              <a:t>Többet ér a szegény, de bölcs gyermek a vén, de ostoba királynál, aki nem ismeri el, hogy figyelmeztetésre szorul. </a:t>
            </a:r>
            <a:r>
              <a:rPr lang="hu-HU" sz="2400" baseline="30000" dirty="0"/>
              <a:t>14</a:t>
            </a:r>
            <a:r>
              <a:rPr lang="hu-HU" sz="2400" dirty="0"/>
              <a:t>Amaz a fogházból is kikerül, és király lesz, még ha szegénynek született is </a:t>
            </a:r>
            <a:r>
              <a:rPr lang="hu-HU" sz="2400" dirty="0" err="1"/>
              <a:t>emennek</a:t>
            </a:r>
            <a:r>
              <a:rPr lang="hu-HU" sz="2400" dirty="0"/>
              <a:t> az uralkodása idején. </a:t>
            </a:r>
            <a:r>
              <a:rPr lang="hu-HU" sz="2400" baseline="30000" dirty="0"/>
              <a:t>15</a:t>
            </a:r>
            <a:r>
              <a:rPr lang="hu-HU" sz="2400" dirty="0"/>
              <a:t>Láttam, hogy aki csak él, és jár-kel a nap alatt, a másikkal, a gyermekkel tart, aki amannak a helyébe lép. </a:t>
            </a:r>
            <a:r>
              <a:rPr lang="hu-HU" sz="2400" baseline="30000" dirty="0"/>
              <a:t>16</a:t>
            </a:r>
            <a:r>
              <a:rPr lang="hu-HU" sz="2400" dirty="0"/>
              <a:t>Határtalanul nagy az a nép, amelynek élére kerül. De az utána következők már nem örülnek neki. Mert ez is hiábavalóság és hasztalan erőlködés.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17</a:t>
            </a:r>
            <a:r>
              <a:rPr lang="hu-HU" sz="2400" dirty="0"/>
              <a:t>Megfontoltan járj, amikor Isten házába mégy! Többet ér, ha hallgatva járulsz oda, mint ha áldozol az ostobák módjára, akik nem tudják, hogy rosszat tesznek!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 népszerűség mulandó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SAUL ÉS DÁVID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DÁVID ÉS ABSOLON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JEROBOÁM ÉS SALAMON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Mi a közös ezekben a párosokban?</a:t>
            </a:r>
          </a:p>
        </p:txBody>
      </p:sp>
    </p:spTree>
    <p:extLst>
      <p:ext uri="{BB962C8B-B14F-4D97-AF65-F5344CB8AC3E}">
        <p14:creationId xmlns:p14="http://schemas.microsoft.com/office/powerpoint/2010/main" xmlns="" val="40022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Csábító NÉPSZERŰSÉG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Most tehát az embereket akarom meggyőzni vagy Istent? Vagy embereknek igyekszem tetszeni? Ha még mindig embereknek akarnék tetszeni, nem volnék Krisztus szolgája.</a:t>
            </a:r>
            <a:r>
              <a:rPr lang="hu-HU" sz="1800" dirty="0" smtClean="0">
                <a:solidFill>
                  <a:srgbClr val="0070C0"/>
                </a:solidFill>
              </a:rPr>
              <a:t>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Gal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1,10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27000"/>
            <a:ext cx="6012470" cy="5842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C00000"/>
                </a:solidFill>
              </a:rPr>
              <a:t>Ki vagyok én? Milyennek látnak az emberek?</a:t>
            </a:r>
            <a:endParaRPr lang="hu-HU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 népszerűség az emberekből akar erőt meríteni magának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g</a:t>
            </a:r>
            <a:r>
              <a:rPr lang="hu-HU" sz="2000" dirty="0" smtClean="0"/>
              <a:t>yakran bizonytalanság, szorongás és megfelelési kényszer a velejárója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folyamatosan bizonyítania, igazolnia kell az </a:t>
            </a:r>
            <a:r>
              <a:rPr lang="hu-HU" sz="2000" dirty="0" smtClean="0"/>
              <a:t>értékét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kényszerpályán mozog, ahogyan az emberek kedvét keresi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 népszerűség </a:t>
            </a:r>
            <a:r>
              <a:rPr lang="hu-HU" sz="2000" dirty="0" smtClean="0"/>
              <a:t>sosem </a:t>
            </a:r>
            <a:r>
              <a:rPr lang="hu-HU" sz="2000" dirty="0" smtClean="0"/>
              <a:t>tarthat örökké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Jézus </a:t>
            </a:r>
            <a:r>
              <a:rPr lang="hu-HU" sz="2200" dirty="0" smtClean="0">
                <a:solidFill>
                  <a:srgbClr val="0070C0"/>
                </a:solidFill>
              </a:rPr>
              <a:t>n</a:t>
            </a:r>
            <a:r>
              <a:rPr lang="hu-HU" sz="2200" dirty="0" smtClean="0">
                <a:solidFill>
                  <a:srgbClr val="0070C0"/>
                </a:solidFill>
              </a:rPr>
              <a:t>em </a:t>
            </a:r>
            <a:r>
              <a:rPr lang="hu-HU" sz="2200" dirty="0" smtClean="0">
                <a:solidFill>
                  <a:srgbClr val="0070C0"/>
                </a:solidFill>
              </a:rPr>
              <a:t>kereste a népszerűséget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élete céljának megfelelően élt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0070C0"/>
                </a:solidFill>
              </a:rPr>
              <a:t>a</a:t>
            </a:r>
            <a:r>
              <a:rPr lang="hu-HU" sz="2000" dirty="0" smtClean="0">
                <a:solidFill>
                  <a:srgbClr val="0070C0"/>
                </a:solidFill>
              </a:rPr>
              <a:t>z Atya iránti engedelmesség által élvezte Isten jótetszését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0070C0"/>
                </a:solidFill>
              </a:rPr>
              <a:t>a</a:t>
            </a:r>
            <a:r>
              <a:rPr lang="hu-HU" sz="2000" dirty="0" smtClean="0">
                <a:solidFill>
                  <a:srgbClr val="0070C0"/>
                </a:solidFill>
              </a:rPr>
              <a:t>z engedelmessége által szerzett örök nevet magának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nem hagyta, hogy döntéseiben befolyásolja őt az emberek hangulata</a:t>
            </a:r>
            <a:endParaRPr lang="hu-H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 Taníthatóság </a:t>
            </a:r>
            <a:r>
              <a:rPr lang="hu-HU" sz="2800" dirty="0" smtClean="0">
                <a:solidFill>
                  <a:schemeClr val="accent1"/>
                </a:solidFill>
              </a:rPr>
              <a:t>áldás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„Többet </a:t>
            </a:r>
            <a:r>
              <a:rPr lang="hu-HU" sz="1800" dirty="0">
                <a:solidFill>
                  <a:srgbClr val="0070C0"/>
                </a:solidFill>
              </a:rPr>
              <a:t>ér a szegény, de bölcs gyermek a vén, de ostoba királynál, aki nem ismeri el, hogy figyelmeztetésre </a:t>
            </a:r>
            <a:r>
              <a:rPr lang="hu-HU" sz="1800" dirty="0" smtClean="0">
                <a:solidFill>
                  <a:srgbClr val="0070C0"/>
                </a:solidFill>
              </a:rPr>
              <a:t>szorul.”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Préd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4,13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 taníthatóság bölcsességet és rugalmasságot eredményez</a:t>
            </a:r>
            <a:endParaRPr lang="hu-HU" sz="2200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 taníthatóság nem a kor függvénye</a:t>
            </a:r>
            <a:endParaRPr lang="hu-HU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a</a:t>
            </a:r>
            <a:r>
              <a:rPr lang="hu-HU" dirty="0" smtClean="0"/>
              <a:t> gyermeki </a:t>
            </a:r>
            <a:r>
              <a:rPr lang="hu-HU" dirty="0" smtClean="0"/>
              <a:t>alázat hozzásegít a bölcsességhez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z ostobaság és a felfuvalkodottság szereti egymást</a:t>
            </a:r>
            <a:endParaRPr lang="hu-H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Mindig tanulhatunk </a:t>
            </a:r>
            <a:r>
              <a:rPr lang="hu-HU" sz="2200" dirty="0" smtClean="0">
                <a:solidFill>
                  <a:srgbClr val="7030A0"/>
                </a:solidFill>
              </a:rPr>
              <a:t>egymástól is</a:t>
            </a:r>
            <a:endParaRPr lang="hu-HU" sz="2200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7030A0"/>
                </a:solidFill>
              </a:rPr>
              <a:t>a</a:t>
            </a:r>
            <a:r>
              <a:rPr lang="hu-HU" sz="2000" dirty="0" smtClean="0">
                <a:solidFill>
                  <a:srgbClr val="7030A0"/>
                </a:solidFill>
              </a:rPr>
              <a:t> gyermekeink nevelése közben sem csak mi tanítjuk őket, hanem ők is tanítanak bennünket</a:t>
            </a:r>
            <a:endParaRPr lang="hu-HU" sz="2000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7030A0"/>
                </a:solidFill>
              </a:rPr>
              <a:t>a</a:t>
            </a:r>
            <a:r>
              <a:rPr lang="hu-HU" sz="2000" dirty="0" smtClean="0">
                <a:solidFill>
                  <a:srgbClr val="7030A0"/>
                </a:solidFill>
              </a:rPr>
              <a:t>nnak elismerése, hogy nem tudunk mindent, nem tesz bennünket kevésbé </a:t>
            </a:r>
            <a:r>
              <a:rPr lang="hu-HU" sz="2000" dirty="0" smtClean="0">
                <a:solidFill>
                  <a:srgbClr val="7030A0"/>
                </a:solidFill>
              </a:rPr>
              <a:t>értékessé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7030A0"/>
                </a:solidFill>
              </a:rPr>
              <a:t>a</a:t>
            </a:r>
            <a:r>
              <a:rPr lang="hu-HU" sz="2000" dirty="0" smtClean="0">
                <a:solidFill>
                  <a:srgbClr val="7030A0"/>
                </a:solidFill>
              </a:rPr>
              <a:t> tanítható ember idős korban is fejlődik – az agyunk képes rá</a:t>
            </a:r>
            <a:endParaRPr lang="hu-HU" sz="2000" dirty="0">
              <a:solidFill>
                <a:srgbClr val="7030A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Az igaz virul, mint a pálmafa, magasra nő, mint a </a:t>
            </a:r>
            <a:r>
              <a:rPr lang="hu-HU" sz="1800" dirty="0" err="1">
                <a:solidFill>
                  <a:srgbClr val="0070C0"/>
                </a:solidFill>
              </a:rPr>
              <a:t>libánoni</a:t>
            </a:r>
            <a:r>
              <a:rPr lang="hu-HU" sz="1800" dirty="0">
                <a:solidFill>
                  <a:srgbClr val="0070C0"/>
                </a:solidFill>
              </a:rPr>
              <a:t> cédrus. Az Úr házában vannak elültetve, ott virulnak Istenünk udvarain. Öregkorban is sarjat hajtanak, dús lombúak és zöldek maradnak.”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dirty="0">
                <a:solidFill>
                  <a:srgbClr val="0070C0"/>
                </a:solidFill>
                <a:cs typeface="Arial" panose="020B0604020202020204" pitchFamily="34" charset="0"/>
              </a:rPr>
              <a:t>Zsolt 92,13-15</a:t>
            </a:r>
          </a:p>
        </p:txBody>
      </p:sp>
    </p:spTree>
    <p:extLst>
      <p:ext uri="{BB962C8B-B14F-4D97-AF65-F5344CB8AC3E}">
        <p14:creationId xmlns:p14="http://schemas.microsoft.com/office/powerpoint/2010/main" xmlns="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1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istenfélelem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Megfontoltan </a:t>
            </a:r>
            <a:r>
              <a:rPr lang="hu-HU" sz="1800" dirty="0" smtClean="0">
                <a:solidFill>
                  <a:srgbClr val="0070C0"/>
                </a:solidFill>
              </a:rPr>
              <a:t>járj, amikor Isten házába mégy! Többet ér, ha hallgatva járulsz oda, mint ha áldozol az ostobák módjára, akik nem tudják, hogy rosszat tesznek</a:t>
            </a:r>
            <a:r>
              <a:rPr lang="hu-HU" sz="1800" dirty="0" smtClean="0">
                <a:solidFill>
                  <a:srgbClr val="0070C0"/>
                </a:solidFill>
              </a:rPr>
              <a:t>!</a:t>
            </a:r>
            <a:r>
              <a:rPr lang="hu-HU" sz="1800" dirty="0" smtClean="0">
                <a:solidFill>
                  <a:srgbClr val="0070C0"/>
                </a:solidFill>
              </a:rPr>
              <a:t>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Préd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4,17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7030A0"/>
                </a:solidFill>
              </a:rPr>
              <a:t>Hogyan jelenj meg Isten előtt?</a:t>
            </a:r>
            <a:endParaRPr lang="hu-HU" sz="2400" b="1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</a:t>
            </a:r>
            <a:r>
              <a:rPr lang="hu-HU" sz="2000" dirty="0" smtClean="0"/>
              <a:t>lázatos csendben</a:t>
            </a:r>
            <a:endParaRPr lang="hu-HU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Istent sem a népszerűségünk, sem pedig a vélt bölcsességünk nem nyűgözi le</a:t>
            </a:r>
            <a:endParaRPr lang="hu-HU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l</a:t>
            </a:r>
            <a:r>
              <a:rPr lang="hu-HU" sz="2000" dirty="0" smtClean="0"/>
              <a:t>egyen nyitott a szíved arra, hogy tanulj és engedelmeskedj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Isten előtt kedves, ha kész vagy követni a vezetését</a:t>
            </a:r>
            <a:endParaRPr lang="hu-HU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0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 népszerűség mulandó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záró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A NÉPSZERŰSÉG IS HIÁBAVALÓSÁG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MILYEN LENNE AZ ÉLETÜNK, HA NEM KERGETNÉNK HIÁBAVALÓSÁGOKAT?</a:t>
            </a:r>
            <a:endParaRPr lang="hu-HU" sz="260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A Prédikátor könyvének fő üzenete: </a:t>
            </a:r>
            <a:r>
              <a:rPr lang="hu-HU" sz="2600" dirty="0" smtClean="0">
                <a:solidFill>
                  <a:srgbClr val="7030A0"/>
                </a:solidFill>
              </a:rPr>
              <a:t>mindazok a dolgok önmagukban teljesen értelmetlenek, amelyek ideiglenesek, és nem tartanak meg.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3600" b="1" dirty="0" smtClean="0">
                <a:solidFill>
                  <a:srgbClr val="0070C0"/>
                </a:solidFill>
              </a:rPr>
              <a:t>GONDOLJUK VÉGIG ALAPOSAN, MI AD AZ ÉLETNEK IGAZI ÉRTELMET.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(munka, hírnév és dicsőség, tudomány és bölcsesség, gazdagság, élvezetek</a:t>
            </a:r>
            <a:r>
              <a:rPr lang="hu-HU" sz="2400" dirty="0" smtClean="0">
                <a:solidFill>
                  <a:srgbClr val="C00000"/>
                </a:solidFill>
              </a:rPr>
              <a:t>)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12664</TotalTime>
  <Words>548</Words>
  <Application>Microsoft Office PowerPoint</Application>
  <PresentationFormat>Egyéni</PresentationFormat>
  <Paragraphs>62</Paragraphs>
  <Slides>8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Gallery</vt:lpstr>
      <vt:lpstr>A népszerűség is mulandó</vt:lpstr>
      <vt:lpstr> prédikátor könyve 4. rész 13-17. versek</vt:lpstr>
      <vt:lpstr>A népszerűség mulandó bevezető gondolatok</vt:lpstr>
      <vt:lpstr>Csábító NÉPSZERŰSÉG</vt:lpstr>
      <vt:lpstr>A Taníthatóság áldás</vt:lpstr>
      <vt:lpstr>6. dia</vt:lpstr>
      <vt:lpstr>istenfélelem</vt:lpstr>
      <vt:lpstr>A népszerűség mulandó záró gondolatok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Hp</cp:lastModifiedBy>
  <cp:revision>1066</cp:revision>
  <cp:lastPrinted>2022-04-14T22:32:42Z</cp:lastPrinted>
  <dcterms:created xsi:type="dcterms:W3CDTF">2020-09-26T18:34:06Z</dcterms:created>
  <dcterms:modified xsi:type="dcterms:W3CDTF">2025-02-16T06:55:27Z</dcterms:modified>
</cp:coreProperties>
</file>