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58" r:id="rId3"/>
    <p:sldId id="371" r:id="rId4"/>
    <p:sldId id="372" r:id="rId5"/>
    <p:sldId id="374" r:id="rId6"/>
    <p:sldId id="355" r:id="rId7"/>
    <p:sldId id="319" r:id="rId8"/>
    <p:sldId id="3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2025. 02. 01.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2025. 02. 01.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2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82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Jellempróba 2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Az elnyomás és az önzés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prédikátor könyve </a:t>
            </a:r>
            <a:r>
              <a:rPr lang="hu-HU" sz="2800" dirty="0" smtClean="0">
                <a:solidFill>
                  <a:srgbClr val="C00000"/>
                </a:solidFill>
              </a:rPr>
              <a:t>4.</a:t>
            </a:r>
            <a:r>
              <a:rPr lang="hu-HU" sz="2800" dirty="0" smtClean="0">
                <a:solidFill>
                  <a:srgbClr val="C00000"/>
                </a:solidFill>
              </a:rPr>
              <a:t>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1-6.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315468"/>
            <a:ext cx="1181996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Láttam azt is, hogy milyen sok elnyomás történik a nap alatt. Láttam az elnyomottak könnyeit, akiknek nincs vigasztalójuk. Elnyomóik erőszakosan bánnak velük, és nincs vigasztalójuk. </a:t>
            </a:r>
            <a:r>
              <a:rPr lang="hu-HU" sz="2400" baseline="30000" dirty="0"/>
              <a:t>2</a:t>
            </a:r>
            <a:r>
              <a:rPr lang="hu-HU" sz="2400" dirty="0"/>
              <a:t>Ezért boldogabbaknak tartom a halottakat, akik már régen meghaltak, az élőknél, akik még életben vannak. </a:t>
            </a:r>
            <a:r>
              <a:rPr lang="hu-HU" sz="2400" baseline="30000" dirty="0" smtClean="0"/>
              <a:t>3</a:t>
            </a:r>
            <a:r>
              <a:rPr lang="hu-HU" sz="2400" dirty="0" smtClean="0"/>
              <a:t>De </a:t>
            </a:r>
            <a:r>
              <a:rPr lang="hu-HU" sz="2400" dirty="0"/>
              <a:t>mindkettőjüknél jobb annak, aki meg sem született, mert nem látja azokat a gonosz dolgokat, amelyeket elkövetnek a nap alatt. </a:t>
            </a:r>
            <a:br>
              <a:rPr lang="hu-HU" sz="2400" dirty="0"/>
            </a:br>
            <a:r>
              <a:rPr lang="hu-HU" sz="2400" dirty="0"/>
              <a:t>   </a:t>
            </a:r>
            <a:r>
              <a:rPr lang="hu-HU" sz="2400" baseline="30000" dirty="0"/>
              <a:t>4</a:t>
            </a:r>
            <a:r>
              <a:rPr lang="hu-HU" sz="2400" dirty="0"/>
              <a:t>És láttam, hogy minden fáradozást és sikeres munkát az emberek kölcsönös irigysége kísér. Ez is hiábavalóság és hasztalan erőlködés! </a:t>
            </a:r>
            <a:r>
              <a:rPr lang="hu-HU" sz="2400" baseline="30000" dirty="0"/>
              <a:t>5</a:t>
            </a:r>
            <a:r>
              <a:rPr lang="hu-HU" sz="2400" dirty="0"/>
              <a:t>Az ostoba karba teszi a kezét, és tönkreteszi önmagát. </a:t>
            </a:r>
            <a:r>
              <a:rPr lang="hu-HU" sz="2400" baseline="30000" dirty="0" smtClean="0"/>
              <a:t>6</a:t>
            </a:r>
            <a:r>
              <a:rPr lang="hu-HU" sz="2400" dirty="0" smtClean="0"/>
              <a:t>Jobb </a:t>
            </a:r>
            <a:r>
              <a:rPr lang="hu-HU" sz="2400" dirty="0"/>
              <a:t>egy marokra valót szerezni nyugodtan, mint két marokra valót hajszoltan és hasztalan erőlködéssel. 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Jellempróba 2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381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>
                <a:solidFill>
                  <a:srgbClr val="7030A0"/>
                </a:solidFill>
              </a:rPr>
              <a:t>Ne bízz meg túlságosan barátaidban és tanuld meg ellenségeid </a:t>
            </a:r>
            <a:r>
              <a:rPr lang="hu-HU" sz="2800" b="1" dirty="0" smtClean="0">
                <a:solidFill>
                  <a:srgbClr val="7030A0"/>
                </a:solidFill>
              </a:rPr>
              <a:t>használni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i="1" dirty="0" err="1">
                <a:solidFill>
                  <a:srgbClr val="0070C0"/>
                </a:solidFill>
              </a:rPr>
              <a:t>Rejtsd</a:t>
            </a:r>
            <a:r>
              <a:rPr lang="hu-HU" sz="2800" b="1" i="1" dirty="0">
                <a:solidFill>
                  <a:srgbClr val="0070C0"/>
                </a:solidFill>
              </a:rPr>
              <a:t> el a szándékaid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>
                <a:solidFill>
                  <a:srgbClr val="7030A0"/>
                </a:solidFill>
              </a:rPr>
              <a:t>Mondj mindig kevesebbet a szükségesnél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i="1" dirty="0">
                <a:solidFill>
                  <a:srgbClr val="0070C0"/>
                </a:solidFill>
              </a:rPr>
              <a:t>Túl sok dolog múlik a hírneveden – őrizd az életed árán is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>
                <a:solidFill>
                  <a:srgbClr val="7030A0"/>
                </a:solidFill>
              </a:rPr>
              <a:t>Minden áron légy feltűnő, mindegy mi az ára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i="1" dirty="0">
                <a:solidFill>
                  <a:srgbClr val="0070C0"/>
                </a:solidFill>
              </a:rPr>
              <a:t>Másokat dolgoztass, de mindig te arasd le a babérokat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>
                <a:solidFill>
                  <a:srgbClr val="7030A0"/>
                </a:solidFill>
              </a:rPr>
              <a:t>Csalogasd magadhoz az embereket, ha kell, használj csalit is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i="1" dirty="0">
                <a:solidFill>
                  <a:srgbClr val="0070C0"/>
                </a:solidFill>
              </a:rPr>
              <a:t>Csináld úgy, hogy az emberek függjenek tőled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>
                <a:solidFill>
                  <a:srgbClr val="7030A0"/>
                </a:solidFill>
              </a:rPr>
              <a:t>Viselkedj úgy, mint egy barát, dolgozz úgy, mint egy kém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i="1" dirty="0">
                <a:solidFill>
                  <a:srgbClr val="0070C0"/>
                </a:solidFill>
              </a:rPr>
              <a:t>Ne légy állandóan jelen és elérhető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/>
              <a:t>(Robert </a:t>
            </a:r>
            <a:r>
              <a:rPr lang="hu-HU" sz="2400" b="1" dirty="0" err="1" smtClean="0"/>
              <a:t>Green</a:t>
            </a:r>
            <a:r>
              <a:rPr lang="hu-HU" sz="2400" b="1" dirty="0" smtClean="0"/>
              <a:t>: A hatalom 48 törvénye (részlet))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8775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Jellempróba 2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381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Az elnyomás és a hatalomgyakorlás visszatérő kísértése minden kor emberének.</a:t>
            </a:r>
            <a:endParaRPr lang="hu-HU" sz="3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600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Az erőszak átalános velejárója az elnyomásnak.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A hatalom megszédíti az embert, aki elveszíti józan ítélőképességét jó és rossz között.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Az erőszakot ideológiával magyarázzák.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Gyakran bűnösnek kiáltják ki az elnyomottakat.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33047" cy="603014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22" y="9905"/>
            <a:ext cx="10038678" cy="564675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525" y="798973"/>
            <a:ext cx="3276246" cy="2247117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Boldogok, akik nem látnak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Ezért </a:t>
            </a:r>
            <a:r>
              <a:rPr lang="hu-HU" sz="1800" dirty="0">
                <a:solidFill>
                  <a:srgbClr val="0070C0"/>
                </a:solidFill>
              </a:rPr>
              <a:t>boldogabbaknak tartom a halottakat, akik már régen meghaltak, az élőknél, akik még életben vannak. </a:t>
            </a:r>
            <a:r>
              <a:rPr lang="hu-HU" sz="1800" dirty="0" smtClean="0">
                <a:solidFill>
                  <a:srgbClr val="0070C0"/>
                </a:solidFill>
              </a:rPr>
              <a:t>De mindkettő-jüknél </a:t>
            </a:r>
            <a:r>
              <a:rPr lang="hu-HU" sz="1800" dirty="0">
                <a:solidFill>
                  <a:srgbClr val="0070C0"/>
                </a:solidFill>
              </a:rPr>
              <a:t>jobb annak, aki meg sem született, mert nem látja azokat a gonosz dolgokat, amelyeket elkövetnek a nap </a:t>
            </a:r>
            <a:r>
              <a:rPr lang="hu-HU" sz="1800" dirty="0" smtClean="0">
                <a:solidFill>
                  <a:srgbClr val="0070C0"/>
                </a:solidFill>
              </a:rPr>
              <a:t>alatt</a:t>
            </a:r>
            <a:r>
              <a:rPr lang="hu-HU" sz="1800" dirty="0" smtClean="0">
                <a:solidFill>
                  <a:srgbClr val="0070C0"/>
                </a:solidFill>
              </a:rPr>
              <a:t>.”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Préd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4,2-3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127000"/>
            <a:ext cx="6012470" cy="5842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b="1" dirty="0" smtClean="0">
                <a:solidFill>
                  <a:srgbClr val="C00000"/>
                </a:solidFill>
              </a:rPr>
              <a:t>Reflexből zárkózunk el a szenvedés elől</a:t>
            </a:r>
            <a:endParaRPr lang="hu-HU" sz="2200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e</a:t>
            </a:r>
            <a:r>
              <a:rPr lang="hu-HU" sz="2200" dirty="0" smtClean="0"/>
              <a:t>gyre érzéketlenebbé tesz minket a sok szenvedés, amivel találkozunk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n</a:t>
            </a:r>
            <a:r>
              <a:rPr lang="hu-HU" sz="2200" dirty="0" smtClean="0"/>
              <a:t>em szeretünk </a:t>
            </a:r>
            <a:r>
              <a:rPr lang="hu-HU" sz="2200" dirty="0" err="1" smtClean="0"/>
              <a:t>bevonódni</a:t>
            </a:r>
            <a:r>
              <a:rPr lang="hu-HU" sz="2200" dirty="0" smtClean="0"/>
              <a:t>, mert nem szeretnénk másokért felelősséget vállalni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solidFill>
                  <a:srgbClr val="0070C0"/>
                </a:solidFill>
              </a:rPr>
              <a:t>r</a:t>
            </a:r>
            <a:r>
              <a:rPr lang="hu-HU" sz="2200" dirty="0" smtClean="0">
                <a:solidFill>
                  <a:srgbClr val="0070C0"/>
                </a:solidFill>
              </a:rPr>
              <a:t>ossz érzést kelt bennünk, ha nem értünk egyet valamivel, mégis tétlenek maradunk</a:t>
            </a:r>
            <a:endParaRPr lang="hu-HU" sz="2200" dirty="0" smtClean="0">
              <a:solidFill>
                <a:srgbClr val="0070C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6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chemeClr val="accent1"/>
                </a:solidFill>
              </a:rPr>
              <a:t>Bennünket is kísért, hogy mások fölé emelkedjünk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sosem érezted még jól magad attól, ha valakinél erősebbnek, okosabbnak bizonyultál?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sosem törekedtél még arra, hogy inkább tőled függjenek mások, mint te függj másoktól?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vajon azok a szerencsésebbek, akik valamilyen hatalmat kapnak, vagy azok, akik nem?!</a:t>
            </a:r>
            <a:endParaRPr lang="hu-H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500" dirty="0" smtClean="0">
                <a:solidFill>
                  <a:schemeClr val="accent1"/>
                </a:solidFill>
              </a:rPr>
              <a:t>Az önzés belső békétlenséget szül</a:t>
            </a:r>
            <a:endParaRPr lang="hu-HU" sz="25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Jobb </a:t>
            </a:r>
            <a:r>
              <a:rPr lang="hu-HU" sz="1800" dirty="0">
                <a:solidFill>
                  <a:srgbClr val="0070C0"/>
                </a:solidFill>
              </a:rPr>
              <a:t>egy marokra valót szerezni nyugodtan, mint két marokra valót hajszoltan és hasztalan </a:t>
            </a:r>
            <a:r>
              <a:rPr lang="hu-HU" sz="1800" dirty="0" smtClean="0">
                <a:solidFill>
                  <a:srgbClr val="0070C0"/>
                </a:solidFill>
              </a:rPr>
              <a:t>erőlködéssel</a:t>
            </a:r>
            <a:r>
              <a:rPr lang="hu-HU" sz="1800" dirty="0" smtClean="0">
                <a:solidFill>
                  <a:srgbClr val="0070C0"/>
                </a:solidFill>
              </a:rPr>
              <a:t>.”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Préd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4,6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i="1" dirty="0">
                <a:solidFill>
                  <a:srgbClr val="7030A0"/>
                </a:solidFill>
              </a:rPr>
              <a:t>„</a:t>
            </a:r>
            <a:r>
              <a:rPr lang="hu-HU" dirty="0">
                <a:solidFill>
                  <a:srgbClr val="7030A0"/>
                </a:solidFill>
              </a:rPr>
              <a:t>És láttam, hogy minden fáradozást és sikeres munkát az emberek kölcsönös irigysége kísér</a:t>
            </a:r>
            <a:r>
              <a:rPr lang="hu-HU" i="1" dirty="0">
                <a:solidFill>
                  <a:srgbClr val="7030A0"/>
                </a:solidFill>
              </a:rPr>
              <a:t>.” </a:t>
            </a:r>
            <a:r>
              <a:rPr lang="hu-HU" dirty="0">
                <a:solidFill>
                  <a:srgbClr val="7030A0"/>
                </a:solidFill>
              </a:rPr>
              <a:t>(</a:t>
            </a:r>
            <a:r>
              <a:rPr lang="hu-HU" dirty="0" err="1">
                <a:solidFill>
                  <a:srgbClr val="7030A0"/>
                </a:solidFill>
              </a:rPr>
              <a:t>Préd</a:t>
            </a:r>
            <a:r>
              <a:rPr lang="hu-HU" dirty="0">
                <a:solidFill>
                  <a:srgbClr val="7030A0"/>
                </a:solidFill>
              </a:rPr>
              <a:t> 4,4)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rgbClr val="0070C0"/>
                </a:solidFill>
              </a:rPr>
              <a:t>A</a:t>
            </a:r>
            <a:r>
              <a:rPr lang="hu-HU" b="1" dirty="0" smtClean="0">
                <a:solidFill>
                  <a:srgbClr val="0070C0"/>
                </a:solidFill>
              </a:rPr>
              <a:t>Z IRIGYSÉG ÉS AZ ÖNZÉS TESTVÉREK</a:t>
            </a:r>
            <a:endParaRPr lang="hu-HU" sz="2000" b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„Ne kívánd…!”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az irigység belső békétlenséget okoz, ugyanakkor abból is táplálkozik – ördögi kör</a:t>
            </a: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hiábavalóság és hasztalan erőlködés - miért</a:t>
            </a:r>
            <a:r>
              <a:rPr lang="hu-HU" dirty="0" smtClean="0"/>
              <a:t>?</a:t>
            </a:r>
            <a:endParaRPr lang="hu-H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C00000"/>
                </a:solidFill>
              </a:rPr>
              <a:t>Nincs jobb a megelégedettségnél</a:t>
            </a:r>
            <a:endParaRPr lang="hu-HU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i="1" dirty="0" smtClean="0"/>
              <a:t>Isten maga tette a munkát az életünk részévé</a:t>
            </a:r>
            <a:endParaRPr lang="hu-H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ugyanakkor egyértelművé tette, hogy mindenért Neki adjunk hálát, és legyünk elégedettek ajándékaival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</a:t>
            </a:r>
            <a:r>
              <a:rPr lang="hu-HU" dirty="0" smtClean="0"/>
              <a:t>kinek többet adtak, attól többet </a:t>
            </a:r>
            <a:r>
              <a:rPr lang="hu-HU" dirty="0" smtClean="0"/>
              <a:t>is </a:t>
            </a:r>
            <a:r>
              <a:rPr lang="hu-HU" dirty="0" smtClean="0"/>
              <a:t>kérnek számon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a telhetetlenséget sosem jutalmazza Isten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ö</a:t>
            </a:r>
            <a:r>
              <a:rPr lang="hu-HU" dirty="0" smtClean="0"/>
              <a:t>nmaga életét teszi tönkre az, aki a több pénzért képes lemondani a nyugalomról (a békességéről)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Jellempróba 2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záró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082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</a:rPr>
              <a:t>A HATALOM ÉS A PÉNZ JELLEMPRÓBÁLÓ ESZKÖZÖK ISTEN KEZÉBEN</a:t>
            </a:r>
            <a:endParaRPr lang="hu-HU" sz="26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felszínre hozzák mindazt, ami a szívünkben van</a:t>
            </a:r>
            <a:endParaRPr lang="hu-HU" sz="2400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solidFill>
                  <a:srgbClr val="7030A0"/>
                </a:solidFill>
              </a:rPr>
              <a:t>a</a:t>
            </a:r>
            <a:r>
              <a:rPr lang="hu-HU" sz="2400" dirty="0" smtClean="0">
                <a:solidFill>
                  <a:srgbClr val="7030A0"/>
                </a:solidFill>
              </a:rPr>
              <a:t> tapasztalt visszaélések ugyanúgy megpróbálják az embert - </a:t>
            </a:r>
            <a:r>
              <a:rPr lang="hu-HU" sz="2400" dirty="0" err="1" smtClean="0">
                <a:solidFill>
                  <a:srgbClr val="7030A0"/>
                </a:solidFill>
              </a:rPr>
              <a:t>méginkább</a:t>
            </a:r>
            <a:r>
              <a:rPr lang="hu-HU" sz="2400" dirty="0" smtClean="0">
                <a:solidFill>
                  <a:srgbClr val="7030A0"/>
                </a:solidFill>
              </a:rPr>
              <a:t>, ha nem velünk történnek meg</a:t>
            </a:r>
            <a:endParaRPr lang="hu-HU" sz="2400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Isten képmásaként Istent és az Ő igazságát kell képviselnünk a betöltött pozícióinkban is ebben a világban.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Keresztyénként pedig Krisztust kell képviselnünk a nehéz helyzetekben is.</a:t>
            </a:r>
            <a:endParaRPr lang="hu-HU" sz="2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8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70C0"/>
                </a:solidFill>
              </a:rPr>
              <a:t>A nyugalom és a békesség Isten ajándéka azoknak, akik képesek nemet mondani a hiábavaló és hasztalan erőfeszítéseknek.</a:t>
            </a:r>
            <a:endParaRPr lang="hu-HU" sz="2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13037</TotalTime>
  <Words>661</Words>
  <Application>Microsoft Office PowerPoint</Application>
  <PresentationFormat>Szélesvásznú</PresentationFormat>
  <Paragraphs>63</Paragraphs>
  <Slides>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Gallery</vt:lpstr>
      <vt:lpstr>Jellempróba 2</vt:lpstr>
      <vt:lpstr> prédikátor könyve 4. rész 1-6. versek</vt:lpstr>
      <vt:lpstr>Jellempróba 2 bevezető gondolatok</vt:lpstr>
      <vt:lpstr>Jellempróba 2 bevezető gondolatok</vt:lpstr>
      <vt:lpstr>PowerPoint-bemutató</vt:lpstr>
      <vt:lpstr>Boldogok, akik nem látnak</vt:lpstr>
      <vt:lpstr>Az önzés belső békétlenséget szül</vt:lpstr>
      <vt:lpstr>Jellempróba 2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1112</cp:revision>
  <cp:lastPrinted>2022-04-14T22:32:42Z</cp:lastPrinted>
  <dcterms:created xsi:type="dcterms:W3CDTF">2020-09-26T18:34:06Z</dcterms:created>
  <dcterms:modified xsi:type="dcterms:W3CDTF">2025-02-01T23:45:20Z</dcterms:modified>
</cp:coreProperties>
</file>