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9AF9C-43DE-4E80-9826-C6C29E35F288}" type="datetimeFigureOut">
              <a:rPr lang="hu-HU" smtClean="0"/>
              <a:t>2025. 04. 05.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5D3A5-6FB3-4F13-9F69-9BF34EFB55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27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5D3A5-6FB3-4F13-9F69-9BF34EFB558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07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B0E6B8-CB9D-5865-7CBB-A3689C77F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9205" y="887569"/>
            <a:ext cx="7608372" cy="2541431"/>
          </a:xfrm>
        </p:spPr>
        <p:txBody>
          <a:bodyPr>
            <a:normAutofit/>
          </a:bodyPr>
          <a:lstStyle/>
          <a:p>
            <a:r>
              <a:rPr lang="hu-HU" sz="6000" b="1" cap="small" dirty="0"/>
              <a:t>Amire a legnagyobb szükségünk van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36AB597-8E21-F6F8-3D35-9523B58B9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9205" y="3757613"/>
            <a:ext cx="8637072" cy="765499"/>
          </a:xfrm>
        </p:spPr>
        <p:txBody>
          <a:bodyPr>
            <a:normAutofit lnSpcReduction="10000"/>
          </a:bodyPr>
          <a:lstStyle/>
          <a:p>
            <a:r>
              <a:rPr lang="hu-HU" sz="3600" i="1" cap="small" dirty="0"/>
              <a:t>Tekints fel, mert itt az orrod előtt!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35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3D735D5-357A-3DF9-2177-C9A2AA11A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49029" cy="683495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5708608-6511-775B-D326-089D09E58632}"/>
              </a:ext>
            </a:extLst>
          </p:cNvPr>
          <p:cNvSpPr txBox="1"/>
          <p:nvPr/>
        </p:nvSpPr>
        <p:spPr>
          <a:xfrm>
            <a:off x="8244114" y="1823844"/>
            <a:ext cx="3643086" cy="27392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sz="4400" b="1" dirty="0">
                <a:solidFill>
                  <a:schemeClr val="accent1"/>
                </a:solidFill>
                <a:sym typeface="Wingdings" panose="05000000000000000000" pitchFamily="2" charset="2"/>
              </a:rPr>
              <a:t>KENYÉR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sz="4400" b="1" dirty="0">
                <a:solidFill>
                  <a:schemeClr val="accent1"/>
                </a:solidFill>
                <a:sym typeface="Wingdings" panose="05000000000000000000" pitchFamily="2" charset="2"/>
              </a:rPr>
              <a:t>VÍZ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sz="4400" b="1" dirty="0">
                <a:solidFill>
                  <a:schemeClr val="accent1"/>
                </a:solidFill>
                <a:sym typeface="Wingdings" panose="05000000000000000000" pitchFamily="2" charset="2"/>
              </a:rPr>
              <a:t>PIHENÉS</a:t>
            </a:r>
          </a:p>
        </p:txBody>
      </p:sp>
    </p:spTree>
    <p:extLst>
      <p:ext uri="{BB962C8B-B14F-4D97-AF65-F5344CB8AC3E}">
        <p14:creationId xmlns:p14="http://schemas.microsoft.com/office/powerpoint/2010/main" val="31853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61A19-B9CE-12D9-F81F-850FC5EC1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00B706F-0BD1-525B-E71F-80C632496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971" y="0"/>
            <a:ext cx="7649029" cy="683495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100E4EC-5385-9D30-0542-D0CD42209979}"/>
              </a:ext>
            </a:extLst>
          </p:cNvPr>
          <p:cNvSpPr txBox="1"/>
          <p:nvPr/>
        </p:nvSpPr>
        <p:spPr>
          <a:xfrm>
            <a:off x="624113" y="2047871"/>
            <a:ext cx="3643086" cy="27392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sz="4400" b="1" dirty="0">
                <a:solidFill>
                  <a:schemeClr val="accent1"/>
                </a:solidFill>
                <a:sym typeface="Wingdings" panose="05000000000000000000" pitchFamily="2" charset="2"/>
              </a:rPr>
              <a:t>KENYÉR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sz="4400" b="1" dirty="0">
                <a:solidFill>
                  <a:schemeClr val="accent1"/>
                </a:solidFill>
                <a:sym typeface="Wingdings" panose="05000000000000000000" pitchFamily="2" charset="2"/>
              </a:rPr>
              <a:t>VÍZ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sz="4400" b="1" dirty="0">
                <a:solidFill>
                  <a:schemeClr val="accent1"/>
                </a:solidFill>
                <a:sym typeface="Wingdings" panose="05000000000000000000" pitchFamily="2" charset="2"/>
              </a:rPr>
              <a:t>PIHENÉS</a:t>
            </a:r>
          </a:p>
        </p:txBody>
      </p:sp>
    </p:spTree>
    <p:extLst>
      <p:ext uri="{BB962C8B-B14F-4D97-AF65-F5344CB8AC3E}">
        <p14:creationId xmlns:p14="http://schemas.microsoft.com/office/powerpoint/2010/main" val="47063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576C19B-6878-2E48-AEEF-B21C070F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41" y="-362858"/>
            <a:ext cx="8650718" cy="865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1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918430E-F07C-9993-ADA4-999284358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927757" cy="394788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AD27F1D-3C47-0A8E-28D9-CE7D07F02B22}"/>
              </a:ext>
            </a:extLst>
          </p:cNvPr>
          <p:cNvSpPr txBox="1"/>
          <p:nvPr/>
        </p:nvSpPr>
        <p:spPr>
          <a:xfrm>
            <a:off x="6096000" y="807288"/>
            <a:ext cx="5831113" cy="5243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b="1" i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„Én vagyok az élet kenyere. Atyáitok a mannát ették a pusztában, mégis meghaltak. De ez az a kenyér, amely a mennyből szállt le, hogy aki eszik belőle, meg ne haljon. Én vagyok az az élő kenyér, amely a mennyből szállt le: ha valaki eszik ebből a kenyérből, élni fog örökké, mert az a kenyér, amelyet én adok oda a világ életéért, az az én testem.”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u-HU" sz="2800" b="1" i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800" b="1" i="1" kern="1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hu-HU" sz="2800" b="1" i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48-51)</a:t>
            </a:r>
            <a:endParaRPr lang="hu-HU" sz="2400" b="1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D037ADF-78A2-8F2D-27D1-84A4B1574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43" y="0"/>
            <a:ext cx="4426857" cy="608633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680B6A2-1D35-C3A2-CBC1-960B40776C2A}"/>
              </a:ext>
            </a:extLst>
          </p:cNvPr>
          <p:cNvSpPr txBox="1"/>
          <p:nvPr/>
        </p:nvSpPr>
        <p:spPr>
          <a:xfrm>
            <a:off x="801916" y="2015311"/>
            <a:ext cx="6103256" cy="2929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b="1" i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„Aki ebből a vízből iszik, ismét megszomjazik, de aki abból a vízből iszik, amelyet én adok neki, soha többé meg nem szomjazik, mert örök életre buzgó víz forrásává lesz benne.”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b="1" i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800" b="1" i="1" kern="1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hu-HU" sz="2800" b="1" i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4,13-14)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2A34C46-2A85-BF97-60B0-D50767A8DC64}"/>
              </a:ext>
            </a:extLst>
          </p:cNvPr>
          <p:cNvSpPr txBox="1"/>
          <p:nvPr/>
        </p:nvSpPr>
        <p:spPr>
          <a:xfrm>
            <a:off x="8971302" y="2880130"/>
            <a:ext cx="2014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IGE</a:t>
            </a:r>
          </a:p>
        </p:txBody>
      </p:sp>
    </p:spTree>
    <p:extLst>
      <p:ext uri="{BB962C8B-B14F-4D97-AF65-F5344CB8AC3E}">
        <p14:creationId xmlns:p14="http://schemas.microsoft.com/office/powerpoint/2010/main" val="418572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9AEE077C-8672-DF52-0504-14E92890CCF7}"/>
              </a:ext>
            </a:extLst>
          </p:cNvPr>
          <p:cNvSpPr txBox="1"/>
          <p:nvPr/>
        </p:nvSpPr>
        <p:spPr>
          <a:xfrm>
            <a:off x="8969829" y="4615431"/>
            <a:ext cx="3170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600" b="1" i="1" dirty="0">
              <a:solidFill>
                <a:srgbClr val="C00000"/>
              </a:solidFill>
            </a:endParaRPr>
          </a:p>
          <a:p>
            <a:pPr algn="ctr"/>
            <a:r>
              <a:rPr lang="hu-HU" sz="3600" b="1" i="1" dirty="0">
                <a:solidFill>
                  <a:srgbClr val="C00000"/>
                </a:solidFill>
              </a:rPr>
              <a:t>kb. 400 km!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2DD0CCD-058C-C7BE-31DF-520A40524C56}"/>
              </a:ext>
            </a:extLst>
          </p:cNvPr>
          <p:cNvSpPr txBox="1"/>
          <p:nvPr/>
        </p:nvSpPr>
        <p:spPr>
          <a:xfrm>
            <a:off x="8969829" y="1344565"/>
            <a:ext cx="317001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„...</a:t>
            </a:r>
            <a:r>
              <a:rPr lang="hu-H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fölkelt, evett és ivott, annak az ételnek az erejével ment negyven nap és negyven éjjel az Isten hegyéig, a Hórebig”.</a:t>
            </a:r>
            <a:endParaRPr lang="hu-HU" sz="2800" b="1" dirty="0">
              <a:solidFill>
                <a:srgbClr val="C00000"/>
              </a:solidFill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6FE94D82-A21A-F74A-4B0F-FFA67E05EDE0}"/>
              </a:ext>
            </a:extLst>
          </p:cNvPr>
          <p:cNvGrpSpPr/>
          <p:nvPr/>
        </p:nvGrpSpPr>
        <p:grpSpPr>
          <a:xfrm>
            <a:off x="0" y="-34471"/>
            <a:ext cx="8917668" cy="6892471"/>
            <a:chOff x="0" y="-34471"/>
            <a:chExt cx="8917668" cy="6892471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F11B1BA0-70FF-A99D-8EEF-A3014BE3A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34471"/>
              <a:ext cx="8917668" cy="6892471"/>
            </a:xfrm>
            <a:prstGeom prst="rect">
              <a:avLst/>
            </a:prstGeom>
          </p:spPr>
        </p:pic>
        <p:sp>
          <p:nvSpPr>
            <p:cNvPr id="4" name="Szövegdoboz 3">
              <a:extLst>
                <a:ext uri="{FF2B5EF4-FFF2-40B4-BE49-F238E27FC236}">
                  <a16:creationId xmlns:a16="http://schemas.microsoft.com/office/drawing/2014/main" id="{B0788AF8-B437-9531-8A72-E5F7271DD0C9}"/>
                </a:ext>
              </a:extLst>
            </p:cNvPr>
            <p:cNvSpPr txBox="1"/>
            <p:nvPr/>
          </p:nvSpPr>
          <p:spPr>
            <a:xfrm>
              <a:off x="5044623" y="2714170"/>
              <a:ext cx="1256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KARMEL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9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75A7088-BFEA-4240-B6CE-F314E079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7785"/>
            <a:ext cx="12192000" cy="797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4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90C1890D-77E5-E6D5-9D2D-42B111A5357D}"/>
              </a:ext>
            </a:extLst>
          </p:cNvPr>
          <p:cNvSpPr txBox="1"/>
          <p:nvPr/>
        </p:nvSpPr>
        <p:spPr>
          <a:xfrm>
            <a:off x="459581" y="1085851"/>
            <a:ext cx="1127283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„Amikor Aháb elmondta Jezábelnek mindazt, amit Illés tett, és hogy a prófétákat megölte karddal, Jezábel követet küldött Illéshez ezzel az üzenettel: Úgy bánjanak velem az istenek most és ezután is, hogy holnap ilyenkorra azt teszem veled, ami azokkal történt! Illés megijedt, felkerekedett és ment, hogy mentse az életét, és elérkezett a júdai Beérsebába. Legényét ott hagyta, ő pedig elment a pusztába egynapi járóföldre. Odaért egy rekettyebokorhoz, és leült alá. Azt kívánta, bárcsak meghalna, és így szólt: Elég most már, Uram! Vedd el az életemet, mert nem vagyok jobb elődeimnél! Azután lefeküdt, és elaludt a rekettyebokor alatt. De egyszer csak egy angyal érintette meg, és ezt mondta neki: Kelj föl, egyél! Amikor </a:t>
            </a:r>
            <a:r>
              <a:rPr lang="hu-HU" sz="23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föltekintett</a:t>
            </a:r>
            <a:r>
              <a:rPr lang="hu-HU" sz="2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látta, hogy a fejénél ott van egy forró kövön sült lángos és egy korsó víz. Evett, ivott, majd újra lefeküdt. Az Úr angyala másodszor is visszatért, megérintette, és ezt mondta: Kelj föl, egyél, mert erőd felett való út áll előtted! Ő fölkelt, evett és ivott, majd annak az ételnek az erejével ment negyven nap és negyven éjjel az Isten hegyéig, a Hórebig.”</a:t>
            </a:r>
            <a:endParaRPr lang="hu-HU" sz="23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300" b="1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CEE6007-B2DF-7108-14F7-AF90C238EBE7}"/>
              </a:ext>
            </a:extLst>
          </p:cNvPr>
          <p:cNvSpPr txBox="1"/>
          <p:nvPr/>
        </p:nvSpPr>
        <p:spPr>
          <a:xfrm>
            <a:off x="459581" y="496014"/>
            <a:ext cx="1124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Királyok 1. könyve 19. fejezet 1-8. versek</a:t>
            </a:r>
          </a:p>
        </p:txBody>
      </p:sp>
    </p:spTree>
    <p:extLst>
      <p:ext uri="{BB962C8B-B14F-4D97-AF65-F5344CB8AC3E}">
        <p14:creationId xmlns:p14="http://schemas.microsoft.com/office/powerpoint/2010/main" val="193432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4D8EB9C-5C29-58A2-9554-460A35B2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0"/>
            <a:ext cx="10373322" cy="72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6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553BB9-C9D3-F798-3E6D-9F1DEE07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3" y="804519"/>
            <a:ext cx="4681537" cy="1049235"/>
          </a:xfrm>
        </p:spPr>
        <p:txBody>
          <a:bodyPr/>
          <a:lstStyle/>
          <a:p>
            <a:r>
              <a:rPr lang="hu-HU" sz="3600" b="1" dirty="0"/>
              <a:t>Illés</a:t>
            </a:r>
            <a:endParaRPr lang="hu-HU" b="1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E0546870-2C8A-78F3-6218-A4100B2FC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015732"/>
            <a:ext cx="10383341" cy="4037749"/>
          </a:xfrm>
        </p:spPr>
        <p:txBody>
          <a:bodyPr>
            <a:normAutofit/>
          </a:bodyPr>
          <a:lstStyle/>
          <a:p>
            <a:r>
              <a:rPr lang="hu-HU" sz="2400" dirty="0"/>
              <a:t>az ÚR prófétája</a:t>
            </a:r>
          </a:p>
          <a:p>
            <a:r>
              <a:rPr lang="hu-HU" sz="2400" dirty="0"/>
              <a:t>Kr. előtti 800-as évek</a:t>
            </a:r>
          </a:p>
          <a:p>
            <a:r>
              <a:rPr lang="hu-HU" sz="2400" dirty="0"/>
              <a:t>kettészakadt ország</a:t>
            </a:r>
          </a:p>
          <a:p>
            <a:r>
              <a:rPr lang="hu-HU" sz="2400" dirty="0"/>
              <a:t>Aháb király + Jezábel királyné </a:t>
            </a:r>
            <a:r>
              <a:rPr lang="hu-HU" sz="2400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hu-HU" sz="2400" dirty="0">
                <a:sym typeface="Wingdings" panose="05000000000000000000" pitchFamily="2" charset="2"/>
              </a:rPr>
              <a:t>bálványimádásra buzdította a népet (</a:t>
            </a:r>
            <a:r>
              <a:rPr lang="hu-HU" sz="2400" dirty="0" err="1">
                <a:sym typeface="Wingdings" panose="05000000000000000000" pitchFamily="2" charset="2"/>
              </a:rPr>
              <a:t>Baal</a:t>
            </a:r>
            <a:r>
              <a:rPr lang="hu-HU" sz="2400" dirty="0">
                <a:sym typeface="Wingdings" panose="05000000000000000000" pitchFamily="2" charset="2"/>
              </a:rPr>
              <a:t>)</a:t>
            </a:r>
          </a:p>
          <a:p>
            <a:r>
              <a:rPr lang="hu-HU" sz="2400" dirty="0"/>
              <a:t>3 év szárazság</a:t>
            </a:r>
          </a:p>
          <a:p>
            <a:r>
              <a:rPr lang="hu-HU" sz="2400" dirty="0"/>
              <a:t>Akkor most ki az igazi Isten? Kit imádjunk?</a:t>
            </a:r>
          </a:p>
          <a:p>
            <a:endParaRPr lang="hu-HU" sz="24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B3E7235-7FD2-BEA2-34F3-1BA1057F8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079" y="0"/>
            <a:ext cx="574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4E3E8395-5341-00F1-A475-E591FACCC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00999" cy="645795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3DD05855-19E1-8389-4FDF-4FD5B27E063B}"/>
              </a:ext>
            </a:extLst>
          </p:cNvPr>
          <p:cNvSpPr txBox="1"/>
          <p:nvPr/>
        </p:nvSpPr>
        <p:spPr>
          <a:xfrm>
            <a:off x="1516855" y="6396334"/>
            <a:ext cx="9158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Ifj. Lucas </a:t>
            </a:r>
            <a:r>
              <a:rPr lang="hu-HU" sz="2400" b="1" i="0" dirty="0" err="1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Cranah</a:t>
            </a:r>
            <a:r>
              <a:rPr lang="hu-HU" sz="2400" b="1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 műhelye: Illés próféta és </a:t>
            </a:r>
            <a:r>
              <a:rPr lang="hu-HU" sz="2400" b="1" i="0" dirty="0" err="1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Baal</a:t>
            </a:r>
            <a:r>
              <a:rPr lang="hu-HU" sz="2400" b="1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 papjai</a:t>
            </a:r>
            <a:endParaRPr lang="hu-H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69456EC-210D-28F0-317A-183986E8C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07" y="0"/>
            <a:ext cx="12213107" cy="684616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F9CE736-EB29-10C8-3F17-7793ADDD05FC}"/>
              </a:ext>
            </a:extLst>
          </p:cNvPr>
          <p:cNvSpPr txBox="1"/>
          <p:nvPr/>
        </p:nvSpPr>
        <p:spPr>
          <a:xfrm>
            <a:off x="0" y="4907175"/>
            <a:ext cx="4029075" cy="1938992"/>
          </a:xfrm>
          <a:prstGeom prst="rect">
            <a:avLst/>
          </a:prstGeom>
          <a:solidFill>
            <a:srgbClr val="37005B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FFFF00"/>
                </a:solidFill>
              </a:rPr>
              <a:t>Véget ért a három évig tartó szárazság</a:t>
            </a:r>
          </a:p>
        </p:txBody>
      </p:sp>
    </p:spTree>
    <p:extLst>
      <p:ext uri="{BB962C8B-B14F-4D97-AF65-F5344CB8AC3E}">
        <p14:creationId xmlns:p14="http://schemas.microsoft.com/office/powerpoint/2010/main" val="225497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6452C86-2DE8-D709-B720-9A2FC63E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85" y="0"/>
            <a:ext cx="9884229" cy="72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283CE38-3C95-1ACE-F83B-202712DBD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" y="-711200"/>
            <a:ext cx="11524343" cy="8643258"/>
          </a:xfrm>
          <a:prstGeom prst="rect">
            <a:avLst/>
          </a:prstGeom>
        </p:spPr>
      </p:pic>
      <p:sp>
        <p:nvSpPr>
          <p:cNvPr id="4" name="Tartalom helye 2">
            <a:extLst>
              <a:ext uri="{FF2B5EF4-FFF2-40B4-BE49-F238E27FC236}">
                <a16:creationId xmlns:a16="http://schemas.microsoft.com/office/drawing/2014/main" id="{5112630F-BB2E-FC9C-5FD2-5AF28395049D}"/>
              </a:ext>
            </a:extLst>
          </p:cNvPr>
          <p:cNvSpPr txBox="1">
            <a:spLocks/>
          </p:cNvSpPr>
          <p:nvPr/>
        </p:nvSpPr>
        <p:spPr>
          <a:xfrm>
            <a:off x="1212018" y="642938"/>
            <a:ext cx="9767963" cy="36578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3200" dirty="0"/>
              <a:t>Illés a hegyen, sikerei dicsfényében</a:t>
            </a:r>
          </a:p>
          <a:p>
            <a:pPr algn="r"/>
            <a:r>
              <a:rPr lang="hu-HU" sz="3200" dirty="0"/>
              <a:t>Jezábel bosszúszomja </a:t>
            </a:r>
            <a:r>
              <a:rPr lang="hu-HU" sz="3200" dirty="0">
                <a:sym typeface="Wingdings" panose="05000000000000000000" pitchFamily="2" charset="2"/>
              </a:rPr>
              <a:t> </a:t>
            </a:r>
            <a:r>
              <a:rPr lang="hu-HU" sz="3200" dirty="0"/>
              <a:t>küldött </a:t>
            </a:r>
            <a:r>
              <a:rPr lang="hu-HU" sz="3200" dirty="0">
                <a:sym typeface="Wingdings" panose="05000000000000000000" pitchFamily="2" charset="2"/>
              </a:rPr>
              <a:t> halálos fenyegetés</a:t>
            </a:r>
          </a:p>
          <a:p>
            <a:pPr algn="r"/>
            <a:r>
              <a:rPr lang="hu-HU" sz="3200" dirty="0">
                <a:sym typeface="Wingdings" panose="05000000000000000000" pitchFamily="2" charset="2"/>
              </a:rPr>
              <a:t>Isten embere egy földi uralkodó elől menekülni kényszerül</a:t>
            </a:r>
            <a:endParaRPr lang="hu-HU" sz="3200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197DD5C-4A42-B026-9368-B8BEA20EE34D}"/>
              </a:ext>
            </a:extLst>
          </p:cNvPr>
          <p:cNvSpPr txBox="1">
            <a:spLocks/>
          </p:cNvSpPr>
          <p:nvPr/>
        </p:nvSpPr>
        <p:spPr>
          <a:xfrm>
            <a:off x="1212018" y="396985"/>
            <a:ext cx="8848682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Karmel-hegy</a:t>
            </a:r>
          </a:p>
        </p:txBody>
      </p:sp>
    </p:spTree>
    <p:extLst>
      <p:ext uri="{BB962C8B-B14F-4D97-AF65-F5344CB8AC3E}">
        <p14:creationId xmlns:p14="http://schemas.microsoft.com/office/powerpoint/2010/main" val="9490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E3754591-A34C-F75B-E219-98CCE5A1C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2512" cy="685800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036DC9-55DB-430D-F554-9097C7B7B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800100"/>
            <a:ext cx="7008931" cy="5253381"/>
          </a:xfrm>
        </p:spPr>
        <p:txBody>
          <a:bodyPr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menekülés (kb. egy hét)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 életösztön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megállás, leroskadás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 halálvágy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1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„Elég most már, Uram! Vedd el az életemet, mert nem vagyok jobb elődeimnél!”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1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... a pusztában is Istennel...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1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1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„Azután lefeküdt, és elaludt a rekettyebokor alatt.”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981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é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265</TotalTime>
  <Words>534</Words>
  <Application>Microsoft Office PowerPoint</Application>
  <PresentationFormat>Szélesvásznú</PresentationFormat>
  <Paragraphs>42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Gill Sans MT</vt:lpstr>
      <vt:lpstr>Times New Roman</vt:lpstr>
      <vt:lpstr>Wingdings</vt:lpstr>
      <vt:lpstr>Galéria</vt:lpstr>
      <vt:lpstr>Amire a legnagyobb szükségünk van</vt:lpstr>
      <vt:lpstr>PowerPoint-bemutató</vt:lpstr>
      <vt:lpstr>PowerPoint-bemutató</vt:lpstr>
      <vt:lpstr>Illés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34</cp:revision>
  <dcterms:created xsi:type="dcterms:W3CDTF">2025-04-01T12:50:31Z</dcterms:created>
  <dcterms:modified xsi:type="dcterms:W3CDTF">2025-04-05T07:09:45Z</dcterms:modified>
</cp:coreProperties>
</file>