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8" r:id="rId3"/>
    <p:sldId id="367" r:id="rId4"/>
    <p:sldId id="364" r:id="rId5"/>
    <p:sldId id="368" r:id="rId6"/>
    <p:sldId id="355" r:id="rId7"/>
    <p:sldId id="319" r:id="rId8"/>
    <p:sldId id="369" r:id="rId9"/>
    <p:sldId id="362" r:id="rId10"/>
    <p:sldId id="3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pPr/>
              <a:t>2025. 05. 11.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pPr/>
              <a:t>2025. 05. 11.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26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82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89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bölcsesség vagy hatalom?!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Te melyiket választanád?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bölcsesség vagy hatalom?!</a:t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záró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708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/>
              <a:t>„A </a:t>
            </a:r>
            <a:r>
              <a:rPr lang="hu-HU" sz="2800" dirty="0"/>
              <a:t>bölcsek nyugodt szavaira kell inkább hallgatni, mint annak a kiabálására, aki az ostobák között uralkodik</a:t>
            </a:r>
            <a:r>
              <a:rPr lang="hu-HU" sz="2800" dirty="0" smtClean="0"/>
              <a:t>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Bölcsesség </a:t>
            </a:r>
            <a:r>
              <a:rPr lang="hu-HU" sz="2800" dirty="0">
                <a:solidFill>
                  <a:srgbClr val="7030A0"/>
                </a:solidFill>
              </a:rPr>
              <a:t>vagy hatalom</a:t>
            </a:r>
            <a:r>
              <a:rPr lang="hu-HU" sz="2800" dirty="0" smtClean="0">
                <a:solidFill>
                  <a:srgbClr val="7030A0"/>
                </a:solidFill>
              </a:rPr>
              <a:t>?! – melyiket kérnéd Istentől, ha lehetőséged lenne rá?</a:t>
            </a:r>
            <a:endParaRPr lang="hu-HU" sz="2600" dirty="0" smtClean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3200" dirty="0" smtClean="0">
                <a:solidFill>
                  <a:srgbClr val="0070C0"/>
                </a:solidFill>
              </a:rPr>
              <a:t>Salamon az előzőt választotta, és többet kapott vele annál, mint amire számított</a:t>
            </a:r>
            <a:endParaRPr lang="hu-HU" sz="3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prédikátor könyve </a:t>
            </a:r>
            <a:r>
              <a:rPr lang="hu-HU" sz="2800" dirty="0">
                <a:solidFill>
                  <a:srgbClr val="C00000"/>
                </a:solidFill>
              </a:rPr>
              <a:t>9</a:t>
            </a:r>
            <a:r>
              <a:rPr lang="hu-HU" sz="2800" dirty="0" smtClean="0">
                <a:solidFill>
                  <a:srgbClr val="C00000"/>
                </a:solidFill>
              </a:rPr>
              <a:t>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13-18.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500135"/>
            <a:ext cx="1181996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13</a:t>
            </a:r>
            <a:r>
              <a:rPr lang="hu-HU" sz="2400" dirty="0" smtClean="0"/>
              <a:t>Ilyen </a:t>
            </a:r>
            <a:r>
              <a:rPr lang="hu-HU" sz="2400" dirty="0"/>
              <a:t>bölcsességet is láttam a nap alatt, és nagyon rám nehezedett: </a:t>
            </a:r>
            <a:r>
              <a:rPr lang="hu-HU" sz="2400" baseline="30000" dirty="0"/>
              <a:t>14</a:t>
            </a:r>
            <a:r>
              <a:rPr lang="hu-HU" sz="2400" dirty="0"/>
              <a:t>Volt egy kicsiny város, kevés lakóval. Megtámadta azt egy nagy király, körülvette, és ostromműveket épített vele szemben. </a:t>
            </a:r>
            <a:r>
              <a:rPr lang="hu-HU" sz="2400" baseline="30000" dirty="0"/>
              <a:t>15</a:t>
            </a:r>
            <a:r>
              <a:rPr lang="hu-HU" sz="2400" dirty="0"/>
              <a:t>De akadt benne egy szegény bölcs, aki bölcsességével megmentette a várost. Az emberek azonban nem törődtek tovább azzal a szegény emberrel. </a:t>
            </a:r>
            <a:r>
              <a:rPr lang="hu-HU" sz="2400" baseline="30000" dirty="0"/>
              <a:t>16</a:t>
            </a:r>
            <a:r>
              <a:rPr lang="hu-HU" sz="2400" dirty="0"/>
              <a:t>Akkor ezt mondtam: Többet ér a bölcsesség a hatalomnál, de a szegények bölcsességét mégis megvetik, és nem hallgatnak beszédükre. </a:t>
            </a:r>
            <a:r>
              <a:rPr lang="hu-HU" sz="2400" baseline="30000" dirty="0"/>
              <a:t>17</a:t>
            </a:r>
            <a:r>
              <a:rPr lang="hu-HU" sz="2400" dirty="0"/>
              <a:t>A bölcsek nyugodt szavaira kell inkább hallgatni, mint annak a kiabálására, aki az ostobák között uralkodik. </a:t>
            </a:r>
            <a:r>
              <a:rPr lang="hu-HU" sz="2400" baseline="30000" dirty="0"/>
              <a:t>18</a:t>
            </a:r>
            <a:r>
              <a:rPr lang="hu-HU" sz="2400" dirty="0"/>
              <a:t>Többet ér a bölcsesség a harci eszközöknél; egyetlen vétkes sok jót pusztíthat el. 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0796"/>
            <a:ext cx="12192000" cy="791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bölcsesség vagy hatalom?!</a:t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A </a:t>
            </a:r>
            <a:r>
              <a:rPr lang="hu-HU" sz="2400" b="1" dirty="0"/>
              <a:t>hatalom</a:t>
            </a:r>
            <a:r>
              <a:rPr lang="hu-HU" sz="2400" dirty="0"/>
              <a:t> azt a képességet vagy erőt jelenti, amely alapján valaki vagy valami akaratát vagy szándékát másra, másokra rá tudja testálni. Ez a hatalom különösen akkor mutatkozik meg, amikor valakinek nincs szándékában a másik akaratát elfogadni, tudomásul venni vagy magáévá tenni, esetleg még ezzel az akarattal szembefordul, annak ellenáll, ennek ellenére az ő ellenében ható akarat </a:t>
            </a:r>
            <a:r>
              <a:rPr lang="hu-HU" sz="2400" dirty="0" smtClean="0"/>
              <a:t>érvényesítését </a:t>
            </a:r>
            <a:r>
              <a:rPr lang="hu-HU" sz="2400" dirty="0"/>
              <a:t>nem tudja megakadályozni. </a:t>
            </a:r>
            <a:endParaRPr lang="hu-HU" sz="2400" dirty="0" smtClean="0"/>
          </a:p>
          <a:p>
            <a:r>
              <a:rPr lang="hu-HU" sz="2400" dirty="0">
                <a:solidFill>
                  <a:srgbClr val="7030A0"/>
                </a:solidFill>
              </a:rPr>
              <a:t>„</a:t>
            </a:r>
            <a:r>
              <a:rPr lang="hu-HU" sz="2400" i="1" dirty="0">
                <a:solidFill>
                  <a:srgbClr val="7030A0"/>
                </a:solidFill>
              </a:rPr>
              <a:t>Hatalomnak azt a társadalmi kapcsolatokban rejlő lehetőséget nevezzük, amely megengedi, hogy az egyik ember akár a másik ellenállása ellenére is véghez vigye akaratát, függetlenül attól, hogy erre a lehetőségre mik, vagy milyen eszközök adnak módot.</a:t>
            </a:r>
            <a:r>
              <a:rPr lang="hu-HU" sz="2400" dirty="0">
                <a:solidFill>
                  <a:srgbClr val="7030A0"/>
                </a:solidFill>
              </a:rPr>
              <a:t>” </a:t>
            </a:r>
            <a:r>
              <a:rPr lang="hu-HU" sz="2400" dirty="0" smtClean="0"/>
              <a:t>(</a:t>
            </a:r>
            <a:r>
              <a:rPr lang="hu-HU" sz="1900" i="1" dirty="0" smtClean="0"/>
              <a:t>Max </a:t>
            </a:r>
            <a:r>
              <a:rPr lang="hu-HU" sz="1900" i="1" dirty="0" err="1" smtClean="0"/>
              <a:t>Weber</a:t>
            </a:r>
            <a:r>
              <a:rPr lang="hu-HU" sz="1900" i="1" dirty="0" smtClean="0"/>
              <a:t>:  </a:t>
            </a:r>
            <a:r>
              <a:rPr lang="hu-HU" sz="1900" i="1" dirty="0"/>
              <a:t>A </a:t>
            </a:r>
            <a:r>
              <a:rPr lang="hu-HU" sz="1900" i="1" dirty="0" smtClean="0"/>
              <a:t>szociológia alapfogalmai</a:t>
            </a:r>
            <a:r>
              <a:rPr lang="hu-HU" sz="2400" i="1" dirty="0" smtClean="0"/>
              <a:t>)</a:t>
            </a:r>
            <a:endParaRPr lang="hu-HU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7"/>
            <a:ext cx="12192000" cy="7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1525" y="798973"/>
            <a:ext cx="3276246" cy="2247117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Csábító hatalom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Szaporodjatok, sokasodjatok, </a:t>
            </a:r>
            <a:r>
              <a:rPr lang="hu-HU" sz="1800" dirty="0" err="1">
                <a:solidFill>
                  <a:srgbClr val="0070C0"/>
                </a:solidFill>
              </a:rPr>
              <a:t>töltsétek</a:t>
            </a:r>
            <a:r>
              <a:rPr lang="hu-HU" sz="1800" dirty="0">
                <a:solidFill>
                  <a:srgbClr val="0070C0"/>
                </a:solidFill>
              </a:rPr>
              <a:t> be a földet, és </a:t>
            </a:r>
            <a:r>
              <a:rPr lang="hu-HU" sz="1800" dirty="0" err="1">
                <a:solidFill>
                  <a:srgbClr val="0070C0"/>
                </a:solidFill>
              </a:rPr>
              <a:t>hajtsátok</a:t>
            </a:r>
            <a:r>
              <a:rPr lang="hu-HU" sz="1800" dirty="0">
                <a:solidFill>
                  <a:srgbClr val="0070C0"/>
                </a:solidFill>
              </a:rPr>
              <a:t> uralmatok alá! Uralkodjatok a tenger halain, az ég madarain és a szárazföldön mozgó minden élőlényen</a:t>
            </a:r>
            <a:r>
              <a:rPr lang="hu-HU" sz="1800" dirty="0" smtClean="0">
                <a:solidFill>
                  <a:srgbClr val="0070C0"/>
                </a:solidFill>
              </a:rPr>
              <a:t>!”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1Móz 1,28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127000"/>
            <a:ext cx="6012470" cy="58427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C00000"/>
                </a:solidFill>
              </a:rPr>
              <a:t>Isten hatalmat adott az embernek a világban, hogy felelősséggel gyakorolja azt</a:t>
            </a:r>
            <a:endParaRPr lang="hu-HU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0070C0"/>
                </a:solidFill>
              </a:rPr>
              <a:t>d</a:t>
            </a:r>
            <a:r>
              <a:rPr lang="hu-HU" sz="2000" dirty="0" smtClean="0">
                <a:solidFill>
                  <a:srgbClr val="0070C0"/>
                </a:solidFill>
              </a:rPr>
              <a:t>e nem adott felhatalmazást az emberek feletti hatalmaskodásra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i="1" dirty="0" smtClean="0"/>
              <a:t>„Tudjátok</a:t>
            </a:r>
            <a:r>
              <a:rPr lang="hu-HU" sz="2000" i="1" dirty="0"/>
              <a:t>, hogy a népek felett zsarnokoskodnak fejedelmeik, és vezetőik hatalmaskodnak rajtuk. De közöttetek ne így legyen, hanem aki naggyá akar lenni közöttetek, az legyen a szolgátok” </a:t>
            </a:r>
            <a:r>
              <a:rPr lang="hu-HU" sz="2000" dirty="0"/>
              <a:t>(Mt 20,25–26).</a:t>
            </a:r>
            <a:endParaRPr lang="hu-HU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0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chemeClr val="accent1"/>
                </a:solidFill>
              </a:rPr>
              <a:t>A világ isteníti a hatalmat, miközben szenved tőle</a:t>
            </a:r>
            <a:endParaRPr lang="hu-HU" sz="2200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0070C0"/>
                </a:solidFill>
              </a:rPr>
              <a:t>a</a:t>
            </a:r>
            <a:r>
              <a:rPr lang="hu-HU" sz="2000" dirty="0" smtClean="0">
                <a:solidFill>
                  <a:srgbClr val="0070C0"/>
                </a:solidFill>
              </a:rPr>
              <a:t>mikor a hatalmi helyzetben levő elkezdi isteníteni magát, fokozatosan kezd távolodni a józanságtól és a bölcsességtől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i="1" dirty="0" smtClean="0"/>
              <a:t>„Az </a:t>
            </a:r>
            <a:r>
              <a:rPr lang="hu-HU" sz="2000" i="1" dirty="0"/>
              <a:t>összeomlást gőg előzi meg, a bukást pedig felfuvalkodottság</a:t>
            </a:r>
            <a:r>
              <a:rPr lang="hu-HU" sz="2000" i="1" dirty="0" smtClean="0"/>
              <a:t>.” </a:t>
            </a:r>
            <a:r>
              <a:rPr lang="hu-HU" sz="2000" dirty="0" smtClean="0"/>
              <a:t>(</a:t>
            </a:r>
            <a:r>
              <a:rPr lang="hu-HU" sz="2000" dirty="0" err="1" smtClean="0"/>
              <a:t>Péld</a:t>
            </a:r>
            <a:r>
              <a:rPr lang="hu-HU" sz="2000" dirty="0" smtClean="0"/>
              <a:t> 16,18)</a:t>
            </a:r>
            <a:endParaRPr lang="hu-HU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A bölcsesség életeket ment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„Többet </a:t>
            </a:r>
            <a:r>
              <a:rPr lang="hu-HU" sz="1800" dirty="0">
                <a:solidFill>
                  <a:srgbClr val="0070C0"/>
                </a:solidFill>
              </a:rPr>
              <a:t>ér a szegény, de bölcs gyermek a vén, de ostoba királynál, aki nem ismeri el, hogy figyelmeztetésre </a:t>
            </a:r>
            <a:r>
              <a:rPr lang="hu-HU" sz="1800" dirty="0" smtClean="0">
                <a:solidFill>
                  <a:srgbClr val="0070C0"/>
                </a:solidFill>
              </a:rPr>
              <a:t>szorul.”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hu-HU" sz="1800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hu-HU" sz="1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Préd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4,13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A hatalom nem kíméli az életeket</a:t>
            </a:r>
            <a:endParaRPr lang="hu-HU" sz="2200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„Volt </a:t>
            </a:r>
            <a:r>
              <a:rPr lang="hu-HU" dirty="0"/>
              <a:t>egy kicsiny város, kevés lakóval. Megtámadta azt egy nagy király, körülvette, és ostromműveket épített vele szemben</a:t>
            </a:r>
            <a:r>
              <a:rPr lang="hu-HU" dirty="0" smtClean="0"/>
              <a:t>.”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„egyetlen </a:t>
            </a:r>
            <a:r>
              <a:rPr lang="hu-HU" dirty="0"/>
              <a:t>vétkes sok jót pusztíthat el</a:t>
            </a:r>
            <a:r>
              <a:rPr lang="hu-HU" dirty="0" smtClean="0"/>
              <a:t>.”</a:t>
            </a:r>
            <a:endParaRPr lang="hu-H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chemeClr val="accent1"/>
                </a:solidFill>
              </a:rPr>
              <a:t>A bölcsesség értékeli az életet – minden életet</a:t>
            </a:r>
            <a:endParaRPr lang="hu-HU" sz="2200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„De </a:t>
            </a:r>
            <a:r>
              <a:rPr lang="hu-HU" sz="2000" dirty="0"/>
              <a:t>akadt benne egy szegény bölcs, aki bölcsességével megmentette a várost. Az emberek azonban nem törődtek tovább azzal a szegény emberrel</a:t>
            </a:r>
            <a:r>
              <a:rPr lang="hu-HU" sz="2000" dirty="0" smtClean="0"/>
              <a:t>.”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„Akkor </a:t>
            </a:r>
            <a:r>
              <a:rPr lang="hu-HU" sz="2000" dirty="0"/>
              <a:t>ezt mondtam: Többet ér a bölcsesség a hatalomnál, de a szegények bölcsességét mégis megvetik, és nem hallgatnak </a:t>
            </a:r>
            <a:r>
              <a:rPr lang="hu-HU" sz="2000"/>
              <a:t>beszédükre</a:t>
            </a:r>
            <a:r>
              <a:rPr lang="hu-HU" sz="2000" smtClean="0"/>
              <a:t>.”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80"/>
            <a:ext cx="12201045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1525" y="798973"/>
            <a:ext cx="3276246" cy="2247117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Jézus krisztus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Mert </a:t>
            </a:r>
            <a:r>
              <a:rPr lang="hu-HU" sz="1800" dirty="0">
                <a:solidFill>
                  <a:srgbClr val="0070C0"/>
                </a:solidFill>
              </a:rPr>
              <a:t>egy gyermek születik nekünk, fiú adatik nekünk. Az uralom az ő vállán lesz, és így fogják nevezni: Csodálatos Tanácsos, Erős Isten, Örökkévaló Atya, Békesség Fejedelme!</a:t>
            </a:r>
            <a:r>
              <a:rPr lang="hu-HU" sz="1800" dirty="0" smtClean="0">
                <a:solidFill>
                  <a:srgbClr val="0070C0"/>
                </a:solidFill>
              </a:rPr>
              <a:t>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Ézs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9,5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chemeClr val="accent1"/>
                </a:solidFill>
              </a:rPr>
              <a:t>Akiben a bölcsesség és a hatalom együtt volt jelen</a:t>
            </a:r>
            <a:endParaRPr lang="hu-HU" sz="2400" b="1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a</a:t>
            </a:r>
            <a:r>
              <a:rPr lang="hu-HU" sz="2000" dirty="0" smtClean="0"/>
              <a:t>lázatos, csendes, szelíd, gyakran „</a:t>
            </a:r>
            <a:r>
              <a:rPr lang="hu-HU" sz="2000" dirty="0" err="1" smtClean="0"/>
              <a:t>visszahúzúdó</a:t>
            </a:r>
            <a:r>
              <a:rPr lang="hu-HU" sz="2000" dirty="0" smtClean="0"/>
              <a:t>”</a:t>
            </a:r>
            <a:endParaRPr lang="hu-HU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k</a:t>
            </a:r>
            <a:r>
              <a:rPr lang="hu-HU" sz="2000" dirty="0" smtClean="0"/>
              <a:t>erüli a villogást, nem törekszik népszerűségre</a:t>
            </a:r>
            <a:endParaRPr lang="hu-HU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erejét arra használja, hogy felemeljen másokat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á</a:t>
            </a:r>
            <a:r>
              <a:rPr lang="hu-HU" sz="2000" dirty="0" smtClean="0"/>
              <a:t>ldozatkész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szabadít követelések nélkül</a:t>
            </a:r>
            <a:endParaRPr lang="hu-H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accent1"/>
                </a:solidFill>
              </a:rPr>
              <a:t>Akiben a bölcsesség és a hatalom együtt </a:t>
            </a:r>
            <a:r>
              <a:rPr lang="hu-HU" sz="2400" b="1" dirty="0" smtClean="0">
                <a:solidFill>
                  <a:schemeClr val="accent1"/>
                </a:solidFill>
              </a:rPr>
              <a:t>van </a:t>
            </a:r>
            <a:r>
              <a:rPr lang="hu-HU" sz="2400" b="1" dirty="0">
                <a:solidFill>
                  <a:schemeClr val="accent1"/>
                </a:solidFill>
              </a:rPr>
              <a:t>jelen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ISTEN jelenléte ebben a világban ma ugyanolyan, mint ahogyan azt Jézusnál láttuk, látjuk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530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12764</TotalTime>
  <Words>678</Words>
  <Application>Microsoft Office PowerPoint</Application>
  <PresentationFormat>Szélesvásznú</PresentationFormat>
  <Paragraphs>48</Paragraphs>
  <Slides>10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Gallery</vt:lpstr>
      <vt:lpstr>bölcsesség vagy hatalom?!</vt:lpstr>
      <vt:lpstr> prédikátor könyve 9. rész 13-18. versek</vt:lpstr>
      <vt:lpstr>PowerPoint-bemutató</vt:lpstr>
      <vt:lpstr>bölcsesség vagy hatalom?! bevezető gondolatok</vt:lpstr>
      <vt:lpstr>PowerPoint-bemutató</vt:lpstr>
      <vt:lpstr>Csábító hatalom</vt:lpstr>
      <vt:lpstr>A bölcsesség életeket ment</vt:lpstr>
      <vt:lpstr>PowerPoint-bemutató</vt:lpstr>
      <vt:lpstr>Jézus krisztus</vt:lpstr>
      <vt:lpstr>bölcsesség vagy hatalom?!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1076</cp:revision>
  <cp:lastPrinted>2022-04-14T22:32:42Z</cp:lastPrinted>
  <dcterms:created xsi:type="dcterms:W3CDTF">2020-09-26T18:34:06Z</dcterms:created>
  <dcterms:modified xsi:type="dcterms:W3CDTF">2025-05-11T06:11:46Z</dcterms:modified>
</cp:coreProperties>
</file>