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56" r:id="rId2"/>
    <p:sldId id="330" r:id="rId3"/>
    <p:sldId id="352" r:id="rId4"/>
    <p:sldId id="354" r:id="rId5"/>
    <p:sldId id="319" r:id="rId6"/>
    <p:sldId id="340" r:id="rId7"/>
    <p:sldId id="360" r:id="rId8"/>
    <p:sldId id="315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Közepesen sötét stílus 2 – 1. jelölőszín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450" autoAdjust="0"/>
    <p:restoredTop sz="94660"/>
  </p:normalViewPr>
  <p:slideViewPr>
    <p:cSldViewPr snapToGrid="0">
      <p:cViewPr varScale="1">
        <p:scale>
          <a:sx n="75" d="100"/>
          <a:sy n="75" d="100"/>
        </p:scale>
        <p:origin x="78" y="4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1602"/>
    </p:cViewPr>
  </p:sorterViewPr>
  <p:notesViewPr>
    <p:cSldViewPr snapToGrid="0">
      <p:cViewPr varScale="1">
        <p:scale>
          <a:sx n="51" d="100"/>
          <a:sy n="51" d="100"/>
        </p:scale>
        <p:origin x="2692" y="2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6F0AA7C-D6D9-47A1-957F-AE1FD420E583}" type="datetimeFigureOut">
              <a:rPr lang="hu-HU" smtClean="0"/>
              <a:t>2022. 11. 19.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9717454-6CD4-40EA-AA78-DFF3366CDF53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83928100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FD5E56D-A941-4D5E-A5DE-0EF8E59BEA46}" type="datetimeFigureOut">
              <a:rPr lang="hu-HU" smtClean="0"/>
              <a:t>2022. 11. 19.</a:t>
            </a:fld>
            <a:endParaRPr lang="hu-HU"/>
          </a:p>
        </p:txBody>
      </p:sp>
      <p:sp>
        <p:nvSpPr>
          <p:cNvPr id="4" name="Diakép hely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u-HU"/>
          </a:p>
        </p:txBody>
      </p:sp>
      <p:sp>
        <p:nvSpPr>
          <p:cNvPr id="5" name="Jegyzetek hely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D56AB7-9312-4745-8F1D-B298FA6D9821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3669574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D56AB7-9312-4745-8F1D-B298FA6D9821}" type="slidenum">
              <a:rPr lang="hu-HU" smtClean="0"/>
              <a:t>1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66068320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D56AB7-9312-4745-8F1D-B298FA6D9821}" type="slidenum">
              <a:rPr lang="hu-HU" smtClean="0"/>
              <a:t>2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87884201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D56AB7-9312-4745-8F1D-B298FA6D9821}" type="slidenum">
              <a:rPr lang="hu-HU" smtClean="0"/>
              <a:t>3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8892573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D56AB7-9312-4745-8F1D-B298FA6D9821}" type="slidenum">
              <a:rPr lang="hu-HU" smtClean="0"/>
              <a:t>5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01776074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D56AB7-9312-4745-8F1D-B298FA6D9821}" type="slidenum">
              <a:rPr lang="hu-HU" smtClean="0"/>
              <a:t>6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71799137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D56AB7-9312-4745-8F1D-B298FA6D9821}" type="slidenum">
              <a:rPr lang="hu-HU" smtClean="0"/>
              <a:t>7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6804276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u-HU"/>
              <a:t>Kattintson ide az alcím mintájának szerkesztéséhez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11/19/2022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11/19/2022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11/19/2022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11/19/2022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11/19/2022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u-HU"/>
              <a:t>Kép beszúrásához kattintson az ikonra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48A87A34-81AB-432B-8DAE-1953F412C126}" type="datetimeFigureOut">
              <a:rPr lang="en-US" dirty="0"/>
              <a:pPr/>
              <a:t>11/19/2022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11/19/2022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hu-HU" sz="3600" dirty="0" smtClean="0"/>
              <a:t>A benned </a:t>
            </a:r>
            <a:r>
              <a:rPr lang="hu-HU" sz="3600" dirty="0" smtClean="0"/>
              <a:t>élő </a:t>
            </a:r>
            <a:r>
              <a:rPr lang="hu-HU" sz="3600" dirty="0" smtClean="0"/>
              <a:t>lélek</a:t>
            </a:r>
            <a:endParaRPr lang="hu-HU" sz="3600" dirty="0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hu-HU" sz="2800" dirty="0" smtClean="0">
                <a:solidFill>
                  <a:srgbClr val="C00000"/>
                </a:solidFill>
              </a:rPr>
              <a:t>Melyik csatornát hallgatod?</a:t>
            </a:r>
            <a:endParaRPr lang="hu-HU" sz="28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353173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/>
            </a:r>
            <a:br>
              <a:rPr lang="hu-HU" dirty="0"/>
            </a:br>
            <a:r>
              <a:rPr lang="hu-HU" sz="2800" dirty="0" err="1" smtClean="0">
                <a:solidFill>
                  <a:srgbClr val="C00000"/>
                </a:solidFill>
              </a:rPr>
              <a:t>máté</a:t>
            </a:r>
            <a:r>
              <a:rPr lang="hu-HU" sz="2800" dirty="0" smtClean="0">
                <a:solidFill>
                  <a:srgbClr val="C00000"/>
                </a:solidFill>
              </a:rPr>
              <a:t> evangéliuma 16. rész 13-23.  versek</a:t>
            </a:r>
            <a:endParaRPr lang="hu-HU" sz="2800" dirty="0">
              <a:solidFill>
                <a:srgbClr val="C00000"/>
              </a:solidFill>
            </a:endParaRPr>
          </a:p>
        </p:txBody>
      </p:sp>
      <p:sp>
        <p:nvSpPr>
          <p:cNvPr id="5" name="Rectangle 2"/>
          <p:cNvSpPr>
            <a:spLocks noGrp="1" noChangeArrowheads="1"/>
          </p:cNvSpPr>
          <p:nvPr>
            <p:ph idx="1"/>
          </p:nvPr>
        </p:nvSpPr>
        <p:spPr bwMode="auto">
          <a:xfrm>
            <a:off x="153295" y="2130794"/>
            <a:ext cx="12071253" cy="37856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400" baseline="30000" dirty="0"/>
              <a:t>13</a:t>
            </a:r>
            <a:r>
              <a:rPr lang="hu-HU" sz="2400" dirty="0"/>
              <a:t>Amikor Jézus </a:t>
            </a:r>
            <a:r>
              <a:rPr lang="hu-HU" sz="2400" dirty="0" err="1"/>
              <a:t>Cézárea</a:t>
            </a:r>
            <a:r>
              <a:rPr lang="hu-HU" sz="2400" dirty="0"/>
              <a:t> Filippi vidékére ért, megkérdezte tanítványait: Kinek mondják az </a:t>
            </a:r>
            <a:endParaRPr lang="hu-HU" sz="2400" dirty="0" smtClean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400" dirty="0" smtClean="0"/>
              <a:t>emberek </a:t>
            </a:r>
            <a:r>
              <a:rPr lang="hu-HU" sz="2400" dirty="0"/>
              <a:t>az Emberfiát? </a:t>
            </a:r>
            <a:r>
              <a:rPr lang="hu-HU" sz="2400" baseline="30000" dirty="0"/>
              <a:t>14</a:t>
            </a:r>
            <a:r>
              <a:rPr lang="hu-HU" sz="2400" dirty="0"/>
              <a:t>Ők így válaszoltak: Némelyek Keresztelő Jánosnak, mások Illésnek, </a:t>
            </a:r>
            <a:endParaRPr lang="hu-HU" sz="2400" dirty="0" smtClean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400" dirty="0" smtClean="0"/>
              <a:t>megint </a:t>
            </a:r>
            <a:r>
              <a:rPr lang="hu-HU" sz="2400" dirty="0"/>
              <a:t>mások pedig Jeremiásnak vagy valamelyik prófétának. </a:t>
            </a:r>
            <a:r>
              <a:rPr lang="hu-HU" sz="2400" baseline="30000" dirty="0"/>
              <a:t>15</a:t>
            </a:r>
            <a:r>
              <a:rPr lang="hu-HU" sz="2400" dirty="0"/>
              <a:t>Ő megkérdezte tőlük: Hát ti </a:t>
            </a:r>
            <a:endParaRPr lang="hu-HU" sz="2400" dirty="0" smtClean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400" dirty="0" smtClean="0"/>
              <a:t>kinek </a:t>
            </a:r>
            <a:r>
              <a:rPr lang="hu-HU" sz="2400" dirty="0"/>
              <a:t>mondotok engem? </a:t>
            </a:r>
            <a:r>
              <a:rPr lang="hu-HU" sz="2400" baseline="30000" dirty="0">
                <a:solidFill>
                  <a:srgbClr val="0070C0"/>
                </a:solidFill>
              </a:rPr>
              <a:t>16</a:t>
            </a:r>
            <a:r>
              <a:rPr lang="hu-HU" sz="2400" dirty="0">
                <a:solidFill>
                  <a:srgbClr val="0070C0"/>
                </a:solidFill>
              </a:rPr>
              <a:t>Simon Péter így felelt: Te vagy a Krisztus, az élő Isten Fia. </a:t>
            </a:r>
            <a:r>
              <a:rPr lang="hu-HU" sz="2400" baseline="30000" dirty="0">
                <a:solidFill>
                  <a:srgbClr val="0070C0"/>
                </a:solidFill>
              </a:rPr>
              <a:t>17</a:t>
            </a:r>
            <a:r>
              <a:rPr lang="hu-HU" sz="2400" dirty="0">
                <a:solidFill>
                  <a:srgbClr val="0070C0"/>
                </a:solidFill>
              </a:rPr>
              <a:t>Jézus ezt </a:t>
            </a:r>
            <a:endParaRPr lang="hu-HU" sz="2400" dirty="0" smtClean="0">
              <a:solidFill>
                <a:srgbClr val="0070C0"/>
              </a:solidFill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400" dirty="0" smtClean="0">
                <a:solidFill>
                  <a:srgbClr val="0070C0"/>
                </a:solidFill>
              </a:rPr>
              <a:t>mondta </a:t>
            </a:r>
            <a:r>
              <a:rPr lang="hu-HU" sz="2400" dirty="0">
                <a:solidFill>
                  <a:srgbClr val="0070C0"/>
                </a:solidFill>
              </a:rPr>
              <a:t>neki: Boldog vagy, Simon, Jóna fia, mert nem test és vér fedte fel ezt előtted, hanem az </a:t>
            </a:r>
            <a:endParaRPr lang="hu-HU" sz="2400" dirty="0" smtClean="0">
              <a:solidFill>
                <a:srgbClr val="0070C0"/>
              </a:solidFill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400" dirty="0" smtClean="0">
                <a:solidFill>
                  <a:srgbClr val="0070C0"/>
                </a:solidFill>
              </a:rPr>
              <a:t>én </a:t>
            </a:r>
            <a:r>
              <a:rPr lang="hu-HU" sz="2400" dirty="0">
                <a:solidFill>
                  <a:srgbClr val="0070C0"/>
                </a:solidFill>
              </a:rPr>
              <a:t>mennyei Atyám. </a:t>
            </a:r>
            <a:r>
              <a:rPr lang="hu-HU" sz="2400" baseline="30000" dirty="0">
                <a:solidFill>
                  <a:srgbClr val="002060"/>
                </a:solidFill>
              </a:rPr>
              <a:t>18</a:t>
            </a:r>
            <a:r>
              <a:rPr lang="hu-HU" sz="2400" dirty="0">
                <a:solidFill>
                  <a:srgbClr val="002060"/>
                </a:solidFill>
              </a:rPr>
              <a:t>Én pedig ezt mondom neked: Te Péter vagy, és én ezen a kősziklán építem </a:t>
            </a:r>
            <a:endParaRPr lang="hu-HU" sz="2400" dirty="0" smtClean="0">
              <a:solidFill>
                <a:srgbClr val="002060"/>
              </a:solidFill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400" dirty="0" smtClean="0">
                <a:solidFill>
                  <a:srgbClr val="002060"/>
                </a:solidFill>
              </a:rPr>
              <a:t>majd </a:t>
            </a:r>
            <a:r>
              <a:rPr lang="hu-HU" sz="2400" dirty="0">
                <a:solidFill>
                  <a:srgbClr val="002060"/>
                </a:solidFill>
              </a:rPr>
              <a:t>fel egyházamat, és a pokol kapui sem fognak diadalmaskodni rajta. </a:t>
            </a:r>
            <a:r>
              <a:rPr lang="hu-HU" sz="2400" baseline="30000" dirty="0">
                <a:solidFill>
                  <a:srgbClr val="002060"/>
                </a:solidFill>
              </a:rPr>
              <a:t>19</a:t>
            </a:r>
            <a:r>
              <a:rPr lang="hu-HU" sz="2400" dirty="0">
                <a:solidFill>
                  <a:srgbClr val="002060"/>
                </a:solidFill>
              </a:rPr>
              <a:t>Neked adom a </a:t>
            </a:r>
            <a:endParaRPr lang="hu-HU" sz="2400" dirty="0" smtClean="0">
              <a:solidFill>
                <a:srgbClr val="002060"/>
              </a:solidFill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400" dirty="0" smtClean="0">
                <a:solidFill>
                  <a:srgbClr val="002060"/>
                </a:solidFill>
              </a:rPr>
              <a:t>mennyek </a:t>
            </a:r>
            <a:r>
              <a:rPr lang="hu-HU" sz="2400" dirty="0">
                <a:solidFill>
                  <a:srgbClr val="002060"/>
                </a:solidFill>
              </a:rPr>
              <a:t>országának kulcsait, és amit megkötsz a földön, kötve lesz az a mennyekben is, és amit </a:t>
            </a:r>
            <a:endParaRPr lang="hu-HU" sz="2400" dirty="0" smtClean="0">
              <a:solidFill>
                <a:srgbClr val="002060"/>
              </a:solidFill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400" dirty="0" err="1" smtClean="0">
                <a:solidFill>
                  <a:srgbClr val="002060"/>
                </a:solidFill>
              </a:rPr>
              <a:t>feloldasz</a:t>
            </a:r>
            <a:r>
              <a:rPr lang="hu-HU" sz="2400" dirty="0" smtClean="0">
                <a:solidFill>
                  <a:srgbClr val="002060"/>
                </a:solidFill>
              </a:rPr>
              <a:t> </a:t>
            </a:r>
            <a:r>
              <a:rPr lang="hu-HU" sz="2400" dirty="0">
                <a:solidFill>
                  <a:srgbClr val="002060"/>
                </a:solidFill>
              </a:rPr>
              <a:t>a földön, oldva lesz az a mennyekben is. </a:t>
            </a:r>
            <a:r>
              <a:rPr lang="hu-HU" sz="2400" baseline="30000" dirty="0"/>
              <a:t>20</a:t>
            </a:r>
            <a:r>
              <a:rPr lang="hu-HU" sz="2400" dirty="0"/>
              <a:t>Akkor megparancsolta tanítványainak: ne </a:t>
            </a:r>
            <a:endParaRPr lang="hu-HU" sz="2400" dirty="0" smtClean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400" dirty="0" smtClean="0"/>
              <a:t>mondják </a:t>
            </a:r>
            <a:r>
              <a:rPr lang="hu-HU" sz="2400" dirty="0"/>
              <a:t>el senkinek, hogy ő a Krisztus. </a:t>
            </a:r>
            <a:endParaRPr lang="hu-HU" sz="2400" dirty="0" smtClean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38123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/>
            </a:r>
            <a:br>
              <a:rPr lang="hu-HU" dirty="0"/>
            </a:br>
            <a:r>
              <a:rPr lang="hu-HU" sz="2800" dirty="0" err="1" smtClean="0">
                <a:solidFill>
                  <a:srgbClr val="C00000"/>
                </a:solidFill>
              </a:rPr>
              <a:t>máté</a:t>
            </a:r>
            <a:r>
              <a:rPr lang="hu-HU" sz="2800" dirty="0" smtClean="0">
                <a:solidFill>
                  <a:srgbClr val="C00000"/>
                </a:solidFill>
              </a:rPr>
              <a:t> evangéliuma 16. rész 13-23.  versek</a:t>
            </a:r>
            <a:endParaRPr lang="hu-HU" sz="2800" dirty="0">
              <a:solidFill>
                <a:srgbClr val="C00000"/>
              </a:solidFill>
            </a:endParaRPr>
          </a:p>
        </p:txBody>
      </p:sp>
      <p:sp>
        <p:nvSpPr>
          <p:cNvPr id="5" name="Rectangle 2"/>
          <p:cNvSpPr>
            <a:spLocks noGrp="1" noChangeArrowheads="1"/>
          </p:cNvSpPr>
          <p:nvPr>
            <p:ph idx="1"/>
          </p:nvPr>
        </p:nvSpPr>
        <p:spPr bwMode="auto">
          <a:xfrm>
            <a:off x="153295" y="3054124"/>
            <a:ext cx="12177629" cy="19389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400" baseline="30000" dirty="0"/>
              <a:t>21</a:t>
            </a:r>
            <a:r>
              <a:rPr lang="hu-HU" sz="2400" dirty="0"/>
              <a:t>Ettől fogva kezdett Jézus nyíltan beszélni a tanítványainak arról, hogy Jeruzsálembe kell mennie, </a:t>
            </a:r>
            <a:endParaRPr lang="hu-HU" sz="2400" dirty="0" smtClean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400" dirty="0" smtClean="0"/>
              <a:t>sokat </a:t>
            </a:r>
            <a:r>
              <a:rPr lang="hu-HU" sz="2400" dirty="0"/>
              <a:t>kell szenvednie a vénektől, főpapoktól és írástudóktól, meg kell öletnie, de harmadnapon </a:t>
            </a:r>
            <a:endParaRPr lang="hu-HU" sz="2400" dirty="0" smtClean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400" dirty="0" smtClean="0"/>
              <a:t>fel </a:t>
            </a:r>
            <a:r>
              <a:rPr lang="hu-HU" sz="2400" dirty="0"/>
              <a:t>kell támadnia. </a:t>
            </a:r>
            <a:r>
              <a:rPr lang="hu-HU" sz="2400" baseline="30000" dirty="0"/>
              <a:t>22</a:t>
            </a:r>
            <a:r>
              <a:rPr lang="hu-HU" sz="2400" dirty="0"/>
              <a:t>Péter ekkor félrevonta őt, és feddeni kezdte: Isten mentsen, Uram, ez nem </a:t>
            </a:r>
            <a:endParaRPr lang="hu-HU" sz="2400" dirty="0" smtClean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400" dirty="0" smtClean="0"/>
              <a:t>történhet </a:t>
            </a:r>
            <a:r>
              <a:rPr lang="hu-HU" sz="2400" dirty="0"/>
              <a:t>meg veled! </a:t>
            </a:r>
            <a:r>
              <a:rPr lang="hu-HU" sz="2400" baseline="30000" dirty="0"/>
              <a:t>23</a:t>
            </a:r>
            <a:r>
              <a:rPr lang="hu-HU" sz="2400" dirty="0"/>
              <a:t>Ő pedig megfordulva ezt mondta Péternek: </a:t>
            </a:r>
            <a:r>
              <a:rPr lang="hu-HU" sz="2400" dirty="0">
                <a:solidFill>
                  <a:srgbClr val="0070C0"/>
                </a:solidFill>
              </a:rPr>
              <a:t>Távozz tőlem, Sátán, </a:t>
            </a:r>
            <a:endParaRPr lang="hu-HU" sz="2400" dirty="0" smtClean="0">
              <a:solidFill>
                <a:srgbClr val="0070C0"/>
              </a:solidFill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400" dirty="0" smtClean="0">
                <a:solidFill>
                  <a:srgbClr val="0070C0"/>
                </a:solidFill>
              </a:rPr>
              <a:t>kísértesz </a:t>
            </a:r>
            <a:r>
              <a:rPr lang="hu-HU" sz="2400" dirty="0">
                <a:solidFill>
                  <a:srgbClr val="0070C0"/>
                </a:solidFill>
              </a:rPr>
              <a:t>engem, mert nem Isten akaratára ügyelsz, hanem az emberekére. </a:t>
            </a:r>
            <a:endParaRPr lang="hu-HU" sz="2400" dirty="0" smtClean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45802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282390" y="804889"/>
            <a:ext cx="9913433" cy="1059305"/>
          </a:xfrm>
        </p:spPr>
        <p:txBody>
          <a:bodyPr>
            <a:normAutofit/>
          </a:bodyPr>
          <a:lstStyle/>
          <a:p>
            <a:r>
              <a:rPr lang="hu-HU" dirty="0" smtClean="0"/>
              <a:t>A benned élő lélek</a:t>
            </a:r>
            <a:r>
              <a:rPr lang="hu-HU" dirty="0"/>
              <a:t/>
            </a:r>
            <a:br>
              <a:rPr lang="hu-HU" dirty="0"/>
            </a:br>
            <a:r>
              <a:rPr lang="hu-HU" dirty="0">
                <a:solidFill>
                  <a:srgbClr val="7030A0"/>
                </a:solidFill>
              </a:rPr>
              <a:t>bevezető gondolatok</a:t>
            </a:r>
            <a:endParaRPr lang="hu-HU" dirty="0"/>
          </a:p>
        </p:txBody>
      </p:sp>
      <p:pic>
        <p:nvPicPr>
          <p:cNvPr id="6" name="Tartalom helye 5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6833440" y="1864194"/>
            <a:ext cx="4225422" cy="4225422"/>
          </a:xfrm>
          <a:prstGeom prst="rect">
            <a:avLst/>
          </a:prstGeom>
        </p:spPr>
      </p:pic>
      <p:sp>
        <p:nvSpPr>
          <p:cNvPr id="3" name="Szövegdoboz 2"/>
          <p:cNvSpPr txBox="1"/>
          <p:nvPr/>
        </p:nvSpPr>
        <p:spPr>
          <a:xfrm>
            <a:off x="1470701" y="1991746"/>
            <a:ext cx="5174428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 smtClean="0"/>
              <a:t>Az ember, akárcsak ez a kesztyű, saját erőből nagyon kevés igazán fontos dologra képes. A </a:t>
            </a:r>
            <a:r>
              <a:rPr lang="hu-HU" dirty="0" err="1" smtClean="0"/>
              <a:t>Fil</a:t>
            </a:r>
            <a:r>
              <a:rPr lang="hu-HU" dirty="0" smtClean="0"/>
              <a:t> 4,13-ban Pál azt tanítja, hogy olyan vagyok, mint egy kesztyű. Magamtól semmit sem cselekedhetek. De a bennem lakozó Krisztussal mindenre képes vagyok, amit tenni akar általam. Ő adja meg nekem ehhez az erőt és a képességet. Biztosak lehetünk abban, hogy ha engedelmeskedünk Krisztusnak, Ő velünk lesz, és erőt ad arra, hogy az Ő akaratát cselekedjük.</a:t>
            </a:r>
          </a:p>
          <a:p>
            <a:endParaRPr lang="hu-HU" dirty="0"/>
          </a:p>
          <a:p>
            <a:r>
              <a:rPr lang="hu-HU" dirty="0" smtClean="0"/>
              <a:t>A gond az, hogy a gonosz lélek ugyanolyan módon tudja irányítani az embert, mint Krisztus </a:t>
            </a:r>
            <a:r>
              <a:rPr lang="hu-HU" dirty="0" err="1" smtClean="0"/>
              <a:t>Lelke</a:t>
            </a:r>
            <a:r>
              <a:rPr lang="hu-HU" dirty="0" smtClean="0"/>
              <a:t>. </a:t>
            </a:r>
          </a:p>
          <a:p>
            <a:endParaRPr lang="hu-HU" dirty="0"/>
          </a:p>
          <a:p>
            <a:r>
              <a:rPr lang="hu-HU" dirty="0" smtClean="0">
                <a:solidFill>
                  <a:srgbClr val="7030A0"/>
                </a:solidFill>
              </a:rPr>
              <a:t>Tehát nem mindegy, hogy ki lakik bennünk!</a:t>
            </a:r>
            <a:endParaRPr lang="hu-HU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146679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u-HU" sz="2800" dirty="0" smtClean="0">
                <a:solidFill>
                  <a:schemeClr val="accent1"/>
                </a:solidFill>
              </a:rPr>
              <a:t>Kiben él a szentlélek?</a:t>
            </a:r>
            <a:endParaRPr lang="hu-HU" sz="2800" dirty="0">
              <a:solidFill>
                <a:schemeClr val="accent1"/>
              </a:solidFill>
            </a:endParaRPr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441525" y="3205491"/>
            <a:ext cx="3276245" cy="2496809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hu-HU" sz="2000" dirty="0" smtClean="0">
                <a:solidFill>
                  <a:srgbClr val="0070C0"/>
                </a:solidFill>
              </a:rPr>
              <a:t>„</a:t>
            </a:r>
            <a:r>
              <a:rPr lang="hu-HU" sz="2000" dirty="0" smtClean="0">
                <a:solidFill>
                  <a:srgbClr val="0070C0"/>
                </a:solidFill>
              </a:rPr>
              <a:t>Térjetek </a:t>
            </a:r>
            <a:r>
              <a:rPr lang="hu-HU" sz="2000" dirty="0">
                <a:solidFill>
                  <a:srgbClr val="0070C0"/>
                </a:solidFill>
              </a:rPr>
              <a:t>meg, és keresztelkedjetek meg valamennyien Jézus Krisztus nevében, bűneitek bocsánatára, és megkapjátok a Szentlélek </a:t>
            </a:r>
            <a:r>
              <a:rPr lang="hu-HU" sz="2000" dirty="0" smtClean="0">
                <a:solidFill>
                  <a:srgbClr val="0070C0"/>
                </a:solidFill>
              </a:rPr>
              <a:t>ajándékát.</a:t>
            </a:r>
            <a:r>
              <a:rPr lang="hu-HU" sz="2000" dirty="0" smtClean="0">
                <a:solidFill>
                  <a:srgbClr val="0070C0"/>
                </a:solidFill>
              </a:rPr>
              <a:t>” </a:t>
            </a:r>
            <a:endParaRPr lang="hu-HU" sz="2000" dirty="0">
              <a:solidFill>
                <a:srgbClr val="0070C0"/>
              </a:solidFill>
            </a:endParaRPr>
          </a:p>
          <a:p>
            <a:pPr algn="r">
              <a:spcBef>
                <a:spcPts val="0"/>
              </a:spcBef>
            </a:pPr>
            <a:r>
              <a:rPr lang="hu-HU" sz="2000" dirty="0" smtClean="0">
                <a:solidFill>
                  <a:srgbClr val="0070C0"/>
                </a:solidFill>
                <a:cs typeface="Arial" panose="020B0604020202020204" pitchFamily="34" charset="0"/>
              </a:rPr>
              <a:t>ApCsel 2,38</a:t>
            </a:r>
            <a:endParaRPr lang="hu-HU" sz="2000" dirty="0" smtClean="0">
              <a:solidFill>
                <a:srgbClr val="0070C0"/>
              </a:solidFill>
              <a:cs typeface="Arial" panose="020B0604020202020204" pitchFamily="34" charset="0"/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5043714" y="261257"/>
            <a:ext cx="6012470" cy="5577840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200" dirty="0" smtClean="0">
                <a:solidFill>
                  <a:srgbClr val="C00000"/>
                </a:solidFill>
              </a:rPr>
              <a:t>Abban, aki újjászületett megtért</a:t>
            </a:r>
            <a:endParaRPr lang="hu-HU" sz="2200" dirty="0" smtClean="0">
              <a:solidFill>
                <a:srgbClr val="C00000"/>
              </a:solidFill>
            </a:endParaRPr>
          </a:p>
          <a:p>
            <a:pPr marL="457200" lvl="1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000" dirty="0" smtClean="0"/>
              <a:t>a megtérés és újjászületés folyamatában a „pont az i-n” a Szentlélek ajándéka</a:t>
            </a:r>
            <a:endParaRPr lang="hu-HU" sz="2000" dirty="0" smtClean="0"/>
          </a:p>
          <a:p>
            <a:pPr marL="457200" lvl="1" indent="0">
              <a:lnSpc>
                <a:spcPct val="100000"/>
              </a:lnSpc>
              <a:spcBef>
                <a:spcPts val="0"/>
              </a:spcBef>
              <a:buNone/>
            </a:pPr>
            <a:endParaRPr lang="hu-HU" sz="2000" dirty="0" smtClean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200" dirty="0" smtClean="0">
                <a:solidFill>
                  <a:srgbClr val="C00000"/>
                </a:solidFill>
              </a:rPr>
              <a:t>A Szentlélek által valljuk, hogy Jézus Krisztus Úr azaz az Isten Fia.</a:t>
            </a:r>
            <a:endParaRPr lang="hu-HU" sz="2200" dirty="0" smtClean="0">
              <a:solidFill>
                <a:srgbClr val="C00000"/>
              </a:solidFill>
            </a:endParaRPr>
          </a:p>
          <a:p>
            <a:pPr marL="457200" lvl="1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000" dirty="0" smtClean="0"/>
              <a:t>„Senki </a:t>
            </a:r>
            <a:r>
              <a:rPr lang="hu-HU" sz="2000" dirty="0"/>
              <a:t>sem mondhatja: "Jézus </a:t>
            </a:r>
            <a:r>
              <a:rPr lang="hu-HU" sz="2000" dirty="0" smtClean="0"/>
              <a:t>Úr”, </a:t>
            </a:r>
            <a:r>
              <a:rPr lang="hu-HU" sz="2000" dirty="0"/>
              <a:t>csakis a Szentlélek által</a:t>
            </a:r>
            <a:r>
              <a:rPr lang="hu-HU" sz="2000" dirty="0" smtClean="0"/>
              <a:t>.” </a:t>
            </a:r>
            <a:r>
              <a:rPr lang="hu-HU" sz="2000" dirty="0"/>
              <a:t>(1Kor. 12,3)</a:t>
            </a:r>
            <a:br>
              <a:rPr lang="hu-HU" sz="2000" dirty="0"/>
            </a:br>
            <a:r>
              <a:rPr lang="hu-HU" sz="2000" dirty="0" smtClean="0"/>
              <a:t>„Az </a:t>
            </a:r>
            <a:r>
              <a:rPr lang="hu-HU" sz="2000" dirty="0"/>
              <a:t>Isten Lelkét erről ismeritek meg: amelyik lélek vallja, hogy Jézus Krisztus testben jött el, az Istentől </a:t>
            </a:r>
            <a:br>
              <a:rPr lang="hu-HU" sz="2000" dirty="0"/>
            </a:br>
            <a:r>
              <a:rPr lang="hu-HU" sz="2000" dirty="0"/>
              <a:t>van</a:t>
            </a:r>
            <a:r>
              <a:rPr lang="hu-HU" sz="2000" dirty="0" smtClean="0"/>
              <a:t>.” </a:t>
            </a:r>
            <a:r>
              <a:rPr lang="hu-HU" sz="2000" dirty="0"/>
              <a:t>( 1Jn. 4,2)</a:t>
            </a:r>
            <a:br>
              <a:rPr lang="hu-HU" sz="2000" dirty="0"/>
            </a:br>
            <a:endParaRPr lang="hu-HU" sz="2000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200" dirty="0" smtClean="0">
                <a:solidFill>
                  <a:srgbClr val="C00000"/>
                </a:solidFill>
              </a:rPr>
              <a:t>Ezért mondja Jézus Péternek a vallástétele után: </a:t>
            </a:r>
            <a:r>
              <a:rPr lang="hu-HU" sz="2200" dirty="0" smtClean="0">
                <a:solidFill>
                  <a:srgbClr val="0070C0"/>
                </a:solidFill>
              </a:rPr>
              <a:t>„</a:t>
            </a:r>
            <a:r>
              <a:rPr lang="hu-HU" dirty="0" smtClean="0">
                <a:solidFill>
                  <a:srgbClr val="0070C0"/>
                </a:solidFill>
              </a:rPr>
              <a:t>Boldog </a:t>
            </a:r>
            <a:r>
              <a:rPr lang="hu-HU" dirty="0">
                <a:solidFill>
                  <a:srgbClr val="0070C0"/>
                </a:solidFill>
              </a:rPr>
              <a:t>vagy, Simon, Jóna fia, mert nem test és vér fedte fel ezt előtted, hanem az </a:t>
            </a:r>
            <a:r>
              <a:rPr lang="hu-HU" dirty="0" smtClean="0">
                <a:solidFill>
                  <a:srgbClr val="0070C0"/>
                </a:solidFill>
              </a:rPr>
              <a:t>én </a:t>
            </a:r>
            <a:r>
              <a:rPr lang="hu-HU" dirty="0">
                <a:solidFill>
                  <a:srgbClr val="0070C0"/>
                </a:solidFill>
              </a:rPr>
              <a:t>mennyei Atyám</a:t>
            </a:r>
            <a:r>
              <a:rPr lang="hu-HU" dirty="0" smtClean="0">
                <a:solidFill>
                  <a:srgbClr val="0070C0"/>
                </a:solidFill>
              </a:rPr>
              <a:t>.”</a:t>
            </a:r>
            <a:endParaRPr lang="hu-HU" sz="2000" dirty="0" smtClean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38740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build="p"/>
      <p:bldP spid="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u-HU" sz="2800" dirty="0" smtClean="0">
                <a:solidFill>
                  <a:schemeClr val="accent1"/>
                </a:solidFill>
              </a:rPr>
              <a:t>a benned élő lélek</a:t>
            </a:r>
            <a:endParaRPr lang="hu-HU" sz="2800" dirty="0">
              <a:solidFill>
                <a:schemeClr val="accent1"/>
              </a:solidFill>
            </a:endParaRPr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441525" y="3205491"/>
            <a:ext cx="3276245" cy="2496809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hu-HU" sz="2000" dirty="0" smtClean="0">
                <a:solidFill>
                  <a:srgbClr val="0070C0"/>
                </a:solidFill>
              </a:rPr>
              <a:t>„</a:t>
            </a:r>
            <a:r>
              <a:rPr lang="hu-HU" sz="2000" dirty="0" smtClean="0">
                <a:solidFill>
                  <a:srgbClr val="0070C0"/>
                </a:solidFill>
              </a:rPr>
              <a:t>Ezt </a:t>
            </a:r>
            <a:r>
              <a:rPr lang="hu-HU" sz="2000" dirty="0">
                <a:solidFill>
                  <a:srgbClr val="0070C0"/>
                </a:solidFill>
              </a:rPr>
              <a:t>pedig a Lélekről mondta, akit a benne hívők fognak kapni, mert még nem adatott a Lélek, mivel Jézus még nem dicsőült </a:t>
            </a:r>
            <a:r>
              <a:rPr lang="hu-HU" sz="2000" dirty="0" smtClean="0">
                <a:solidFill>
                  <a:srgbClr val="0070C0"/>
                </a:solidFill>
              </a:rPr>
              <a:t>meg.</a:t>
            </a:r>
            <a:r>
              <a:rPr lang="hu-HU" sz="2000" dirty="0" smtClean="0">
                <a:solidFill>
                  <a:srgbClr val="0070C0"/>
                </a:solidFill>
              </a:rPr>
              <a:t>” </a:t>
            </a:r>
            <a:endParaRPr lang="hu-HU" sz="2000" dirty="0">
              <a:solidFill>
                <a:srgbClr val="0070C0"/>
              </a:solidFill>
            </a:endParaRPr>
          </a:p>
          <a:p>
            <a:pPr algn="r">
              <a:spcBef>
                <a:spcPts val="0"/>
              </a:spcBef>
            </a:pPr>
            <a:r>
              <a:rPr lang="hu-HU" sz="2000" dirty="0" err="1" smtClean="0">
                <a:solidFill>
                  <a:srgbClr val="0070C0"/>
                </a:solidFill>
                <a:cs typeface="Arial" panose="020B0604020202020204" pitchFamily="34" charset="0"/>
              </a:rPr>
              <a:t>Jn</a:t>
            </a:r>
            <a:r>
              <a:rPr lang="hu-HU" sz="2000" dirty="0" smtClean="0">
                <a:solidFill>
                  <a:srgbClr val="0070C0"/>
                </a:solidFill>
                <a:cs typeface="Arial" panose="020B0604020202020204" pitchFamily="34" charset="0"/>
              </a:rPr>
              <a:t> 7,39</a:t>
            </a:r>
            <a:endParaRPr lang="hu-HU" sz="2000" dirty="0">
              <a:solidFill>
                <a:srgbClr val="0070C0"/>
              </a:solidFill>
              <a:cs typeface="Arial" panose="020B0604020202020204" pitchFamily="34" charset="0"/>
            </a:endParaRPr>
          </a:p>
          <a:p>
            <a:pPr algn="r">
              <a:spcBef>
                <a:spcPts val="0"/>
              </a:spcBef>
            </a:pPr>
            <a:endParaRPr lang="hu-HU" sz="2000" dirty="0" smtClean="0">
              <a:solidFill>
                <a:srgbClr val="0070C0"/>
              </a:solidFill>
              <a:cs typeface="Arial" panose="020B0604020202020204" pitchFamily="34" charset="0"/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5043714" y="127000"/>
            <a:ext cx="6012470" cy="5842726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dirty="0" smtClean="0">
                <a:solidFill>
                  <a:srgbClr val="C00000"/>
                </a:solidFill>
                <a:latin typeface="Arial Narrow" panose="020B0606020202030204" pitchFamily="34" charset="0"/>
              </a:rPr>
              <a:t>Megerősít abban, </a:t>
            </a:r>
            <a:r>
              <a:rPr lang="hu-HU" dirty="0">
                <a:solidFill>
                  <a:srgbClr val="C00000"/>
                </a:solidFill>
                <a:latin typeface="Arial Narrow" panose="020B0606020202030204" pitchFamily="34" charset="0"/>
              </a:rPr>
              <a:t>hogy Isten szeret és szeretete benned </a:t>
            </a:r>
            <a:r>
              <a:rPr lang="hu-HU" dirty="0" smtClean="0">
                <a:solidFill>
                  <a:srgbClr val="C00000"/>
                </a:solidFill>
                <a:latin typeface="Arial Narrow" panose="020B0606020202030204" pitchFamily="34" charset="0"/>
              </a:rPr>
              <a:t>él</a:t>
            </a:r>
            <a:r>
              <a:rPr lang="hu-HU" dirty="0">
                <a:solidFill>
                  <a:srgbClr val="C00000"/>
                </a:solidFill>
                <a:latin typeface="Arial Narrow" panose="020B0606020202030204" pitchFamily="34" charset="0"/>
              </a:rPr>
              <a:t>.</a:t>
            </a:r>
            <a:br>
              <a:rPr lang="hu-HU" dirty="0">
                <a:solidFill>
                  <a:srgbClr val="C00000"/>
                </a:solidFill>
                <a:latin typeface="Arial Narrow" panose="020B0606020202030204" pitchFamily="34" charset="0"/>
              </a:rPr>
            </a:br>
            <a:r>
              <a:rPr lang="hu-HU" dirty="0" smtClean="0">
                <a:latin typeface="Arial Narrow" panose="020B0606020202030204" pitchFamily="34" charset="0"/>
              </a:rPr>
              <a:t>„Mert </a:t>
            </a:r>
            <a:r>
              <a:rPr lang="hu-HU" dirty="0">
                <a:latin typeface="Arial Narrow" panose="020B0606020202030204" pitchFamily="34" charset="0"/>
              </a:rPr>
              <a:t>szívünkbe áradt az Isten szeretete a nékünk adott Szentlélek által</a:t>
            </a:r>
            <a:r>
              <a:rPr lang="hu-HU" dirty="0" smtClean="0">
                <a:latin typeface="Arial Narrow" panose="020B0606020202030204" pitchFamily="34" charset="0"/>
              </a:rPr>
              <a:t>.” </a:t>
            </a:r>
            <a:r>
              <a:rPr lang="hu-HU" dirty="0">
                <a:latin typeface="Arial Narrow" panose="020B0606020202030204" pitchFamily="34" charset="0"/>
              </a:rPr>
              <a:t>(</a:t>
            </a:r>
            <a:r>
              <a:rPr lang="hu-HU" dirty="0" smtClean="0">
                <a:latin typeface="Arial Narrow" panose="020B0606020202030204" pitchFamily="34" charset="0"/>
              </a:rPr>
              <a:t>Róm 5,5</a:t>
            </a:r>
            <a:r>
              <a:rPr lang="hu-HU" dirty="0">
                <a:latin typeface="Arial Narrow" panose="020B0606020202030204" pitchFamily="34" charset="0"/>
              </a:rPr>
              <a:t>)</a:t>
            </a:r>
            <a:br>
              <a:rPr lang="hu-HU" dirty="0">
                <a:latin typeface="Arial Narrow" panose="020B0606020202030204" pitchFamily="34" charset="0"/>
              </a:rPr>
            </a:br>
            <a:r>
              <a:rPr lang="hu-HU" dirty="0" smtClean="0">
                <a:solidFill>
                  <a:srgbClr val="C00000"/>
                </a:solidFill>
                <a:latin typeface="Arial Narrow" panose="020B0606020202030204" pitchFamily="34" charset="0"/>
              </a:rPr>
              <a:t>Bizonyossá tesz abban, </a:t>
            </a:r>
            <a:r>
              <a:rPr lang="hu-HU" dirty="0">
                <a:solidFill>
                  <a:srgbClr val="C00000"/>
                </a:solidFill>
                <a:latin typeface="Arial Narrow" panose="020B0606020202030204" pitchFamily="34" charset="0"/>
              </a:rPr>
              <a:t>hogy az Isten gyermeke vagy és Isten Atyáddá </a:t>
            </a:r>
            <a:r>
              <a:rPr lang="hu-HU" dirty="0" smtClean="0">
                <a:solidFill>
                  <a:srgbClr val="C00000"/>
                </a:solidFill>
                <a:latin typeface="Arial Narrow" panose="020B0606020202030204" pitchFamily="34" charset="0"/>
              </a:rPr>
              <a:t>lett.</a:t>
            </a:r>
            <a:r>
              <a:rPr lang="hu-HU" dirty="0">
                <a:latin typeface="Arial Narrow" panose="020B0606020202030204" pitchFamily="34" charset="0"/>
              </a:rPr>
              <a:t/>
            </a:r>
            <a:br>
              <a:rPr lang="hu-HU" dirty="0">
                <a:latin typeface="Arial Narrow" panose="020B0606020202030204" pitchFamily="34" charset="0"/>
              </a:rPr>
            </a:br>
            <a:r>
              <a:rPr lang="hu-HU" dirty="0" smtClean="0">
                <a:latin typeface="Arial Narrow" panose="020B0606020202030204" pitchFamily="34" charset="0"/>
              </a:rPr>
              <a:t>„Maga </a:t>
            </a:r>
            <a:r>
              <a:rPr lang="hu-HU" dirty="0">
                <a:latin typeface="Arial Narrow" panose="020B0606020202030204" pitchFamily="34" charset="0"/>
              </a:rPr>
              <a:t>a Lélek tesz bizonyságot a mi </a:t>
            </a:r>
            <a:r>
              <a:rPr lang="hu-HU" dirty="0" err="1">
                <a:latin typeface="Arial Narrow" panose="020B0606020202030204" pitchFamily="34" charset="0"/>
              </a:rPr>
              <a:t>lelkünkkel</a:t>
            </a:r>
            <a:r>
              <a:rPr lang="hu-HU" dirty="0">
                <a:latin typeface="Arial Narrow" panose="020B0606020202030204" pitchFamily="34" charset="0"/>
              </a:rPr>
              <a:t> együtt arról, hogy valóban Isten gyermekei vagyunk</a:t>
            </a:r>
            <a:r>
              <a:rPr lang="hu-HU" dirty="0" smtClean="0">
                <a:latin typeface="Arial Narrow" panose="020B0606020202030204" pitchFamily="34" charset="0"/>
              </a:rPr>
              <a:t>.” </a:t>
            </a:r>
            <a:r>
              <a:rPr lang="hu-HU" dirty="0">
                <a:latin typeface="Arial Narrow" panose="020B0606020202030204" pitchFamily="34" charset="0"/>
              </a:rPr>
              <a:t>(</a:t>
            </a:r>
            <a:r>
              <a:rPr lang="hu-HU" dirty="0" smtClean="0">
                <a:latin typeface="Arial Narrow" panose="020B0606020202030204" pitchFamily="34" charset="0"/>
              </a:rPr>
              <a:t>Róm 8,16</a:t>
            </a:r>
            <a:r>
              <a:rPr lang="hu-HU" dirty="0">
                <a:latin typeface="Arial Narrow" panose="020B0606020202030204" pitchFamily="34" charset="0"/>
              </a:rPr>
              <a:t>)</a:t>
            </a:r>
            <a:br>
              <a:rPr lang="hu-HU" dirty="0">
                <a:latin typeface="Arial Narrow" panose="020B0606020202030204" pitchFamily="34" charset="0"/>
              </a:rPr>
            </a:br>
            <a:r>
              <a:rPr lang="hu-HU" dirty="0" smtClean="0">
                <a:solidFill>
                  <a:srgbClr val="C00000"/>
                </a:solidFill>
                <a:latin typeface="Arial Narrow" panose="020B0606020202030204" pitchFamily="34" charset="0"/>
              </a:rPr>
              <a:t>Általa tudod</a:t>
            </a:r>
            <a:r>
              <a:rPr lang="hu-HU" dirty="0">
                <a:solidFill>
                  <a:srgbClr val="C00000"/>
                </a:solidFill>
                <a:latin typeface="Arial Narrow" panose="020B0606020202030204" pitchFamily="34" charset="0"/>
              </a:rPr>
              <a:t>, hogy Krisztus benned </a:t>
            </a:r>
            <a:r>
              <a:rPr lang="hu-HU" dirty="0" smtClean="0">
                <a:solidFill>
                  <a:srgbClr val="C00000"/>
                </a:solidFill>
                <a:latin typeface="Arial Narrow" panose="020B0606020202030204" pitchFamily="34" charset="0"/>
              </a:rPr>
              <a:t>lakik.</a:t>
            </a:r>
            <a:r>
              <a:rPr lang="hu-HU" dirty="0">
                <a:latin typeface="Arial Narrow" panose="020B0606020202030204" pitchFamily="34" charset="0"/>
              </a:rPr>
              <a:t/>
            </a:r>
            <a:br>
              <a:rPr lang="hu-HU" dirty="0">
                <a:latin typeface="Arial Narrow" panose="020B0606020202030204" pitchFamily="34" charset="0"/>
              </a:rPr>
            </a:br>
            <a:r>
              <a:rPr lang="hu-HU" dirty="0" smtClean="0">
                <a:latin typeface="Arial Narrow" panose="020B0606020202030204" pitchFamily="34" charset="0"/>
              </a:rPr>
              <a:t>„Nem </a:t>
            </a:r>
            <a:r>
              <a:rPr lang="hu-HU" dirty="0">
                <a:latin typeface="Arial Narrow" panose="020B0606020202030204" pitchFamily="34" charset="0"/>
              </a:rPr>
              <a:t>tudjátok, hogy ti Isten temploma vagytok, és az Isten </a:t>
            </a:r>
            <a:r>
              <a:rPr lang="hu-HU" dirty="0" err="1">
                <a:latin typeface="Arial Narrow" panose="020B0606020202030204" pitchFamily="34" charset="0"/>
              </a:rPr>
              <a:t>Lelke</a:t>
            </a:r>
            <a:r>
              <a:rPr lang="hu-HU" dirty="0">
                <a:latin typeface="Arial Narrow" panose="020B0606020202030204" pitchFamily="34" charset="0"/>
              </a:rPr>
              <a:t> bennetek lakik</a:t>
            </a:r>
            <a:r>
              <a:rPr lang="hu-HU" dirty="0" smtClean="0">
                <a:latin typeface="Arial Narrow" panose="020B0606020202030204" pitchFamily="34" charset="0"/>
              </a:rPr>
              <a:t>?” </a:t>
            </a:r>
            <a:r>
              <a:rPr lang="hu-HU" dirty="0">
                <a:latin typeface="Arial Narrow" panose="020B0606020202030204" pitchFamily="34" charset="0"/>
              </a:rPr>
              <a:t>(</a:t>
            </a:r>
            <a:r>
              <a:rPr lang="hu-HU" dirty="0" smtClean="0">
                <a:latin typeface="Arial Narrow" panose="020B0606020202030204" pitchFamily="34" charset="0"/>
              </a:rPr>
              <a:t>1Kor </a:t>
            </a:r>
            <a:r>
              <a:rPr lang="hu-HU" dirty="0">
                <a:latin typeface="Arial Narrow" panose="020B0606020202030204" pitchFamily="34" charset="0"/>
              </a:rPr>
              <a:t>3,16)</a:t>
            </a:r>
            <a:br>
              <a:rPr lang="hu-HU" dirty="0">
                <a:latin typeface="Arial Narrow" panose="020B0606020202030204" pitchFamily="34" charset="0"/>
              </a:rPr>
            </a:br>
            <a:r>
              <a:rPr lang="hu-HU" dirty="0" smtClean="0">
                <a:solidFill>
                  <a:srgbClr val="C00000"/>
                </a:solidFill>
                <a:latin typeface="Arial Narrow" panose="020B0606020202030204" pitchFamily="34" charset="0"/>
              </a:rPr>
              <a:t>Meggyőz arról, </a:t>
            </a:r>
            <a:r>
              <a:rPr lang="hu-HU" dirty="0">
                <a:solidFill>
                  <a:srgbClr val="C00000"/>
                </a:solidFill>
                <a:latin typeface="Arial Narrow" panose="020B0606020202030204" pitchFamily="34" charset="0"/>
              </a:rPr>
              <a:t>hogy Jézusé vagy és valóban Ő életed </a:t>
            </a:r>
            <a:r>
              <a:rPr lang="hu-HU" dirty="0" smtClean="0">
                <a:solidFill>
                  <a:srgbClr val="C00000"/>
                </a:solidFill>
                <a:latin typeface="Arial Narrow" panose="020B0606020202030204" pitchFamily="34" charset="0"/>
              </a:rPr>
              <a:t>Ura.</a:t>
            </a:r>
            <a:r>
              <a:rPr lang="hu-HU" dirty="0">
                <a:solidFill>
                  <a:srgbClr val="C00000"/>
                </a:solidFill>
                <a:latin typeface="Arial Narrow" panose="020B0606020202030204" pitchFamily="34" charset="0"/>
              </a:rPr>
              <a:t/>
            </a:r>
            <a:br>
              <a:rPr lang="hu-HU" dirty="0">
                <a:solidFill>
                  <a:srgbClr val="C00000"/>
                </a:solidFill>
                <a:latin typeface="Arial Narrow" panose="020B0606020202030204" pitchFamily="34" charset="0"/>
              </a:rPr>
            </a:br>
            <a:r>
              <a:rPr lang="hu-HU" dirty="0" smtClean="0">
                <a:latin typeface="Arial Narrow" panose="020B0606020202030204" pitchFamily="34" charset="0"/>
              </a:rPr>
              <a:t>„Ti </a:t>
            </a:r>
            <a:r>
              <a:rPr lang="hu-HU" dirty="0">
                <a:latin typeface="Arial Narrow" panose="020B0606020202030204" pitchFamily="34" charset="0"/>
              </a:rPr>
              <a:t>azonban nem test szerint éltek, hanem Lélek szerint, ha Isten </a:t>
            </a:r>
            <a:r>
              <a:rPr lang="hu-HU" dirty="0" err="1">
                <a:latin typeface="Arial Narrow" panose="020B0606020202030204" pitchFamily="34" charset="0"/>
              </a:rPr>
              <a:t>Lelke</a:t>
            </a:r>
            <a:r>
              <a:rPr lang="hu-HU" dirty="0">
                <a:latin typeface="Arial Narrow" panose="020B0606020202030204" pitchFamily="34" charset="0"/>
              </a:rPr>
              <a:t> lakik bennetek. De akiben nincs a Krisztus </a:t>
            </a:r>
            <a:r>
              <a:rPr lang="hu-HU" dirty="0" err="1">
                <a:latin typeface="Arial Narrow" panose="020B0606020202030204" pitchFamily="34" charset="0"/>
              </a:rPr>
              <a:t>Lelke</a:t>
            </a:r>
            <a:r>
              <a:rPr lang="hu-HU" dirty="0">
                <a:latin typeface="Arial Narrow" panose="020B0606020202030204" pitchFamily="34" charset="0"/>
              </a:rPr>
              <a:t>, az nem az övé</a:t>
            </a:r>
            <a:r>
              <a:rPr lang="hu-HU" dirty="0" smtClean="0">
                <a:latin typeface="Arial Narrow" panose="020B0606020202030204" pitchFamily="34" charset="0"/>
              </a:rPr>
              <a:t>.” </a:t>
            </a:r>
            <a:r>
              <a:rPr lang="hu-HU" dirty="0">
                <a:latin typeface="Arial Narrow" panose="020B0606020202030204" pitchFamily="34" charset="0"/>
              </a:rPr>
              <a:t>(</a:t>
            </a:r>
            <a:r>
              <a:rPr lang="hu-HU" dirty="0" smtClean="0">
                <a:latin typeface="Arial Narrow" panose="020B0606020202030204" pitchFamily="34" charset="0"/>
              </a:rPr>
              <a:t>Róm </a:t>
            </a:r>
            <a:r>
              <a:rPr lang="hu-HU" dirty="0">
                <a:latin typeface="Arial Narrow" panose="020B0606020202030204" pitchFamily="34" charset="0"/>
              </a:rPr>
              <a:t>8,9)</a:t>
            </a:r>
            <a:br>
              <a:rPr lang="hu-HU" dirty="0">
                <a:latin typeface="Arial Narrow" panose="020B0606020202030204" pitchFamily="34" charset="0"/>
              </a:rPr>
            </a:br>
            <a:r>
              <a:rPr lang="hu-HU" dirty="0" smtClean="0">
                <a:solidFill>
                  <a:srgbClr val="C00000"/>
                </a:solidFill>
                <a:latin typeface="Arial Narrow" panose="020B0606020202030204" pitchFamily="34" charset="0"/>
              </a:rPr>
              <a:t>Erőt ad ahhoz, hogy az </a:t>
            </a:r>
            <a:r>
              <a:rPr lang="hu-HU" dirty="0">
                <a:solidFill>
                  <a:srgbClr val="C00000"/>
                </a:solidFill>
                <a:latin typeface="Arial Narrow" panose="020B0606020202030204" pitchFamily="34" charset="0"/>
              </a:rPr>
              <a:t>életed Krisztusról </a:t>
            </a:r>
            <a:r>
              <a:rPr lang="hu-HU" dirty="0" smtClean="0">
                <a:solidFill>
                  <a:srgbClr val="C00000"/>
                </a:solidFill>
                <a:latin typeface="Arial Narrow" panose="020B0606020202030204" pitchFamily="34" charset="0"/>
              </a:rPr>
              <a:t>tegyen bizonyságot.</a:t>
            </a:r>
            <a:r>
              <a:rPr lang="hu-HU" dirty="0">
                <a:latin typeface="Arial Narrow" panose="020B0606020202030204" pitchFamily="34" charset="0"/>
              </a:rPr>
              <a:t/>
            </a:r>
            <a:br>
              <a:rPr lang="hu-HU" dirty="0">
                <a:latin typeface="Arial Narrow" panose="020B0606020202030204" pitchFamily="34" charset="0"/>
              </a:rPr>
            </a:br>
            <a:r>
              <a:rPr lang="hu-HU" dirty="0" smtClean="0">
                <a:latin typeface="Arial Narrow" panose="020B0606020202030204" pitchFamily="34" charset="0"/>
              </a:rPr>
              <a:t>„Erőt </a:t>
            </a:r>
            <a:r>
              <a:rPr lang="hu-HU" dirty="0">
                <a:latin typeface="Arial Narrow" panose="020B0606020202030204" pitchFamily="34" charset="0"/>
              </a:rPr>
              <a:t>kaptok, amikor eljön hozzátok a Szentlélek, és tanúim lesztek</a:t>
            </a:r>
            <a:r>
              <a:rPr lang="hu-HU" dirty="0" smtClean="0">
                <a:latin typeface="Arial Narrow" panose="020B0606020202030204" pitchFamily="34" charset="0"/>
              </a:rPr>
              <a:t>.” </a:t>
            </a:r>
            <a:r>
              <a:rPr lang="hu-HU" dirty="0">
                <a:latin typeface="Arial Narrow" panose="020B0606020202030204" pitchFamily="34" charset="0"/>
              </a:rPr>
              <a:t>(</a:t>
            </a:r>
            <a:r>
              <a:rPr lang="hu-HU" dirty="0" smtClean="0">
                <a:latin typeface="Arial Narrow" panose="020B0606020202030204" pitchFamily="34" charset="0"/>
              </a:rPr>
              <a:t>ApCsel </a:t>
            </a:r>
            <a:r>
              <a:rPr lang="hu-HU" dirty="0">
                <a:latin typeface="Arial Narrow" panose="020B0606020202030204" pitchFamily="34" charset="0"/>
              </a:rPr>
              <a:t>1,8 )</a:t>
            </a:r>
            <a:br>
              <a:rPr lang="hu-HU" dirty="0">
                <a:latin typeface="Arial Narrow" panose="020B0606020202030204" pitchFamily="34" charset="0"/>
              </a:rPr>
            </a:br>
            <a:r>
              <a:rPr lang="hu-HU" dirty="0" smtClean="0">
                <a:solidFill>
                  <a:srgbClr val="C00000"/>
                </a:solidFill>
                <a:latin typeface="Arial Narrow" panose="020B0606020202030204" pitchFamily="34" charset="0"/>
              </a:rPr>
              <a:t>Vezet</a:t>
            </a:r>
            <a:r>
              <a:rPr lang="hu-HU" dirty="0">
                <a:solidFill>
                  <a:srgbClr val="C00000"/>
                </a:solidFill>
                <a:latin typeface="Arial Narrow" panose="020B0606020202030204" pitchFamily="34" charset="0"/>
              </a:rPr>
              <a:t>, irányít és </a:t>
            </a:r>
            <a:r>
              <a:rPr lang="hu-HU" dirty="0" smtClean="0">
                <a:solidFill>
                  <a:srgbClr val="C00000"/>
                </a:solidFill>
                <a:latin typeface="Arial Narrow" panose="020B0606020202030204" pitchFamily="34" charset="0"/>
              </a:rPr>
              <a:t>kormányoz.</a:t>
            </a:r>
            <a:r>
              <a:rPr lang="hu-HU" dirty="0">
                <a:latin typeface="Arial Narrow" panose="020B0606020202030204" pitchFamily="34" charset="0"/>
              </a:rPr>
              <a:t/>
            </a:r>
            <a:br>
              <a:rPr lang="hu-HU" dirty="0">
                <a:latin typeface="Arial Narrow" panose="020B0606020202030204" pitchFamily="34" charset="0"/>
              </a:rPr>
            </a:br>
            <a:r>
              <a:rPr lang="hu-HU" dirty="0" smtClean="0">
                <a:latin typeface="Arial Narrow" panose="020B0606020202030204" pitchFamily="34" charset="0"/>
              </a:rPr>
              <a:t>„Akiket </a:t>
            </a:r>
            <a:r>
              <a:rPr lang="hu-HU" dirty="0">
                <a:latin typeface="Arial Narrow" panose="020B0606020202030204" pitchFamily="34" charset="0"/>
              </a:rPr>
              <a:t>pedig Isten </a:t>
            </a:r>
            <a:r>
              <a:rPr lang="hu-HU" dirty="0" err="1">
                <a:latin typeface="Arial Narrow" panose="020B0606020202030204" pitchFamily="34" charset="0"/>
              </a:rPr>
              <a:t>Lelke</a:t>
            </a:r>
            <a:r>
              <a:rPr lang="hu-HU" dirty="0">
                <a:latin typeface="Arial Narrow" panose="020B0606020202030204" pitchFamily="34" charset="0"/>
              </a:rPr>
              <a:t> vezérel, azok Isten fiai</a:t>
            </a:r>
            <a:r>
              <a:rPr lang="hu-HU" dirty="0" smtClean="0">
                <a:latin typeface="Arial Narrow" panose="020B0606020202030204" pitchFamily="34" charset="0"/>
              </a:rPr>
              <a:t>.” </a:t>
            </a:r>
            <a:r>
              <a:rPr lang="hu-HU" dirty="0">
                <a:latin typeface="Arial Narrow" panose="020B0606020202030204" pitchFamily="34" charset="0"/>
              </a:rPr>
              <a:t>(</a:t>
            </a:r>
            <a:r>
              <a:rPr lang="hu-HU" dirty="0" smtClean="0">
                <a:latin typeface="Arial Narrow" panose="020B0606020202030204" pitchFamily="34" charset="0"/>
              </a:rPr>
              <a:t>Róm </a:t>
            </a:r>
            <a:r>
              <a:rPr lang="hu-HU" dirty="0">
                <a:latin typeface="Arial Narrow" panose="020B0606020202030204" pitchFamily="34" charset="0"/>
              </a:rPr>
              <a:t>8,14) </a:t>
            </a:r>
            <a:endParaRPr lang="hu-HU" dirty="0"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28762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uiExpand="1" build="p"/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u-HU" sz="2800" dirty="0" smtClean="0">
                <a:solidFill>
                  <a:schemeClr val="accent1"/>
                </a:solidFill>
              </a:rPr>
              <a:t>Milyen lélek uralkodik benned?</a:t>
            </a:r>
            <a:endParaRPr lang="hu-HU" sz="2800" dirty="0">
              <a:solidFill>
                <a:schemeClr val="accent1"/>
              </a:solidFill>
            </a:endParaRPr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441525" y="3205491"/>
            <a:ext cx="3276245" cy="2496809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hu-HU" sz="2000" dirty="0" smtClean="0">
                <a:solidFill>
                  <a:srgbClr val="0070C0"/>
                </a:solidFill>
              </a:rPr>
              <a:t>„</a:t>
            </a:r>
            <a:r>
              <a:rPr lang="hu-HU" sz="2000" dirty="0">
                <a:solidFill>
                  <a:srgbClr val="0070C0"/>
                </a:solidFill>
              </a:rPr>
              <a:t>Nem tudjátok, milyen lélek van </a:t>
            </a:r>
            <a:r>
              <a:rPr lang="hu-HU" sz="2000" dirty="0" smtClean="0">
                <a:solidFill>
                  <a:srgbClr val="0070C0"/>
                </a:solidFill>
              </a:rPr>
              <a:t>bennetek..</a:t>
            </a:r>
            <a:r>
              <a:rPr lang="hu-HU" sz="2000" dirty="0" smtClean="0">
                <a:solidFill>
                  <a:srgbClr val="0070C0"/>
                </a:solidFill>
              </a:rPr>
              <a:t>.” </a:t>
            </a:r>
            <a:endParaRPr lang="hu-HU" sz="2000" dirty="0">
              <a:solidFill>
                <a:srgbClr val="0070C0"/>
              </a:solidFill>
            </a:endParaRPr>
          </a:p>
          <a:p>
            <a:pPr algn="r">
              <a:spcBef>
                <a:spcPts val="0"/>
              </a:spcBef>
            </a:pPr>
            <a:r>
              <a:rPr lang="hu-HU" sz="2000" dirty="0" err="1" smtClean="0">
                <a:solidFill>
                  <a:srgbClr val="0070C0"/>
                </a:solidFill>
                <a:cs typeface="Arial" panose="020B0604020202020204" pitchFamily="34" charset="0"/>
              </a:rPr>
              <a:t>Lk</a:t>
            </a:r>
            <a:r>
              <a:rPr lang="hu-HU" sz="2000" dirty="0" smtClean="0">
                <a:solidFill>
                  <a:srgbClr val="0070C0"/>
                </a:solidFill>
                <a:cs typeface="Arial" panose="020B0604020202020204" pitchFamily="34" charset="0"/>
              </a:rPr>
              <a:t> 9,55</a:t>
            </a:r>
            <a:endParaRPr lang="hu-HU" sz="2000" dirty="0">
              <a:solidFill>
                <a:srgbClr val="0070C0"/>
              </a:solidFill>
              <a:cs typeface="Arial" panose="020B0604020202020204" pitchFamily="34" charset="0"/>
            </a:endParaRPr>
          </a:p>
          <a:p>
            <a:pPr algn="r">
              <a:spcBef>
                <a:spcPts val="0"/>
              </a:spcBef>
            </a:pPr>
            <a:endParaRPr lang="hu-HU" sz="2000" dirty="0" smtClean="0">
              <a:solidFill>
                <a:srgbClr val="0070C0"/>
              </a:solidFill>
              <a:cs typeface="Arial" panose="020B0604020202020204" pitchFamily="34" charset="0"/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5043714" y="367990"/>
            <a:ext cx="6012470" cy="5601736"/>
          </a:xfrm>
        </p:spPr>
        <p:txBody>
          <a:bodyPr>
            <a:normAutofit lnSpcReduction="10000"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400" dirty="0" smtClean="0">
                <a:solidFill>
                  <a:srgbClr val="7030A0"/>
                </a:solidFill>
              </a:rPr>
              <a:t>Jézus tanítványai gyakran </a:t>
            </a:r>
            <a:r>
              <a:rPr lang="hu-HU" sz="2400" dirty="0" err="1" smtClean="0">
                <a:solidFill>
                  <a:srgbClr val="7030A0"/>
                </a:solidFill>
              </a:rPr>
              <a:t>szembesültek</a:t>
            </a:r>
            <a:r>
              <a:rPr lang="hu-HU" sz="2400" dirty="0" smtClean="0">
                <a:solidFill>
                  <a:srgbClr val="7030A0"/>
                </a:solidFill>
              </a:rPr>
              <a:t> azzal, hogy nemcsak a Szentlélek befolyásolja őket</a:t>
            </a:r>
            <a:endParaRPr lang="hu-HU" sz="2200" dirty="0" smtClean="0">
              <a:solidFill>
                <a:srgbClr val="C00000"/>
              </a:solidFill>
            </a:endParaRPr>
          </a:p>
          <a:p>
            <a:pPr marL="457200" lvl="1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000" dirty="0" smtClean="0"/>
              <a:t>„</a:t>
            </a:r>
            <a:r>
              <a:rPr lang="hu-HU" sz="2000" dirty="0" smtClean="0"/>
              <a:t>Péter </a:t>
            </a:r>
            <a:r>
              <a:rPr lang="hu-HU" sz="2000" dirty="0"/>
              <a:t>ekkor félrevonta őt, és feddeni kezdte: Isten mentsen, Uram, ez nem </a:t>
            </a:r>
            <a:r>
              <a:rPr lang="hu-HU" sz="2000" dirty="0" smtClean="0"/>
              <a:t>történhet </a:t>
            </a:r>
            <a:r>
              <a:rPr lang="hu-HU" sz="2000" dirty="0"/>
              <a:t>meg veled! </a:t>
            </a:r>
            <a:r>
              <a:rPr lang="hu-HU" sz="2000" dirty="0" smtClean="0"/>
              <a:t>Ő </a:t>
            </a:r>
            <a:r>
              <a:rPr lang="hu-HU" sz="2000" dirty="0"/>
              <a:t>pedig megfordulva ezt mondta Péternek: </a:t>
            </a:r>
            <a:r>
              <a:rPr lang="hu-HU" sz="2000" dirty="0">
                <a:solidFill>
                  <a:srgbClr val="0070C0"/>
                </a:solidFill>
              </a:rPr>
              <a:t>Távozz tőlem, </a:t>
            </a:r>
            <a:r>
              <a:rPr lang="hu-HU" sz="2000" dirty="0" smtClean="0">
                <a:solidFill>
                  <a:srgbClr val="0070C0"/>
                </a:solidFill>
              </a:rPr>
              <a:t>Sátán, kísértesz </a:t>
            </a:r>
            <a:r>
              <a:rPr lang="hu-HU" sz="2000" dirty="0">
                <a:solidFill>
                  <a:srgbClr val="0070C0"/>
                </a:solidFill>
              </a:rPr>
              <a:t>engem, mert nem Isten akaratára ügyelsz, hanem az </a:t>
            </a:r>
            <a:r>
              <a:rPr lang="hu-HU" sz="2000" dirty="0" smtClean="0">
                <a:solidFill>
                  <a:srgbClr val="0070C0"/>
                </a:solidFill>
              </a:rPr>
              <a:t>emberekére</a:t>
            </a:r>
            <a:r>
              <a:rPr lang="hu-HU" sz="2000" dirty="0" smtClean="0"/>
              <a:t>.” (</a:t>
            </a:r>
            <a:r>
              <a:rPr lang="hu-HU" sz="2000" dirty="0" smtClean="0"/>
              <a:t>Mt</a:t>
            </a:r>
            <a:r>
              <a:rPr lang="hu-HU" sz="2000" dirty="0" smtClean="0"/>
              <a:t> 16,22-23)</a:t>
            </a:r>
            <a:endParaRPr lang="hu-HU" sz="2000" dirty="0">
              <a:solidFill>
                <a:srgbClr val="C00000"/>
              </a:solidFill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200" dirty="0" smtClean="0">
                <a:solidFill>
                  <a:srgbClr val="C00000"/>
                </a:solidFill>
              </a:rPr>
              <a:t>Ki/Mi dönti el, hogy milyen lélek uralkodik bennem?</a:t>
            </a:r>
            <a:endParaRPr lang="hu-HU" sz="2200" dirty="0" smtClean="0">
              <a:solidFill>
                <a:srgbClr val="C00000"/>
              </a:solidFill>
            </a:endParaRPr>
          </a:p>
          <a:p>
            <a:pPr marL="457200" lvl="1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000" dirty="0"/>
              <a:t>m</a:t>
            </a:r>
            <a:r>
              <a:rPr lang="hu-HU" sz="2000" dirty="0" smtClean="0"/>
              <a:t>elyik hangra figyelsz</a:t>
            </a:r>
          </a:p>
          <a:p>
            <a:pPr marL="457200" lvl="1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000" dirty="0"/>
              <a:t>m</a:t>
            </a:r>
            <a:r>
              <a:rPr lang="hu-HU" sz="2000" dirty="0" smtClean="0"/>
              <a:t>elyik lelket táplálod</a:t>
            </a:r>
            <a:endParaRPr lang="hu-HU" sz="2000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200" dirty="0" smtClean="0">
                <a:solidFill>
                  <a:srgbClr val="0070C0"/>
                </a:solidFill>
              </a:rPr>
              <a:t>Van hatalmunk arra, hogy ellene álljunk a gonosz lélek próbálkozásainak</a:t>
            </a:r>
          </a:p>
          <a:p>
            <a:pPr marL="457200" lvl="1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000" dirty="0" smtClean="0"/>
              <a:t>„Engedelmeskedjetek </a:t>
            </a:r>
            <a:r>
              <a:rPr lang="hu-HU" sz="2000" dirty="0"/>
              <a:t>azért Istennek, de álljatok ellen az ördögnek, és elfut tőletek. </a:t>
            </a:r>
            <a:r>
              <a:rPr lang="hu-HU" sz="2000" dirty="0" smtClean="0"/>
              <a:t>Közeledjetek </a:t>
            </a:r>
            <a:r>
              <a:rPr lang="hu-HU" sz="2000" dirty="0"/>
              <a:t>Istenhez, és ő közeledni fog hozzátok. Tisztítsátok meg a kezeteket, ti bűnösök, és szenteljétek meg a szíveteket, ti </a:t>
            </a:r>
            <a:r>
              <a:rPr lang="hu-HU" sz="2000" dirty="0" err="1"/>
              <a:t>kétlelkűek</a:t>
            </a:r>
            <a:r>
              <a:rPr lang="hu-HU" sz="2000" dirty="0" smtClean="0"/>
              <a:t>.” (Jak 4,7-8)</a:t>
            </a:r>
            <a:endParaRPr lang="hu-HU" sz="2000" dirty="0" smtClean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647502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uiExpand="1" build="p"/>
      <p:bldP spid="3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293223" y="804889"/>
            <a:ext cx="9953897" cy="1059305"/>
          </a:xfrm>
        </p:spPr>
        <p:txBody>
          <a:bodyPr>
            <a:normAutofit/>
          </a:bodyPr>
          <a:lstStyle/>
          <a:p>
            <a:r>
              <a:rPr lang="hu-HU" dirty="0" smtClean="0"/>
              <a:t>A benned élő lélek</a:t>
            </a:r>
            <a:r>
              <a:rPr lang="hu-HU" dirty="0" smtClean="0"/>
              <a:t/>
            </a:r>
            <a:br>
              <a:rPr lang="hu-HU" dirty="0" smtClean="0"/>
            </a:br>
            <a:r>
              <a:rPr lang="hu-HU" dirty="0" smtClean="0">
                <a:solidFill>
                  <a:srgbClr val="7030A0"/>
                </a:solidFill>
              </a:rPr>
              <a:t>záró gondolatok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1449217" y="1864194"/>
            <a:ext cx="9605635" cy="4346106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400" dirty="0" smtClean="0">
                <a:solidFill>
                  <a:srgbClr val="7030A0"/>
                </a:solidFill>
              </a:rPr>
              <a:t>Valóságos háború zajlik azért, hogy melyik lélek uralja az emberek világát.</a:t>
            </a:r>
          </a:p>
          <a:p>
            <a:pPr marL="457200" lvl="1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200" dirty="0" smtClean="0"/>
              <a:t>a gonosz lélek a bűnös természetünket használja és erősíti fel</a:t>
            </a:r>
          </a:p>
          <a:p>
            <a:pPr marL="457200" lvl="1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200" dirty="0"/>
              <a:t>a</a:t>
            </a:r>
            <a:r>
              <a:rPr lang="hu-HU" sz="2200" dirty="0" smtClean="0"/>
              <a:t> Szentlélek a bennünk lévő örök élet utáni vágyat ébreszti fel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hu-HU" sz="2400" dirty="0">
              <a:solidFill>
                <a:srgbClr val="7030A0"/>
              </a:solidFill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400" dirty="0" smtClean="0">
                <a:solidFill>
                  <a:srgbClr val="7030A0"/>
                </a:solidFill>
              </a:rPr>
              <a:t>A te életed felett is szellemi/lelki harc folyik ebben a pillanatban is.</a:t>
            </a:r>
          </a:p>
          <a:p>
            <a:pPr marL="457200" lvl="1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200" dirty="0"/>
              <a:t>t</a:t>
            </a:r>
            <a:r>
              <a:rPr lang="hu-HU" sz="2200" dirty="0" smtClean="0"/>
              <a:t>ömérdek a </a:t>
            </a:r>
            <a:r>
              <a:rPr lang="hu-HU" sz="2200" dirty="0" err="1" smtClean="0"/>
              <a:t>csabítás</a:t>
            </a:r>
            <a:r>
              <a:rPr lang="hu-HU" sz="2200" dirty="0" smtClean="0"/>
              <a:t> arra, hogy csak élvezd az életet, és sodródj az árral</a:t>
            </a:r>
          </a:p>
          <a:p>
            <a:pPr marL="457200" lvl="1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200" dirty="0"/>
              <a:t>e</a:t>
            </a:r>
            <a:r>
              <a:rPr lang="hu-HU" sz="2200" dirty="0" smtClean="0"/>
              <a:t>gy szelíd hang viszont arra hív, hogy keresd meg életed célját és értelmét, amelyre teremtett és elhívott Isten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400" dirty="0" smtClean="0">
                <a:solidFill>
                  <a:srgbClr val="7030A0"/>
                </a:solidFill>
              </a:rPr>
              <a:t>Ezért mi magunk is lelki küzdelmet vívunk </a:t>
            </a:r>
            <a:r>
              <a:rPr lang="hu-HU" sz="2400" dirty="0" smtClean="0">
                <a:solidFill>
                  <a:srgbClr val="002060"/>
                </a:solidFill>
              </a:rPr>
              <a:t>(kell/kellene vívnunk) </a:t>
            </a:r>
            <a:r>
              <a:rPr lang="hu-HU" sz="2400" dirty="0" smtClean="0">
                <a:solidFill>
                  <a:srgbClr val="7030A0"/>
                </a:solidFill>
              </a:rPr>
              <a:t>naponta, hogy a gonosz befolyásolását felismerjük és ellene álljunk.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hu-HU" sz="2400" dirty="0">
              <a:solidFill>
                <a:srgbClr val="7030A0"/>
              </a:solidFill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400" dirty="0">
                <a:solidFill>
                  <a:srgbClr val="C00000"/>
                </a:solidFill>
              </a:rPr>
              <a:t>Melyik csatornát hallgatod</a:t>
            </a:r>
            <a:r>
              <a:rPr lang="hu-HU" sz="2400" dirty="0" smtClean="0">
                <a:solidFill>
                  <a:srgbClr val="C00000"/>
                </a:solidFill>
              </a:rPr>
              <a:t>? Az lesz rád a legnagyobb hatással és befolyással!</a:t>
            </a:r>
            <a:endParaRPr lang="hu-HU" sz="2400" dirty="0" smtClean="0">
              <a:solidFill>
                <a:srgbClr val="7030A0"/>
              </a:solidFill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hu-HU" sz="2400" dirty="0">
              <a:solidFill>
                <a:srgbClr val="7030A0"/>
              </a:solidFill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hu-HU" sz="2400" dirty="0" smtClean="0">
              <a:solidFill>
                <a:srgbClr val="7030A0"/>
              </a:solidFill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hu-HU" sz="2400" dirty="0">
              <a:solidFill>
                <a:srgbClr val="7030A0"/>
              </a:solidFill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hu-HU" sz="2400" dirty="0" smtClean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11209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ppt/theme/theme2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TM10001114[[fn=Galéria]]</Template>
  <TotalTime>11448</TotalTime>
  <Words>1051</Words>
  <Application>Microsoft Office PowerPoint</Application>
  <PresentationFormat>Szélesvásznú</PresentationFormat>
  <Paragraphs>67</Paragraphs>
  <Slides>8</Slides>
  <Notes>6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4</vt:i4>
      </vt:variant>
      <vt:variant>
        <vt:lpstr>Téma</vt:lpstr>
      </vt:variant>
      <vt:variant>
        <vt:i4>1</vt:i4>
      </vt:variant>
      <vt:variant>
        <vt:lpstr>Diacímek</vt:lpstr>
      </vt:variant>
      <vt:variant>
        <vt:i4>8</vt:i4>
      </vt:variant>
    </vt:vector>
  </HeadingPairs>
  <TitlesOfParts>
    <vt:vector size="13" baseType="lpstr">
      <vt:lpstr>Arial</vt:lpstr>
      <vt:lpstr>Arial Narrow</vt:lpstr>
      <vt:lpstr>Calibri</vt:lpstr>
      <vt:lpstr>Gill Sans MT</vt:lpstr>
      <vt:lpstr>Gallery</vt:lpstr>
      <vt:lpstr>A benned élő lélek</vt:lpstr>
      <vt:lpstr> máté evangéliuma 16. rész 13-23.  versek</vt:lpstr>
      <vt:lpstr> máté evangéliuma 16. rész 13-23.  versek</vt:lpstr>
      <vt:lpstr>A benned élő lélek bevezető gondolatok</vt:lpstr>
      <vt:lpstr>Kiben él a szentlélek?</vt:lpstr>
      <vt:lpstr>a benned élő lélek</vt:lpstr>
      <vt:lpstr>Milyen lélek uralkodik benned?</vt:lpstr>
      <vt:lpstr>A benned élő lélek záró gondolatok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tékozló fiú</dc:title>
  <dc:creator>Hivatal</dc:creator>
  <cp:lastModifiedBy>Hivatal</cp:lastModifiedBy>
  <cp:revision>938</cp:revision>
  <cp:lastPrinted>2022-04-14T22:32:42Z</cp:lastPrinted>
  <dcterms:created xsi:type="dcterms:W3CDTF">2020-09-26T18:34:06Z</dcterms:created>
  <dcterms:modified xsi:type="dcterms:W3CDTF">2022-11-20T00:07:53Z</dcterms:modified>
</cp:coreProperties>
</file>