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327" r:id="rId3"/>
    <p:sldId id="334" r:id="rId4"/>
    <p:sldId id="331" r:id="rId5"/>
    <p:sldId id="333" r:id="rId6"/>
    <p:sldId id="330" r:id="rId7"/>
    <p:sldId id="332" r:id="rId8"/>
    <p:sldId id="317" r:id="rId9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82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D3D55-E3C7-4634-8B09-98B7B4E82279}" type="datetimeFigureOut">
              <a:rPr lang="hu-HU" smtClean="0"/>
              <a:t>2024. 02. 24.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DB81E-0456-4F0F-9715-E7E85051BC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307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8985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3285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6611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79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A hazugság ára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Mindent a hatalomért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hazugság ára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28. </a:t>
            </a:r>
            <a:r>
              <a:rPr lang="hu-HU" sz="2800" smtClean="0">
                <a:solidFill>
                  <a:srgbClr val="C00000"/>
                </a:solidFill>
              </a:rPr>
              <a:t>rész </a:t>
            </a:r>
            <a:r>
              <a:rPr lang="hu-HU" sz="2800" smtClean="0">
                <a:solidFill>
                  <a:srgbClr val="C00000"/>
                </a:solidFill>
              </a:rPr>
              <a:t>11-15.  </a:t>
            </a:r>
            <a:r>
              <a:rPr lang="hu-HU" sz="2800" dirty="0" smtClean="0">
                <a:solidFill>
                  <a:srgbClr val="C00000"/>
                </a:solidFill>
              </a:rPr>
              <a:t>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869439"/>
            <a:ext cx="1179944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11</a:t>
            </a:r>
            <a:r>
              <a:rPr lang="hu-HU" sz="2400" dirty="0"/>
              <a:t>Amikor az asszonyok eltávoztak, íme, néhányan az őrségből bementek a városba, és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jelentették </a:t>
            </a:r>
            <a:r>
              <a:rPr lang="hu-HU" sz="2400" dirty="0"/>
              <a:t>a főpapoknak mindazt, ami történt. </a:t>
            </a:r>
            <a:r>
              <a:rPr lang="hu-HU" sz="2400" baseline="30000" dirty="0"/>
              <a:t>12</a:t>
            </a:r>
            <a:r>
              <a:rPr lang="hu-HU" sz="2400" dirty="0"/>
              <a:t>Azok pedig összegyűltek a vénekkel, és úgy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határoztak</a:t>
            </a:r>
            <a:r>
              <a:rPr lang="hu-HU" sz="2400" dirty="0"/>
              <a:t>, hogy sok ezüstpénzt adnak a katonáknak, </a:t>
            </a:r>
            <a:r>
              <a:rPr lang="hu-HU" sz="2400" baseline="30000" dirty="0"/>
              <a:t>13</a:t>
            </a:r>
            <a:r>
              <a:rPr lang="hu-HU" sz="2400" dirty="0"/>
              <a:t>és így szóltak: Ezt mondjátok: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Tanítványai </a:t>
            </a:r>
            <a:r>
              <a:rPr lang="hu-HU" sz="2400" dirty="0"/>
              <a:t>éjjel odajöttek, és ellopták őt, amíg mi aludtunk. </a:t>
            </a:r>
            <a:r>
              <a:rPr lang="hu-HU" sz="2400" baseline="30000" dirty="0"/>
              <a:t>14</a:t>
            </a:r>
            <a:r>
              <a:rPr lang="hu-HU" sz="2400" dirty="0"/>
              <a:t>És ha a helytartó meghallja ezt,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majd </a:t>
            </a:r>
            <a:r>
              <a:rPr lang="hu-HU" sz="2400" dirty="0"/>
              <a:t>mi meggyőzzük őt, és kimentünk benneteket a bajból. </a:t>
            </a:r>
            <a:r>
              <a:rPr lang="hu-HU" sz="2400" baseline="30000" dirty="0"/>
              <a:t>15</a:t>
            </a:r>
            <a:r>
              <a:rPr lang="hu-HU" sz="2400" dirty="0"/>
              <a:t>Azok elfogadták a pénzt, és úgy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tettek</a:t>
            </a:r>
            <a:r>
              <a:rPr lang="hu-HU" sz="2400" dirty="0"/>
              <a:t>, ahogyan kioktatták őket. El is terjedt ez a szóbeszéd a zsidók között mind a mai napig. 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45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hazugság ára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7030A0"/>
                </a:solidFill>
              </a:rPr>
              <a:t>Jézus feltámadásáról első kézből értesülnek a főpapok</a:t>
            </a:r>
            <a:endParaRPr lang="hu-HU" sz="2400" b="1" dirty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számukra ez nagyon kellemetlen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d</a:t>
            </a:r>
            <a:r>
              <a:rPr lang="hu-HU" sz="2200" dirty="0" smtClean="0"/>
              <a:t>e van választási lehetőségük: elismerik tévedésüket, bűnösségüket vagy megpróbálják a végletekig eltakarni, fedezni azt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minden áron és eszközzel meg akarják őrizni hatalmukat és befolyásukat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7030A0"/>
                </a:solidFill>
              </a:rPr>
              <a:t>„A szeretet minden bűnt elfedez”</a:t>
            </a:r>
            <a:endParaRPr lang="hu-HU" sz="2400" b="1" dirty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d</a:t>
            </a:r>
            <a:r>
              <a:rPr lang="hu-HU" sz="2200" dirty="0" smtClean="0"/>
              <a:t>e vajon az-e Isten akarata, hogy minden bűn fedezve legyen?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v</a:t>
            </a:r>
            <a:r>
              <a:rPr lang="hu-HU" sz="2400" dirty="0" smtClean="0"/>
              <a:t>agy úgy kell értenünk, hogy a megvallott és annak következményeit felvállalt bűnöket fedezi be a bűnbocsátó szeretet?</a:t>
            </a:r>
            <a:endParaRPr lang="hu-HU" sz="2200" dirty="0" smtClean="0"/>
          </a:p>
        </p:txBody>
      </p:sp>
    </p:spTree>
    <p:extLst>
      <p:ext uri="{BB962C8B-B14F-4D97-AF65-F5344CB8AC3E}">
        <p14:creationId xmlns:p14="http://schemas.microsoft.com/office/powerpoint/2010/main" val="387853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 hazugság megbélyegez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18334"/>
            <a:ext cx="6897274" cy="595226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Az ember hajlamos azt gondolni, hogy mindenki elhiszi hazugságait.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nyilván nagyon sokan megtéveszthetők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de mindig lesznek, akik átlátnak a hazugságokon, még ha nem is mindig annyira átlátszó, mint a mostani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A hazugság gyakran megbélyegez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h</a:t>
            </a:r>
            <a:r>
              <a:rPr lang="hu-HU" sz="2200" dirty="0" smtClean="0"/>
              <a:t>a önmagunkat akarjuk védeni, más bűnbakot kell találnunk</a:t>
            </a:r>
            <a:endParaRPr lang="hu-HU" sz="22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 hazugság bélyeget rak a gazdájára</a:t>
            </a:r>
            <a:endParaRPr lang="hu-HU" sz="2400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C00000"/>
                </a:solidFill>
              </a:rPr>
              <a:t>A </a:t>
            </a:r>
            <a:r>
              <a:rPr lang="hu-HU" sz="2600" dirty="0" err="1" smtClean="0">
                <a:solidFill>
                  <a:srgbClr val="C00000"/>
                </a:solidFill>
              </a:rPr>
              <a:t>hagzugság</a:t>
            </a:r>
            <a:r>
              <a:rPr lang="hu-HU" sz="2600" dirty="0" smtClean="0">
                <a:solidFill>
                  <a:srgbClr val="C00000"/>
                </a:solidFill>
              </a:rPr>
              <a:t> </a:t>
            </a:r>
            <a:r>
              <a:rPr lang="hu-HU" sz="2600" dirty="0" err="1" smtClean="0">
                <a:solidFill>
                  <a:srgbClr val="C00000"/>
                </a:solidFill>
              </a:rPr>
              <a:t>bélyege</a:t>
            </a:r>
            <a:r>
              <a:rPr lang="hu-HU" sz="2600" dirty="0" smtClean="0">
                <a:solidFill>
                  <a:srgbClr val="C00000"/>
                </a:solidFill>
              </a:rPr>
              <a:t> azokra is ráragad, akik akár jóhiszeműen védik a hazugságot.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334871"/>
            <a:ext cx="3276245" cy="273573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latin typeface="Gill Sans MT Condensed" panose="020B0506020104020203" pitchFamily="34" charset="-18"/>
                <a:cs typeface="Arial" panose="020B0604020202020204" pitchFamily="34" charset="0"/>
              </a:rPr>
              <a:t>„…é</a:t>
            </a:r>
            <a:r>
              <a:rPr lang="hu-HU" sz="1800" dirty="0" smtClean="0">
                <a:solidFill>
                  <a:srgbClr val="0070C0"/>
                </a:solidFill>
              </a:rPr>
              <a:t>s </a:t>
            </a:r>
            <a:r>
              <a:rPr lang="hu-HU" sz="1800" dirty="0">
                <a:solidFill>
                  <a:srgbClr val="0070C0"/>
                </a:solidFill>
              </a:rPr>
              <a:t>így szóltak: Ezt mondjátok: </a:t>
            </a:r>
            <a:r>
              <a:rPr lang="hu-HU" sz="1800" dirty="0" smtClean="0">
                <a:solidFill>
                  <a:srgbClr val="0070C0"/>
                </a:solidFill>
              </a:rPr>
              <a:t>Tanítványai </a:t>
            </a:r>
            <a:r>
              <a:rPr lang="hu-HU" sz="1800" dirty="0">
                <a:solidFill>
                  <a:srgbClr val="0070C0"/>
                </a:solidFill>
              </a:rPr>
              <a:t>éjjel odajöttek, és ellopták őt, amíg mi aludtunk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  <a:latin typeface="Gill Sans MT Condensed" panose="020B0506020104020203" pitchFamily="34" charset="-18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Mt 28,13</a:t>
            </a:r>
          </a:p>
        </p:txBody>
      </p:sp>
    </p:spTree>
    <p:extLst>
      <p:ext uri="{BB962C8B-B14F-4D97-AF65-F5344CB8AC3E}">
        <p14:creationId xmlns:p14="http://schemas.microsoft.com/office/powerpoint/2010/main" val="354579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 kommunikáció mesterei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18334"/>
            <a:ext cx="6897274" cy="595226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kommunikáció manipuláció?!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e</a:t>
            </a:r>
            <a:r>
              <a:rPr lang="hu-HU" sz="2200" dirty="0" smtClean="0"/>
              <a:t>lhittük, hogy a fél igazság nem hazugság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elhittük, hogy az élet boldogabb fél igazságokkal, mint a teljes igazsággal (jobb nem tudni, illetve nem is akarunk tudni)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e</a:t>
            </a:r>
            <a:r>
              <a:rPr lang="hu-HU" sz="2200" dirty="0" smtClean="0"/>
              <a:t>lhittük, hogy, amit mondanak nekünk, azzal meg kell elégednünk (úgy sincs teljes igazság)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Nyilván Pilátus is megelégedett a gyanús igazsággal, mert kényelmesebb volt nem bolygatni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334871"/>
            <a:ext cx="3276245" cy="273573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latin typeface="Gill Sans MT Condensed" panose="020B0506020104020203" pitchFamily="34" charset="-18"/>
                <a:cs typeface="Arial" panose="020B0604020202020204" pitchFamily="34" charset="0"/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És </a:t>
            </a:r>
            <a:r>
              <a:rPr lang="hu-HU" sz="1800" dirty="0">
                <a:solidFill>
                  <a:srgbClr val="0070C0"/>
                </a:solidFill>
              </a:rPr>
              <a:t>ha a helytartó meghallja ezt, </a:t>
            </a:r>
            <a:r>
              <a:rPr lang="hu-HU" sz="1800" dirty="0" smtClean="0">
                <a:solidFill>
                  <a:srgbClr val="0070C0"/>
                </a:solidFill>
              </a:rPr>
              <a:t>majd </a:t>
            </a:r>
            <a:r>
              <a:rPr lang="hu-HU" sz="1800" dirty="0">
                <a:solidFill>
                  <a:srgbClr val="0070C0"/>
                </a:solidFill>
              </a:rPr>
              <a:t>mi meggyőzzük őt, és kimentünk benneteket a bajból. 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  <a:latin typeface="Gill Sans MT Condensed" panose="020B0506020104020203" pitchFamily="34" charset="-18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Mt 28,14</a:t>
            </a:r>
          </a:p>
        </p:txBody>
      </p:sp>
    </p:spTree>
    <p:extLst>
      <p:ext uri="{BB962C8B-B14F-4D97-AF65-F5344CB8AC3E}">
        <p14:creationId xmlns:p14="http://schemas.microsoft.com/office/powerpoint/2010/main" val="3161197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 hazugság ára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32614" y="86989"/>
            <a:ext cx="6640286" cy="59709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hazugságnak mindig ára van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valamilyen formában a hazugság gazdája mindig fizet valamit azért, hogy a hazugságot elültesse a köztudatban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néha pénzzel, máskor ígéretekkel vagy valamilyen előnyökkel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o</a:t>
            </a:r>
            <a:r>
              <a:rPr lang="hu-HU" sz="2200" dirty="0" smtClean="0"/>
              <a:t>lykor a zsarolás kielégítésével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„De </a:t>
            </a:r>
            <a:r>
              <a:rPr lang="hu-HU" dirty="0"/>
              <a:t>kinn maradnak az ebek és a bűbájosok, és a paráznák és a gyilkosok, és a bálványimádók és mind aki szereti és szólja a </a:t>
            </a:r>
            <a:r>
              <a:rPr lang="hu-HU" b="1" dirty="0"/>
              <a:t>hazugság</a:t>
            </a:r>
            <a:r>
              <a:rPr lang="hu-HU" dirty="0"/>
              <a:t>ot</a:t>
            </a:r>
            <a:r>
              <a:rPr lang="hu-HU" dirty="0" smtClean="0"/>
              <a:t>.” (Jel 22,15)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A hazugság ára itt sok-sok ember üdvössége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 zsidók nagy része a mai napig áldozata ennek a hazugságnak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 hazugság sok ember életére van negatív hatással (akár úgy, hogy elvesz előre nem is látható lehetőségeket)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„El </a:t>
            </a:r>
            <a:r>
              <a:rPr lang="hu-HU" sz="1800" dirty="0">
                <a:solidFill>
                  <a:srgbClr val="0070C0"/>
                </a:solidFill>
              </a:rPr>
              <a:t>is terjedt ez a szóbeszéd a zsidók között mind a mai napig.</a:t>
            </a:r>
            <a:r>
              <a:rPr lang="hu-HU" sz="1800" dirty="0" smtClean="0">
                <a:solidFill>
                  <a:srgbClr val="0070C0"/>
                </a:solidFill>
              </a:rPr>
              <a:t>” 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Mt 28,16</a:t>
            </a:r>
          </a:p>
        </p:txBody>
      </p:sp>
    </p:spTree>
    <p:extLst>
      <p:ext uri="{BB962C8B-B14F-4D97-AF65-F5344CB8AC3E}">
        <p14:creationId xmlns:p14="http://schemas.microsoft.com/office/powerpoint/2010/main" val="354405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hazugság ára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9217" y="1864194"/>
            <a:ext cx="9605635" cy="434610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HAZUGSÁGNAK MINDIG LESZNEK ÁLDOZATAI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CSAK AZ IGAZSÁG TESZ SZABADDÁ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1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Kezdd el boldogabban érezni magad a házasságodban 1.</a:t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02546"/>
          </a:xfrm>
        </p:spPr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Szakíts a hasonlítgatásokkal – </a:t>
            </a:r>
            <a:r>
              <a:rPr lang="hu-HU" sz="1800" dirty="0" smtClean="0">
                <a:solidFill>
                  <a:srgbClr val="0070C0"/>
                </a:solidFill>
              </a:rPr>
              <a:t>emlékezz rá, hogy minden pár kapcsolata teljesen egyedi. Mások életét csak a közösségi médiában mutatott képen keresztül láthatod, ahol csak a legjobbat mutatják magukból. Így a hasonlítgatás sosem lehet hiteles.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Ellenőrizd az elvárásaidat – </a:t>
            </a:r>
            <a:r>
              <a:rPr lang="hu-HU" sz="1800" dirty="0" smtClean="0">
                <a:solidFill>
                  <a:srgbClr val="0070C0"/>
                </a:solidFill>
              </a:rPr>
              <a:t>néha a saját irreális elvárásait okozzák </a:t>
            </a:r>
            <a:r>
              <a:rPr lang="hu-HU" sz="1800" dirty="0" err="1" smtClean="0">
                <a:solidFill>
                  <a:srgbClr val="0070C0"/>
                </a:solidFill>
              </a:rPr>
              <a:t>csalódottságodat</a:t>
            </a:r>
            <a:r>
              <a:rPr lang="hu-HU" sz="1800" dirty="0" smtClean="0">
                <a:solidFill>
                  <a:srgbClr val="0070C0"/>
                </a:solidFill>
              </a:rPr>
              <a:t>. Mindketten követtek el hibákat. Fogadd el a tökéletlenségeteket, és fedezd fel azokat a nézőpontokat, melyekből a társad és a házasságotok igen jónak mondható.</a:t>
            </a:r>
            <a:endParaRPr lang="hu-HU" sz="18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Törődj magaddal – </a:t>
            </a:r>
            <a:r>
              <a:rPr lang="hu-HU" sz="1800" dirty="0" smtClean="0">
                <a:solidFill>
                  <a:srgbClr val="0070C0"/>
                </a:solidFill>
              </a:rPr>
              <a:t>ahhoz, hogy a legjobb társ legyél, aki csak lehetsz, igenis </a:t>
            </a:r>
            <a:r>
              <a:rPr lang="hu-HU" sz="1800" dirty="0" err="1" smtClean="0">
                <a:solidFill>
                  <a:srgbClr val="0070C0"/>
                </a:solidFill>
              </a:rPr>
              <a:t>törődnöd</a:t>
            </a:r>
            <a:r>
              <a:rPr lang="hu-HU" sz="1800" dirty="0" smtClean="0">
                <a:solidFill>
                  <a:srgbClr val="0070C0"/>
                </a:solidFill>
              </a:rPr>
              <a:t> kell magaddal érzelmileg, fizikailag és lelkileg. Szánj időt arra, hogy olyan dolgokat tegyél, melyek boldogabbá és </a:t>
            </a:r>
            <a:r>
              <a:rPr lang="hu-HU" sz="1800" dirty="0" err="1" smtClean="0">
                <a:solidFill>
                  <a:srgbClr val="0070C0"/>
                </a:solidFill>
              </a:rPr>
              <a:t>kiegyensúlyozottabbá</a:t>
            </a:r>
            <a:r>
              <a:rPr lang="hu-HU" sz="1800" dirty="0" smtClean="0">
                <a:solidFill>
                  <a:srgbClr val="0070C0"/>
                </a:solidFill>
              </a:rPr>
              <a:t> tesznek téged, és támogassátok egymást ebben a pároddal.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rgbClr val="C00000"/>
                </a:solidFill>
              </a:rPr>
              <a:t>Feltételezz pozitív szándékot –</a:t>
            </a:r>
            <a:r>
              <a:rPr lang="hu-HU" sz="1800" dirty="0" smtClean="0">
                <a:solidFill>
                  <a:srgbClr val="0070C0"/>
                </a:solidFill>
              </a:rPr>
              <a:t> amikor a legrosszabbat feltételezed házastársad szándékairól, az negatív érzelmeket vált ki belőled. Inkább törekedj arra, hogy empátiával, figyelemmel és megértéssel közelíts párod szándékai felé.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rgbClr val="C00000"/>
                </a:solidFill>
              </a:rPr>
              <a:t>Határozzátok újra szerepeiteket</a:t>
            </a:r>
            <a:r>
              <a:rPr lang="hu-HU" sz="1800" dirty="0" smtClean="0">
                <a:solidFill>
                  <a:srgbClr val="0070C0"/>
                </a:solidFill>
              </a:rPr>
              <a:t> – néha az okozza az eltávolodás érzését a házasságban, ha felborul a felelősség megosztásának az egyensúlya. Ne kényszerítsétek egymást kényelmetlen szerepbe. Beszéljétek át, mi az, ami működik számotokra, és mi az, ami nem.</a:t>
            </a:r>
          </a:p>
        </p:txBody>
      </p:sp>
    </p:spTree>
    <p:extLst>
      <p:ext uri="{BB962C8B-B14F-4D97-AF65-F5344CB8AC3E}">
        <p14:creationId xmlns:p14="http://schemas.microsoft.com/office/powerpoint/2010/main" val="88623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4431</TotalTime>
  <Words>751</Words>
  <Application>Microsoft Office PowerPoint</Application>
  <PresentationFormat>Szélesvásznú</PresentationFormat>
  <Paragraphs>69</Paragraphs>
  <Slides>8</Slides>
  <Notes>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Gill Sans MT Condensed</vt:lpstr>
      <vt:lpstr>Gallery</vt:lpstr>
      <vt:lpstr>A hazugság ára</vt:lpstr>
      <vt:lpstr>A hazugság ára máté evangéliuma 28. rész 11-15.  versek</vt:lpstr>
      <vt:lpstr>A hazugság ára bevezető gondolatok</vt:lpstr>
      <vt:lpstr>A hazugság megbélyegez</vt:lpstr>
      <vt:lpstr>A kommunikáció mesterei</vt:lpstr>
      <vt:lpstr>A hazugság ára</vt:lpstr>
      <vt:lpstr>A hazugság ára záró gondolatok</vt:lpstr>
      <vt:lpstr>Kezdd el boldogabban érezni magad a házasságodban 1.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447</cp:revision>
  <cp:lastPrinted>2023-11-16T10:36:53Z</cp:lastPrinted>
  <dcterms:created xsi:type="dcterms:W3CDTF">2020-09-26T18:34:06Z</dcterms:created>
  <dcterms:modified xsi:type="dcterms:W3CDTF">2024-02-24T21:15:10Z</dcterms:modified>
</cp:coreProperties>
</file>