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86" r:id="rId2"/>
    <p:sldId id="256" r:id="rId3"/>
    <p:sldId id="258" r:id="rId4"/>
    <p:sldId id="282" r:id="rId5"/>
    <p:sldId id="280" r:id="rId6"/>
    <p:sldId id="273" r:id="rId7"/>
    <p:sldId id="275" r:id="rId8"/>
    <p:sldId id="281" r:id="rId9"/>
    <p:sldId id="285" r:id="rId10"/>
    <p:sldId id="284" r:id="rId11"/>
    <p:sldId id="274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2684-DC96-4A93-87D7-706056C49E6E}" type="datetimeFigureOut">
              <a:rPr lang="hu-HU" smtClean="0"/>
              <a:t>2023. 03. 11.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6DFE-E029-42B7-AAB7-29D77E133E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02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17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Ki juthat be a mennyek országába?</a:t>
            </a:r>
          </a:p>
          <a:p>
            <a:r>
              <a:rPr lang="hu-HU" dirty="0"/>
              <a:t>Ezt a kérdést veti fel a gazdag ifjú története, hiszen ez a kérdés vetődik fel a tanítványokban, miután szem és fültanúi Jézus beszélgetésének a gazdag ifjúval. </a:t>
            </a:r>
          </a:p>
          <a:p>
            <a:endParaRPr lang="hu-HU" dirty="0"/>
          </a:p>
          <a:p>
            <a:r>
              <a:rPr lang="hu-HU" dirty="0"/>
              <a:t>Jézus válasza jól ismert mindannyiunk előtt:</a:t>
            </a:r>
          </a:p>
          <a:p>
            <a:r>
              <a:rPr lang="hu-HU" dirty="0">
                <a:solidFill>
                  <a:srgbClr val="FF0000"/>
                </a:solidFill>
              </a:rPr>
              <a:t>Embereknél ez lehetetlen, de Istennél minden lehetséges</a:t>
            </a:r>
          </a:p>
          <a:p>
            <a:r>
              <a:rPr lang="hu-HU" dirty="0"/>
              <a:t>Jézus egy nagyon lényeges tanulságot helyezett a tanítványok szívére. Azon túl, hogy a gazdagság veszélyeiről tanított, azt is világossá szerette volna tenni, hogy egy ember sem képes elérni  saját erejéből az üdvösséget, bármennyire is elszántan és elkötelezetten próbálkozik vele.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47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Avici</a:t>
            </a:r>
            <a:r>
              <a:rPr lang="hu-HU" dirty="0"/>
              <a:t> </a:t>
            </a:r>
            <a:r>
              <a:rPr lang="hu-HU" dirty="0" err="1"/>
              <a:t>vilgáhírű</a:t>
            </a:r>
            <a:r>
              <a:rPr lang="hu-HU" dirty="0"/>
              <a:t> zenészt 28 évesen holtan találták meg szállodai szobájában. Öngyilkosság. A szülei többek között a következőket írták róla közleményükben: “Nem folytathatta így tovább, meg akarta találni a lelki békéjét.” (</a:t>
            </a:r>
            <a:r>
              <a:rPr lang="hu-HU" dirty="0" err="1"/>
              <a:t>Avicit</a:t>
            </a:r>
            <a:r>
              <a:rPr lang="hu-HU" dirty="0"/>
              <a:t> összehasonlították a gazdag ifjúval)</a:t>
            </a:r>
          </a:p>
          <a:p>
            <a:endParaRPr lang="hu-HU" dirty="0"/>
          </a:p>
          <a:p>
            <a:r>
              <a:rPr lang="hu-HU" dirty="0"/>
              <a:t>A fényűzés, a hírnév, a gazdagság nem okozott békét, kiegyensúlyozottságot. De nem </a:t>
            </a:r>
            <a:r>
              <a:rPr lang="hu-HU" dirty="0" err="1"/>
              <a:t>nem</a:t>
            </a:r>
            <a:r>
              <a:rPr lang="hu-HU" dirty="0"/>
              <a:t> hozott lelki békét és boldogságot számára a jótékonykodás sem. </a:t>
            </a:r>
          </a:p>
          <a:p>
            <a:r>
              <a:rPr lang="hu-HU" dirty="0"/>
              <a:t> </a:t>
            </a:r>
            <a:r>
              <a:rPr lang="hu-HU" dirty="0" err="1"/>
              <a:t>Avici</a:t>
            </a:r>
            <a:r>
              <a:rPr lang="hu-HU" dirty="0"/>
              <a:t> Egyik alapítótagja a 2011-ben létrehozott House of </a:t>
            </a:r>
            <a:r>
              <a:rPr lang="hu-HU" dirty="0" err="1"/>
              <a:t>Hunger-nek</a:t>
            </a:r>
            <a:r>
              <a:rPr lang="hu-HU" dirty="0"/>
              <a:t>, ami gyakorlatilag egy jótékonysági turné volt azzal a céllal, hogy pénzt gyűjtsenek a világ éhezőinek. A koncert bevételeiből egymillió dollárt adományoztak a </a:t>
            </a:r>
            <a:r>
              <a:rPr lang="hu-HU" dirty="0" err="1"/>
              <a:t>Feeding</a:t>
            </a:r>
            <a:r>
              <a:rPr lang="hu-HU" dirty="0"/>
              <a:t> </a:t>
            </a:r>
            <a:r>
              <a:rPr lang="hu-HU" dirty="0" err="1"/>
              <a:t>America</a:t>
            </a:r>
            <a:r>
              <a:rPr lang="hu-HU" dirty="0"/>
              <a:t> nevű non-profit szervezetnek.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Néhány nappal korábban ( a halála előtt) a zenész 85 millió dollárt (22 milliárd forintot) adományozott egy éhezés elleni alapítvány javára. </a:t>
            </a:r>
            <a:r>
              <a:rPr lang="hu-HU" dirty="0" err="1"/>
              <a:t>Avicii</a:t>
            </a:r>
            <a:r>
              <a:rPr lang="hu-HU" dirty="0"/>
              <a:t> egyébként nem először tett ilyen gesztust, 2012-ben már adott pénzt a szervezetnek, sőt turnézott is az alapítvány érdekében. Egy évvel később úgy nyilatkozott a jótékonykodásról: "Amikor elkezdtem pénzt keresni, rájöttem, hogy nincs is igazán szükségem rá„</a:t>
            </a:r>
          </a:p>
          <a:p>
            <a:endParaRPr lang="hu-HU" dirty="0"/>
          </a:p>
          <a:p>
            <a:r>
              <a:rPr lang="hu-HU" dirty="0"/>
              <a:t>Miben rejlik az igazi boldogság? Hogyan érjük el lelkünk üdvösségét?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48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Avici</a:t>
            </a:r>
            <a:r>
              <a:rPr lang="hu-HU" dirty="0"/>
              <a:t> </a:t>
            </a:r>
            <a:r>
              <a:rPr lang="hu-HU" dirty="0" err="1"/>
              <a:t>vilgáhírű</a:t>
            </a:r>
            <a:r>
              <a:rPr lang="hu-HU" dirty="0"/>
              <a:t> zenészt 28 évesen holtan találták meg szállodai szobájában. Öngyilkosság. A szülei többek között a következőket írták róla közleményükben: “Nem folytathatta így tovább, meg akarta találni a lelki békéjét.” (</a:t>
            </a:r>
            <a:r>
              <a:rPr lang="hu-HU" dirty="0" err="1"/>
              <a:t>Avicit</a:t>
            </a:r>
            <a:r>
              <a:rPr lang="hu-HU" dirty="0"/>
              <a:t> összehasonlították a gazdag ifjúval)</a:t>
            </a:r>
          </a:p>
          <a:p>
            <a:endParaRPr lang="hu-HU" dirty="0"/>
          </a:p>
          <a:p>
            <a:r>
              <a:rPr lang="hu-HU" dirty="0"/>
              <a:t>A fényűzés, a hírnév, a gazdagság nem okozott békét, kiegyensúlyozottságot. De nem </a:t>
            </a:r>
            <a:r>
              <a:rPr lang="hu-HU" dirty="0" err="1"/>
              <a:t>nem</a:t>
            </a:r>
            <a:r>
              <a:rPr lang="hu-HU" dirty="0"/>
              <a:t> hozott lelki békét és boldogságot számára a jótékonykodás sem. </a:t>
            </a:r>
          </a:p>
          <a:p>
            <a:r>
              <a:rPr lang="hu-HU" dirty="0"/>
              <a:t> </a:t>
            </a:r>
            <a:r>
              <a:rPr lang="hu-HU" dirty="0" err="1"/>
              <a:t>Avici</a:t>
            </a:r>
            <a:r>
              <a:rPr lang="hu-HU" dirty="0"/>
              <a:t> Egyik alapítótagja a 2011-ben létrehozott House of </a:t>
            </a:r>
            <a:r>
              <a:rPr lang="hu-HU" dirty="0" err="1"/>
              <a:t>Hunger-nek</a:t>
            </a:r>
            <a:r>
              <a:rPr lang="hu-HU" dirty="0"/>
              <a:t>, ami gyakorlatilag egy jótékonysági turné volt azzal a céllal, hogy pénzt gyűjtsenek a világ éhezőinek. A koncert bevételeiből egymillió dollárt adományoztak a </a:t>
            </a:r>
            <a:r>
              <a:rPr lang="hu-HU" dirty="0" err="1"/>
              <a:t>Feeding</a:t>
            </a:r>
            <a:r>
              <a:rPr lang="hu-HU" dirty="0"/>
              <a:t> </a:t>
            </a:r>
            <a:r>
              <a:rPr lang="hu-HU" dirty="0" err="1"/>
              <a:t>America</a:t>
            </a:r>
            <a:r>
              <a:rPr lang="hu-HU" dirty="0"/>
              <a:t> nevű non-profit szervezetnek.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Néhány nappal korábban ( a halála előtt) a zenész 85 millió dollárt (22 milliárd forintot) adományozott egy éhezés elleni alapítvány javára. </a:t>
            </a:r>
            <a:r>
              <a:rPr lang="hu-HU" dirty="0" err="1"/>
              <a:t>Avicii</a:t>
            </a:r>
            <a:r>
              <a:rPr lang="hu-HU" dirty="0"/>
              <a:t> egyébként nem először tett ilyen gesztust, 2012-ben már adott pénzt a szervezetnek, sőt turnézott is az alapítvány érdekében. Egy évvel később úgy nyilatkozott a jótékonykodásról: "Amikor elkezdtem pénzt keresni, rájöttem, hogy nincs is igazán szükségem rá„</a:t>
            </a:r>
          </a:p>
          <a:p>
            <a:endParaRPr lang="hu-HU" dirty="0"/>
          </a:p>
          <a:p>
            <a:r>
              <a:rPr lang="hu-HU" dirty="0"/>
              <a:t>Miben rejlik az igazi boldogság? Hogyan érjük el lelkünk üdvösségét?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25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3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65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 smtClean="0">
                <a:solidFill>
                  <a:srgbClr val="7030A0"/>
                </a:solidFill>
              </a:rPr>
              <a:t>gondolatok előző igehirdetésből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8" y="2015732"/>
            <a:ext cx="9705949" cy="3940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Annak mértéke szerint, hogy mekkora áldozatot vállaltál Jézusért e földön, lesz részed a jutalmazásban a mennyben, illetve Isten országában, az újjáteremtett világban.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/>
              <a:t>Vannak, akik jutalmuknak egy részét már elvették ebben az életben.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Előfordulhat velünk, hogy abban a tudatban élünk, hogy mi mindent elhagytunk Jézusért és az Ő országának építéséért, pedig közben gőzerővel építjük földi </a:t>
            </a:r>
            <a:r>
              <a:rPr lang="hu-HU" sz="2200" dirty="0" err="1" smtClean="0">
                <a:solidFill>
                  <a:srgbClr val="0070C0"/>
                </a:solidFill>
              </a:rPr>
              <a:t>egszisztenciánkat</a:t>
            </a:r>
            <a:r>
              <a:rPr lang="hu-HU" sz="2200" dirty="0" smtClean="0">
                <a:solidFill>
                  <a:srgbClr val="0070C0"/>
                </a:solidFill>
              </a:rPr>
              <a:t> is.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70C0"/>
                </a:solidFill>
              </a:rPr>
              <a:t>n</a:t>
            </a:r>
            <a:r>
              <a:rPr lang="hu-HU" sz="2200" dirty="0" smtClean="0">
                <a:solidFill>
                  <a:srgbClr val="0070C0"/>
                </a:solidFill>
              </a:rPr>
              <a:t>em mindenki képes mindent feladni, de jó, ha nem ámítjuk magunkat ezzel, hogy végül ne érjen csalódás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földön gyakorolt alázat mértéke határozza meg a menyei dicsőség mértékét.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C00000"/>
                </a:solidFill>
              </a:rPr>
              <a:t>Fontos, hogy gondoljunk a majdani jutalmazásra azért, hogy kitartsunk Jézus követésében, de ne felejtsük, hogy Jézus nem „üzletet” kínált nekünk, hanem feltétel nélküli követésére hívott minket!</a:t>
            </a:r>
          </a:p>
        </p:txBody>
      </p:sp>
    </p:spTree>
    <p:extLst>
      <p:ext uri="{BB962C8B-B14F-4D97-AF65-F5344CB8AC3E}">
        <p14:creationId xmlns:p14="http://schemas.microsoft.com/office/powerpoint/2010/main" val="8395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A gazda három kívánsága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ősi zsidó tanmese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84892"/>
            <a:ext cx="3701349" cy="23577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6" y="3178985"/>
            <a:ext cx="5647108" cy="27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Isten egyenlővé tesz mindenkit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400" dirty="0" smtClean="0"/>
              <a:t>Jézus nem </a:t>
            </a:r>
            <a:r>
              <a:rPr lang="hu-HU" sz="2400" dirty="0" smtClean="0"/>
              <a:t>a versengést akarja erősíteni a tanítványokban. Éppen ellenkezőleg, hisz sokan fognak megtérni igehirdetésükre.</a:t>
            </a:r>
            <a:endParaRPr lang="hu-HU" sz="2400" i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400" dirty="0" smtClean="0"/>
              <a:t>Inkább</a:t>
            </a:r>
            <a:r>
              <a:rPr lang="hu-HU" sz="2400" dirty="0" smtClean="0"/>
              <a:t> azt akarja érzékeltetni, hogy az Atya mindenkit megbecsül – számára minden embernek az </a:t>
            </a:r>
            <a:r>
              <a:rPr lang="hu-HU" sz="2400" dirty="0" err="1" smtClean="0"/>
              <a:t>elköteleződése</a:t>
            </a:r>
            <a:r>
              <a:rPr lang="hu-HU" sz="2400" dirty="0" smtClean="0"/>
              <a:t> drága, és az örök élet áldásában (ajándékában, jutalmában) részesíti őket.</a:t>
            </a:r>
            <a:endParaRPr lang="hu-HU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Nem az lesz igazán döntő, hogy mikor hallotta meg valaki Isten hívó (munkába szólító) szavát, hanem az, hogy egyáltalán meghallotta és engedett neki.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chemeClr val="accent1"/>
                </a:solidFill>
              </a:rPr>
              <a:t>„És </a:t>
            </a:r>
            <a:r>
              <a:rPr lang="hu-HU" sz="2400" dirty="0">
                <a:solidFill>
                  <a:schemeClr val="accent1"/>
                </a:solidFill>
              </a:rPr>
              <a:t>mindenki, aki elhagyta </a:t>
            </a:r>
            <a:r>
              <a:rPr lang="hu-HU" sz="2400" dirty="0" smtClean="0">
                <a:solidFill>
                  <a:schemeClr val="accent1"/>
                </a:solidFill>
              </a:rPr>
              <a:t>házát </a:t>
            </a:r>
            <a:r>
              <a:rPr lang="hu-HU" sz="2400" dirty="0">
                <a:solidFill>
                  <a:schemeClr val="accent1"/>
                </a:solidFill>
              </a:rPr>
              <a:t>vagy testvéreit, apját vagy anyját, gyermekeit vagy földjeit az én nevemért, a százszorosát </a:t>
            </a:r>
            <a:r>
              <a:rPr lang="hu-HU" sz="2400" dirty="0" smtClean="0">
                <a:solidFill>
                  <a:schemeClr val="accent1"/>
                </a:solidFill>
              </a:rPr>
              <a:t>kapja</a:t>
            </a:r>
            <a:r>
              <a:rPr lang="hu-HU" sz="2400" dirty="0">
                <a:solidFill>
                  <a:schemeClr val="accent1"/>
                </a:solidFill>
              </a:rPr>
              <a:t>, és </a:t>
            </a:r>
            <a:r>
              <a:rPr lang="hu-HU" sz="2400" dirty="0" err="1">
                <a:solidFill>
                  <a:schemeClr val="accent1"/>
                </a:solidFill>
              </a:rPr>
              <a:t>megörökli</a:t>
            </a:r>
            <a:r>
              <a:rPr lang="hu-HU" sz="2400" dirty="0">
                <a:solidFill>
                  <a:schemeClr val="accent1"/>
                </a:solidFill>
              </a:rPr>
              <a:t> az örök </a:t>
            </a:r>
            <a:r>
              <a:rPr lang="hu-HU" sz="2400" dirty="0" smtClean="0">
                <a:solidFill>
                  <a:schemeClr val="accent1"/>
                </a:solidFill>
              </a:rPr>
              <a:t>életet</a:t>
            </a:r>
            <a:r>
              <a:rPr lang="hu-HU" sz="2400" i="1" dirty="0" smtClean="0">
                <a:solidFill>
                  <a:schemeClr val="accent1"/>
                </a:solidFill>
              </a:rPr>
              <a:t>.” </a:t>
            </a:r>
            <a:r>
              <a:rPr lang="hu-HU" sz="1900" dirty="0" smtClean="0">
                <a:solidFill>
                  <a:schemeClr val="accent1"/>
                </a:solidFill>
              </a:rPr>
              <a:t>(</a:t>
            </a:r>
            <a:r>
              <a:rPr lang="hu-HU" sz="1900" dirty="0" smtClean="0">
                <a:solidFill>
                  <a:schemeClr val="accent1"/>
                </a:solidFill>
              </a:rPr>
              <a:t>Mt</a:t>
            </a:r>
            <a:r>
              <a:rPr lang="hu-HU" sz="1900" dirty="0" smtClean="0">
                <a:solidFill>
                  <a:schemeClr val="accent1"/>
                </a:solidFill>
              </a:rPr>
              <a:t> 19,29)</a:t>
            </a:r>
            <a:endParaRPr lang="hu-HU" sz="19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Így lesznek az utolsókból elsők, és az elsőkből utolsók.</a:t>
            </a:r>
            <a:r>
              <a:rPr lang="hu-HU" sz="2000" dirty="0" smtClean="0">
                <a:solidFill>
                  <a:srgbClr val="0070C0"/>
                </a:solidFill>
              </a:rPr>
              <a:t>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20,16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jutalmazás isten joga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8" y="2015732"/>
            <a:ext cx="9705949" cy="39405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Jézus kifejezetten a versengő tanítványainak szánta ezt a példázatot, hogy megtanítsa őket arra, hogy milyen az Atya szíve, mennyire más az ő szívüknél.</a:t>
            </a:r>
            <a:r>
              <a:rPr lang="hu-HU" sz="2400" dirty="0" smtClean="0"/>
              <a:t> </a:t>
            </a:r>
            <a:endParaRPr lang="hu-HU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Jézus követésében mi is gyakran jutalmazást várunk, és elfelejtjük, hogy már maga az országa építéséért végzett fáradozás JUTALOM és ÁLDÁS.</a:t>
            </a:r>
            <a:endParaRPr lang="hu-HU" sz="2200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Egy pillanatig sem kell aggódnunk amiatt, hogy Isten „hálátlan” vagy igazságtalan lenne velünk szemben a mi kárunkra. Igazságtalanságot egyedül Önmaga kárára cselekedett KRISZTUSBAN. </a:t>
            </a:r>
            <a:endParaRPr lang="hu-HU" sz="2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Isten az Ő szeretetével eléri, hogy már az elveszettnek hitt életünket is megmentse. Mindannyian értékesek, fontosak vagyunk a számára.</a:t>
            </a:r>
            <a:endParaRPr lang="hu-HU" sz="2400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Aki hisz szavának, csodálkozni fog még JÓSÁGÁN!</a:t>
            </a:r>
            <a:endParaRPr lang="hu-HU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jutalmazás isten joga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rgbClr val="C00000"/>
                </a:solidFill>
              </a:rPr>
              <a:t> „nem bánok veled igazságtalanul”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evangéliuma </a:t>
            </a:r>
            <a:r>
              <a:rPr lang="hu-HU" sz="2800" dirty="0" smtClean="0">
                <a:solidFill>
                  <a:srgbClr val="C00000"/>
                </a:solidFill>
              </a:rPr>
              <a:t>20.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1-16.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150544"/>
            <a:ext cx="1183259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1</a:t>
            </a:r>
            <a:r>
              <a:rPr lang="hu-HU" sz="2400" dirty="0"/>
              <a:t>Hasonló a mennyek országa ahhoz a gazdához, aki korán reggel kiment, hogy munkásokat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fogadjon </a:t>
            </a:r>
            <a:r>
              <a:rPr lang="hu-HU" sz="2400" dirty="0"/>
              <a:t>a szőlőjébe. </a:t>
            </a:r>
            <a:r>
              <a:rPr lang="hu-HU" sz="2400" baseline="30000" dirty="0"/>
              <a:t>2</a:t>
            </a:r>
            <a:r>
              <a:rPr lang="hu-HU" sz="2400" dirty="0"/>
              <a:t>Miután megegyezett a munkásokkal napi egy dénárban, elküldte őket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szőlőjébe</a:t>
            </a:r>
            <a:r>
              <a:rPr lang="hu-HU" sz="2400" dirty="0"/>
              <a:t>. </a:t>
            </a:r>
            <a:r>
              <a:rPr lang="hu-HU" sz="2400" baseline="30000" dirty="0"/>
              <a:t>3</a:t>
            </a:r>
            <a:r>
              <a:rPr lang="hu-HU" sz="2400" dirty="0"/>
              <a:t>Amikor kiment kilenc óra tájban, látta, hogy mások is állnak a piacon tétlenül, </a:t>
            </a:r>
            <a:r>
              <a:rPr lang="hu-HU" sz="2400" baseline="30000" dirty="0"/>
              <a:t>4</a:t>
            </a:r>
            <a:r>
              <a:rPr lang="hu-HU" sz="2400" dirty="0"/>
              <a:t>és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ezt </a:t>
            </a:r>
            <a:r>
              <a:rPr lang="hu-HU" sz="2400" dirty="0"/>
              <a:t>mondta nekik: Menjetek el ti is a szőlőmbe, és ami jogos, megadom nektek. </a:t>
            </a:r>
            <a:r>
              <a:rPr lang="hu-HU" sz="2400" baseline="30000" dirty="0"/>
              <a:t>5</a:t>
            </a:r>
            <a:r>
              <a:rPr lang="hu-HU" sz="2400" dirty="0"/>
              <a:t>Azok pedig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elmentek</a:t>
            </a:r>
            <a:r>
              <a:rPr lang="hu-HU" sz="2400" dirty="0"/>
              <a:t>. Ismét kiment tizenkét óra körül és délután három óra tájban, és ugyanígy tett. 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6</a:t>
            </a:r>
            <a:r>
              <a:rPr lang="hu-HU" sz="2400" dirty="0" smtClean="0"/>
              <a:t>Amikor </a:t>
            </a:r>
            <a:r>
              <a:rPr lang="hu-HU" sz="2400" dirty="0"/>
              <a:t>pedig délután öt óra tájban is kiment, talált újabb embereket, akik ott álldogáltak, és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megkérdezte </a:t>
            </a:r>
            <a:r>
              <a:rPr lang="hu-HU" sz="2400" dirty="0"/>
              <a:t>tőlük: Miért álltok itt egész nap tétlenül? </a:t>
            </a:r>
            <a:r>
              <a:rPr lang="hu-HU" sz="2400" baseline="30000" dirty="0"/>
              <a:t>7</a:t>
            </a:r>
            <a:r>
              <a:rPr lang="hu-HU" sz="2400" dirty="0"/>
              <a:t>Azok pedig így válaszoltak: Mert senki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sem </a:t>
            </a:r>
            <a:r>
              <a:rPr lang="hu-HU" sz="2400" dirty="0"/>
              <a:t>fogadott fel bennünket. Erre ezt mondta nekik: Menjetek el ti is a szőlőmbe! </a:t>
            </a:r>
            <a:r>
              <a:rPr lang="hu-HU" sz="2400" baseline="30000" dirty="0"/>
              <a:t>8</a:t>
            </a:r>
            <a:r>
              <a:rPr lang="hu-HU" sz="2400" dirty="0"/>
              <a:t>Miután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pedig </a:t>
            </a:r>
            <a:r>
              <a:rPr lang="hu-HU" sz="2400" dirty="0"/>
              <a:t>beesteledett, ezt mondta a szőlő gazdája a munkások vezetőjének: Hívd ide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munkásokat</a:t>
            </a:r>
            <a:r>
              <a:rPr lang="hu-HU" sz="2400" dirty="0"/>
              <a:t>, és fizesd ki a bérüket, az utolsókon kezdve az elsőkig. 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evangéliuma </a:t>
            </a:r>
            <a:r>
              <a:rPr lang="hu-HU" sz="2800" dirty="0" smtClean="0">
                <a:solidFill>
                  <a:srgbClr val="C00000"/>
                </a:solidFill>
              </a:rPr>
              <a:t>20.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1-16.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519877"/>
            <a:ext cx="120427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9</a:t>
            </a:r>
            <a:r>
              <a:rPr lang="hu-HU" sz="2400" dirty="0"/>
              <a:t>Ekkor jöttek azok, akik öt óra tájban álltak munkába, és kaptak egy-egy dénárt. </a:t>
            </a:r>
            <a:r>
              <a:rPr lang="hu-HU" sz="2400" baseline="30000" dirty="0"/>
              <a:t>10</a:t>
            </a:r>
            <a:r>
              <a:rPr lang="hu-HU" sz="2400" dirty="0"/>
              <a:t>Amikor az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elsők </a:t>
            </a:r>
            <a:r>
              <a:rPr lang="hu-HU" sz="2400" dirty="0"/>
              <a:t>jöttek, azt gondolták, hogy többet kapnak, de egy-egy dénárt kaptak ők is. </a:t>
            </a:r>
            <a:r>
              <a:rPr lang="hu-HU" sz="2400" baseline="30000" dirty="0"/>
              <a:t>11</a:t>
            </a:r>
            <a:r>
              <a:rPr lang="hu-HU" sz="2400" dirty="0"/>
              <a:t>Amikor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átvették</a:t>
            </a:r>
            <a:r>
              <a:rPr lang="hu-HU" sz="2400" dirty="0"/>
              <a:t>, zúgolódni kezdtek a gazda ellen, </a:t>
            </a:r>
            <a:r>
              <a:rPr lang="hu-HU" sz="2400" baseline="30000" dirty="0"/>
              <a:t>12</a:t>
            </a:r>
            <a:r>
              <a:rPr lang="hu-HU" sz="2400" dirty="0"/>
              <a:t>és ezt mondták: Ezek az utolsók egyetlen órát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dolgoztak</a:t>
            </a:r>
            <a:r>
              <a:rPr lang="hu-HU" sz="2400" dirty="0"/>
              <a:t>, és egyenlővé tetted őket velünk, akik az egész nap terhét hordoztuk, és szenvedtünk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a </a:t>
            </a:r>
            <a:r>
              <a:rPr lang="hu-HU" sz="2400" dirty="0"/>
              <a:t>hőségtől. </a:t>
            </a:r>
            <a:r>
              <a:rPr lang="hu-HU" sz="2400" baseline="30000" dirty="0"/>
              <a:t>13</a:t>
            </a:r>
            <a:r>
              <a:rPr lang="hu-HU" sz="2400" dirty="0"/>
              <a:t>Ő pedig egyiküknek így felelt: Barátom, nem bánok veled igazságtalanul. Vajon nem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egy </a:t>
            </a:r>
            <a:r>
              <a:rPr lang="hu-HU" sz="2400" dirty="0"/>
              <a:t>dénárban egyeztél meg velem? </a:t>
            </a:r>
            <a:r>
              <a:rPr lang="hu-HU" sz="2400" baseline="30000" dirty="0"/>
              <a:t>14</a:t>
            </a:r>
            <a:r>
              <a:rPr lang="hu-HU" sz="2400" dirty="0"/>
              <a:t>Vedd, ami a tied, és menj! Én pedig az utolsónak is annyit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akarok </a:t>
            </a:r>
            <a:r>
              <a:rPr lang="hu-HU" sz="2400" dirty="0"/>
              <a:t>adni, mint neked. </a:t>
            </a:r>
            <a:r>
              <a:rPr lang="hu-HU" sz="2400" baseline="30000" dirty="0"/>
              <a:t>15</a:t>
            </a:r>
            <a:r>
              <a:rPr lang="hu-HU" sz="2400" dirty="0"/>
              <a:t>Hát nem tehetek azt a javaimmal, amit akarok? Vagy azért vagy irigy,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mert </a:t>
            </a:r>
            <a:r>
              <a:rPr lang="hu-HU" sz="2400" dirty="0"/>
              <a:t>én jó vagyok hozzájuk? </a:t>
            </a:r>
            <a:r>
              <a:rPr lang="hu-HU" sz="2400" baseline="30000" dirty="0"/>
              <a:t>16</a:t>
            </a:r>
            <a:r>
              <a:rPr lang="hu-HU" sz="2400" dirty="0"/>
              <a:t>Így lesznek az utolsókból elsők, és az elsőkből utolsók.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18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jutalmazás isten joga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b="1" dirty="0" smtClean="0">
                <a:solidFill>
                  <a:srgbClr val="002060"/>
                </a:solidFill>
              </a:rPr>
              <a:t>A szőlőmunkások példázata folytatása annak a beszélgetésnek, amelyet Jézus a tanítványaival az ő jutalmazásukról folytatott.</a:t>
            </a:r>
            <a:endParaRPr lang="hu-H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</a:rPr>
              <a:t>A példázat szemlélteti Jézus kijelentését, hogyan lesznek az utolsókból elsők és az elsőkből utolsók.</a:t>
            </a:r>
            <a:endParaRPr lang="hu-HU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002060"/>
                </a:solidFill>
              </a:rPr>
              <a:t>A felszín alatt állandó feszültség volt a tanítványok között, hogy ki a nagyobb, vagy ki lesz a nagyobb közöttük. Jézus nem hagyta ezt figyelmen kívül.</a:t>
            </a:r>
          </a:p>
          <a:p>
            <a:pPr marL="0" indent="0">
              <a:buNone/>
            </a:pPr>
            <a:endParaRPr lang="hu-H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Isten </a:t>
            </a:r>
            <a:r>
              <a:rPr lang="hu-HU" dirty="0" smtClean="0">
                <a:solidFill>
                  <a:srgbClr val="C00000"/>
                </a:solidFill>
              </a:rPr>
              <a:t>bőkezűen irgalmas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3" y="363255"/>
            <a:ext cx="6454603" cy="53861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A jutalmazás nem érdem szerint történik, hanem Isten irgalma és szuverén döntése alapján.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Nincsenek érdemeink Isten előtt.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/>
              <a:t>„Nincsen igaz ember egy </a:t>
            </a:r>
            <a:r>
              <a:rPr lang="pt-BR" sz="2000" i="1" dirty="0" smtClean="0"/>
              <a:t>sem</a:t>
            </a:r>
            <a:r>
              <a:rPr lang="hu-HU" sz="2000" i="1" dirty="0" smtClean="0"/>
              <a:t>…” </a:t>
            </a:r>
            <a:r>
              <a:rPr lang="hu-HU" sz="1600" i="1" dirty="0" smtClean="0"/>
              <a:t>Róm 3,10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Amit igazságosan érdemelnénk az az ítélet.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i="1" dirty="0" smtClean="0"/>
              <a:t>„Mert </a:t>
            </a:r>
            <a:r>
              <a:rPr lang="hu-HU" sz="2000" i="1" dirty="0"/>
              <a:t>a bűn zsoldja a halál, Isten kegyelmi ajándéka pedig az örök élet Krisztus Jézusban, a mi Urunkban</a:t>
            </a:r>
            <a:r>
              <a:rPr lang="hu-HU" sz="2000" i="1" dirty="0" smtClean="0"/>
              <a:t>.” </a:t>
            </a:r>
            <a:r>
              <a:rPr lang="hu-HU" sz="1600" dirty="0" smtClean="0"/>
              <a:t>Róm 6,23</a:t>
            </a:r>
            <a:endParaRPr lang="hu-HU" sz="20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A jutalmazás Isten irgalmának a megnyilvánulása.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i="1" dirty="0" smtClean="0"/>
              <a:t>„Hiszen </a:t>
            </a:r>
            <a:r>
              <a:rPr lang="hu-HU" sz="2000" i="1" dirty="0"/>
              <a:t>kegyelemből van üdvösségetek hit által, és ez nem tőletek van: Isten ajándéka; </a:t>
            </a:r>
            <a:r>
              <a:rPr lang="hu-HU" sz="2000" i="1" dirty="0" smtClean="0"/>
              <a:t>nem </a:t>
            </a:r>
            <a:r>
              <a:rPr lang="hu-HU" sz="2000" i="1" dirty="0"/>
              <a:t>cselekedetekért, hogy senki se dicsekedjék</a:t>
            </a:r>
            <a:r>
              <a:rPr lang="hu-HU" sz="2000" i="1" dirty="0" smtClean="0"/>
              <a:t>.” </a:t>
            </a:r>
            <a:r>
              <a:rPr lang="hu-HU" sz="1600" i="1" dirty="0" err="1" smtClean="0"/>
              <a:t>Ef</a:t>
            </a:r>
            <a:r>
              <a:rPr lang="hu-HU" sz="1600" i="1" dirty="0" smtClean="0"/>
              <a:t> 2,8-9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Isten a jutalmazást formáló eszközként is </a:t>
            </a:r>
            <a:r>
              <a:rPr lang="hu-HU" sz="2000" dirty="0" smtClean="0">
                <a:solidFill>
                  <a:srgbClr val="0070C0"/>
                </a:solidFill>
              </a:rPr>
              <a:t>használja.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i="1" dirty="0" smtClean="0"/>
              <a:t>„Jól </a:t>
            </a:r>
            <a:r>
              <a:rPr lang="hu-HU" sz="2000" i="1" dirty="0"/>
              <a:t>van, jó és hű szolgám, a kevésen hű voltál, sokat bízok rád ezután, jöjj, és osztozz urad örömében</a:t>
            </a:r>
            <a:r>
              <a:rPr lang="hu-HU" sz="2000" i="1" dirty="0" smtClean="0"/>
              <a:t>!” </a:t>
            </a:r>
            <a:r>
              <a:rPr lang="hu-HU" sz="1600" dirty="0" smtClean="0"/>
              <a:t>Mt 25,21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„Hasonló a mennyek országa…”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„Én </a:t>
            </a:r>
            <a:r>
              <a:rPr lang="hu-HU" sz="2000" dirty="0">
                <a:solidFill>
                  <a:srgbClr val="0070C0"/>
                </a:solidFill>
              </a:rPr>
              <a:t>pedig az utolsónak is </a:t>
            </a:r>
            <a:r>
              <a:rPr lang="hu-HU" sz="2000" dirty="0" smtClean="0">
                <a:solidFill>
                  <a:srgbClr val="0070C0"/>
                </a:solidFill>
              </a:rPr>
              <a:t>annyit akarok </a:t>
            </a:r>
            <a:r>
              <a:rPr lang="hu-HU" sz="2000" dirty="0">
                <a:solidFill>
                  <a:srgbClr val="0070C0"/>
                </a:solidFill>
              </a:rPr>
              <a:t>adni, mint neked. </a:t>
            </a:r>
            <a:r>
              <a:rPr lang="hu-HU" sz="2000" dirty="0" smtClean="0">
                <a:solidFill>
                  <a:srgbClr val="0070C0"/>
                </a:solidFill>
              </a:rPr>
              <a:t>Hát </a:t>
            </a:r>
            <a:r>
              <a:rPr lang="hu-HU" sz="2000" dirty="0">
                <a:solidFill>
                  <a:srgbClr val="0070C0"/>
                </a:solidFill>
              </a:rPr>
              <a:t>nem tehetek azt a javaimmal, amit akarok</a:t>
            </a:r>
            <a:r>
              <a:rPr lang="hu-HU" sz="2000" dirty="0" smtClean="0">
                <a:solidFill>
                  <a:srgbClr val="0070C0"/>
                </a:solidFill>
              </a:rPr>
              <a:t>?”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20,14-15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Te csak kövess engem!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3" y="363255"/>
            <a:ext cx="6417601" cy="538619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200" i="1" dirty="0" smtClean="0">
                <a:solidFill>
                  <a:srgbClr val="7030A0"/>
                </a:solidFill>
              </a:rPr>
              <a:t>„</a:t>
            </a:r>
            <a:r>
              <a:rPr lang="hu-HU" sz="2200" i="1" dirty="0" smtClean="0">
                <a:solidFill>
                  <a:srgbClr val="7030A0"/>
                </a:solidFill>
              </a:rPr>
              <a:t>Amikor átvették</a:t>
            </a:r>
            <a:r>
              <a:rPr lang="hu-HU" sz="2200" i="1" dirty="0">
                <a:solidFill>
                  <a:srgbClr val="7030A0"/>
                </a:solidFill>
              </a:rPr>
              <a:t>, zúgolódni kezdtek a gazda ellen, </a:t>
            </a:r>
            <a:r>
              <a:rPr lang="hu-HU" sz="2200" i="1" dirty="0" smtClean="0">
                <a:solidFill>
                  <a:srgbClr val="7030A0"/>
                </a:solidFill>
              </a:rPr>
              <a:t>és </a:t>
            </a:r>
            <a:r>
              <a:rPr lang="hu-HU" sz="2200" i="1" dirty="0">
                <a:solidFill>
                  <a:srgbClr val="7030A0"/>
                </a:solidFill>
              </a:rPr>
              <a:t>ezt mondták: Ezek az utolsók egyetlen órát </a:t>
            </a:r>
            <a:r>
              <a:rPr lang="hu-HU" sz="2200" i="1" dirty="0" smtClean="0">
                <a:solidFill>
                  <a:srgbClr val="7030A0"/>
                </a:solidFill>
              </a:rPr>
              <a:t>dolgoztak</a:t>
            </a:r>
            <a:r>
              <a:rPr lang="hu-HU" sz="2200" i="1" dirty="0">
                <a:solidFill>
                  <a:srgbClr val="7030A0"/>
                </a:solidFill>
              </a:rPr>
              <a:t>, és egyenlővé tetted őket velünk, akik az egész nap terhét hordoztuk, és szenvedtünk </a:t>
            </a:r>
            <a:r>
              <a:rPr lang="hu-HU" sz="2200" i="1" dirty="0" smtClean="0">
                <a:solidFill>
                  <a:srgbClr val="7030A0"/>
                </a:solidFill>
              </a:rPr>
              <a:t>a </a:t>
            </a:r>
            <a:r>
              <a:rPr lang="hu-HU" sz="2200" i="1" dirty="0">
                <a:solidFill>
                  <a:srgbClr val="7030A0"/>
                </a:solidFill>
              </a:rPr>
              <a:t>hőségtől</a:t>
            </a:r>
            <a:r>
              <a:rPr lang="hu-HU" sz="2200" i="1" dirty="0" smtClean="0">
                <a:solidFill>
                  <a:srgbClr val="7030A0"/>
                </a:solidFill>
              </a:rPr>
              <a:t>.</a:t>
            </a:r>
            <a:r>
              <a:rPr lang="hu-HU" sz="2200" i="1" dirty="0" smtClean="0">
                <a:solidFill>
                  <a:srgbClr val="7030A0"/>
                </a:solidFill>
              </a:rPr>
              <a:t>” </a:t>
            </a: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1800" dirty="0" smtClean="0">
                <a:solidFill>
                  <a:srgbClr val="7030A0"/>
                </a:solidFill>
              </a:rPr>
              <a:t>Mt 20,11-12</a:t>
            </a:r>
            <a:endParaRPr lang="hu-HU" sz="180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Amíg nem azt figyeljük, kivel mit és hogyan cselekszik Isten, addig boldogok vagyunk a velünk gyakorolt kegyelemért.</a:t>
            </a:r>
            <a:endParaRPr lang="hu-HU" sz="2200" dirty="0" smtClean="0"/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Amint észrevesszük, hogy valakinek többet ad, mint nekünk, féltékenység, irigység és elégedetlenség tölti el a szívünket.</a:t>
            </a:r>
            <a:endParaRPr lang="hu-HU" sz="2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solidFill>
                  <a:srgbClr val="7030A0"/>
                </a:solidFill>
              </a:rPr>
              <a:t>Az állandó hasonlítgatás </a:t>
            </a:r>
            <a:r>
              <a:rPr lang="hu-HU" sz="2400" dirty="0" smtClean="0">
                <a:solidFill>
                  <a:srgbClr val="7030A0"/>
                </a:solidFill>
              </a:rPr>
              <a:t>elveszi az örömünket és hálátlansághoz vezet. </a:t>
            </a:r>
            <a:r>
              <a:rPr lang="hu-HU" sz="2400" dirty="0">
                <a:solidFill>
                  <a:srgbClr val="7030A0"/>
                </a:solidFill>
              </a:rPr>
              <a:t>Jézus meg akarja tanítani nekünk, hogy csak Rá figyeljünk, és </a:t>
            </a:r>
            <a:r>
              <a:rPr lang="hu-HU" sz="2400" dirty="0" smtClean="0">
                <a:solidFill>
                  <a:srgbClr val="7030A0"/>
                </a:solidFill>
              </a:rPr>
              <a:t>jutalmazásunkat </a:t>
            </a:r>
            <a:r>
              <a:rPr lang="hu-HU" sz="2400" dirty="0">
                <a:solidFill>
                  <a:srgbClr val="7030A0"/>
                </a:solidFill>
              </a:rPr>
              <a:t>is bízzuk Rá egyedül</a:t>
            </a:r>
            <a:r>
              <a:rPr lang="hu-HU" sz="2400" dirty="0" smtClean="0">
                <a:solidFill>
                  <a:srgbClr val="7030A0"/>
                </a:solidFill>
              </a:rPr>
              <a:t>. </a:t>
            </a:r>
            <a:r>
              <a:rPr lang="hu-HU" sz="1600" dirty="0" smtClean="0">
                <a:solidFill>
                  <a:srgbClr val="7030A0"/>
                </a:solidFill>
              </a:rPr>
              <a:t>(Péter </a:t>
            </a:r>
            <a:r>
              <a:rPr lang="hu-HU" sz="1600" dirty="0" err="1" smtClean="0">
                <a:solidFill>
                  <a:srgbClr val="7030A0"/>
                </a:solidFill>
              </a:rPr>
              <a:t>vs</a:t>
            </a:r>
            <a:r>
              <a:rPr lang="hu-HU" sz="1600" dirty="0" smtClean="0">
                <a:solidFill>
                  <a:srgbClr val="7030A0"/>
                </a:solidFill>
              </a:rPr>
              <a:t> János)</a:t>
            </a:r>
            <a:endParaRPr lang="hu-HU" sz="2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Barátom</a:t>
            </a:r>
            <a:r>
              <a:rPr lang="hu-HU" sz="2000" dirty="0">
                <a:solidFill>
                  <a:srgbClr val="0070C0"/>
                </a:solidFill>
              </a:rPr>
              <a:t>, nem bánok veled igazságtalanul. Vajon nem </a:t>
            </a:r>
            <a:r>
              <a:rPr lang="hu-HU" sz="2000" dirty="0" smtClean="0">
                <a:solidFill>
                  <a:srgbClr val="0070C0"/>
                </a:solidFill>
              </a:rPr>
              <a:t>egy </a:t>
            </a:r>
            <a:r>
              <a:rPr lang="hu-HU" sz="2000" dirty="0">
                <a:solidFill>
                  <a:srgbClr val="0070C0"/>
                </a:solidFill>
              </a:rPr>
              <a:t>dénárban egyeztél meg velem</a:t>
            </a:r>
            <a:r>
              <a:rPr lang="hu-HU" sz="2000" dirty="0" smtClean="0">
                <a:solidFill>
                  <a:srgbClr val="0070C0"/>
                </a:solidFill>
              </a:rPr>
              <a:t>? …  </a:t>
            </a:r>
            <a:r>
              <a:rPr lang="hu-HU" sz="2000" dirty="0">
                <a:solidFill>
                  <a:srgbClr val="0070C0"/>
                </a:solidFill>
              </a:rPr>
              <a:t>Vagy azért vagy irigy, </a:t>
            </a:r>
            <a:r>
              <a:rPr lang="hu-HU" sz="2000" dirty="0" smtClean="0">
                <a:solidFill>
                  <a:srgbClr val="0070C0"/>
                </a:solidFill>
              </a:rPr>
              <a:t>mert </a:t>
            </a:r>
            <a:r>
              <a:rPr lang="hu-HU" sz="2000" dirty="0">
                <a:solidFill>
                  <a:srgbClr val="0070C0"/>
                </a:solidFill>
              </a:rPr>
              <a:t>én jó vagyok hozzájuk</a:t>
            </a:r>
            <a:r>
              <a:rPr lang="hu-HU" sz="2000" dirty="0" smtClean="0">
                <a:solidFill>
                  <a:srgbClr val="0070C0"/>
                </a:solidFill>
              </a:rPr>
              <a:t>?</a:t>
            </a:r>
            <a:r>
              <a:rPr lang="hu-HU" sz="2000" dirty="0" smtClean="0">
                <a:solidFill>
                  <a:srgbClr val="0070C0"/>
                </a:solidFill>
              </a:rPr>
              <a:t>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20,13.15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57" y="620111"/>
            <a:ext cx="4927585" cy="48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730</TotalTime>
  <Words>1630</Words>
  <Application>Microsoft Office PowerPoint</Application>
  <PresentationFormat>Szélesvásznú</PresentationFormat>
  <Paragraphs>92</Paragraphs>
  <Slides>12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 záró gondolatok előző igehirdetésből</vt:lpstr>
      <vt:lpstr>A jutalmazás isten joga</vt:lpstr>
      <vt:lpstr> máté evangéliuma 20. rész 1-16. versek</vt:lpstr>
      <vt:lpstr> máté evangéliuma 20. rész 1-16. versek</vt:lpstr>
      <vt:lpstr>PowerPoint-bemutató</vt:lpstr>
      <vt:lpstr>A jutalmazás isten joga bevezető gondolatok</vt:lpstr>
      <vt:lpstr>Isten bőkezűen irgalmas</vt:lpstr>
      <vt:lpstr>Te csak kövess engem!</vt:lpstr>
      <vt:lpstr>PowerPoint-bemutató</vt:lpstr>
      <vt:lpstr>A gazda három kívánsága ősi zsidó tanmese</vt:lpstr>
      <vt:lpstr>Isten egyenlővé tesz mindenkit</vt:lpstr>
      <vt:lpstr>A jutalmazás isten joga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63</cp:revision>
  <dcterms:created xsi:type="dcterms:W3CDTF">2020-09-26T18:34:06Z</dcterms:created>
  <dcterms:modified xsi:type="dcterms:W3CDTF">2023-03-11T21:20:00Z</dcterms:modified>
</cp:coreProperties>
</file>