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304" r:id="rId4"/>
    <p:sldId id="261" r:id="rId5"/>
    <p:sldId id="303" r:id="rId6"/>
    <p:sldId id="305" r:id="rId7"/>
    <p:sldId id="262" r:id="rId8"/>
    <p:sldId id="306" r:id="rId9"/>
    <p:sldId id="299" r:id="rId10"/>
    <p:sldId id="307" r:id="rId11"/>
    <p:sldId id="266" r:id="rId12"/>
    <p:sldId id="29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82" autoAdjust="0"/>
    <p:restoredTop sz="94660"/>
  </p:normalViewPr>
  <p:slideViewPr>
    <p:cSldViewPr snapToGrid="0">
      <p:cViewPr varScale="1">
        <p:scale>
          <a:sx n="69" d="100"/>
          <a:sy n="69" d="100"/>
        </p:scale>
        <p:origin x="6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u-HU"/>
              <a:t>Mintacím szerkesztése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u-HU"/>
              <a:t>Mintacím szerkesztése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8A87A34-81AB-432B-8DAE-1953F412C126}"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u-HU"/>
              <a:t>Mintacím szerkesztése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u-HU"/>
              <a:t>Mintacím szerkesztése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447191" y="2824269"/>
            <a:ext cx="4645152" cy="264445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412362" y="2821491"/>
            <a:ext cx="4645152" cy="263737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u-HU"/>
              <a:t>Mintacím szerkesztése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10/28/2023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10/28/2023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10/28/2023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hu.wikipedia.org/wiki/B%C3%A1rka_k%C3%B6z%C3%B6ss%C3%A9g" TargetMode="External"/><Relationship Id="rId3" Type="http://schemas.openxmlformats.org/officeDocument/2006/relationships/hyperlink" Target="https://hu.wikipedia.org/wiki/T%C3%A1rsadalmi_igazs%C3%A1goss%C3%A1g" TargetMode="External"/><Relationship Id="rId7" Type="http://schemas.openxmlformats.org/officeDocument/2006/relationships/hyperlink" Target="https://hu.wikipedia.org/w/index.php?title=Richmond_Hill&amp;action=edit&amp;redlink=1" TargetMode="External"/><Relationship Id="rId2" Type="http://schemas.openxmlformats.org/officeDocument/2006/relationships/hyperlink" Target="https://hu.wikipedia.org/wiki/Pszichol%C3%B3gia" TargetMode="External"/><Relationship Id="rId1" Type="http://schemas.openxmlformats.org/officeDocument/2006/relationships/slideLayout" Target="../slideLayouts/slideLayout8.xml"/><Relationship Id="rId6" Type="http://schemas.openxmlformats.org/officeDocument/2006/relationships/hyperlink" Target="https://hu.wikipedia.org/wiki/Harvard_Divinity_School" TargetMode="External"/><Relationship Id="rId5" Type="http://schemas.openxmlformats.org/officeDocument/2006/relationships/hyperlink" Target="https://hu.wikipedia.org/w/index.php?title=Yale_Divinity_School&amp;action=edit&amp;redlink=1" TargetMode="External"/><Relationship Id="rId4" Type="http://schemas.openxmlformats.org/officeDocument/2006/relationships/hyperlink" Target="https://hu.wikipedia.org/wiki/Notre_Dame_Egyete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4400" dirty="0" smtClean="0"/>
              <a:t>a jutalmazás ideje</a:t>
            </a:r>
            <a:endParaRPr lang="hu-HU" sz="4400" dirty="0"/>
          </a:p>
        </p:txBody>
      </p:sp>
      <p:sp>
        <p:nvSpPr>
          <p:cNvPr id="3" name="Alcím 2"/>
          <p:cNvSpPr>
            <a:spLocks noGrp="1"/>
          </p:cNvSpPr>
          <p:nvPr>
            <p:ph type="subTitle" idx="1"/>
          </p:nvPr>
        </p:nvSpPr>
        <p:spPr/>
        <p:txBody>
          <a:bodyPr>
            <a:normAutofit/>
          </a:bodyPr>
          <a:lstStyle/>
          <a:p>
            <a:r>
              <a:rPr lang="hu-HU" sz="3200" dirty="0" smtClean="0">
                <a:solidFill>
                  <a:srgbClr val="C00000"/>
                </a:solidFill>
              </a:rPr>
              <a:t>Az utolsó ítélet</a:t>
            </a:r>
            <a:endParaRPr lang="hu-HU" sz="3200" dirty="0">
              <a:solidFill>
                <a:srgbClr val="C00000"/>
              </a:solidFill>
            </a:endParaRPr>
          </a:p>
        </p:txBody>
      </p:sp>
    </p:spTree>
    <p:extLst>
      <p:ext uri="{BB962C8B-B14F-4D97-AF65-F5344CB8AC3E}">
        <p14:creationId xmlns:p14="http://schemas.microsoft.com/office/powerpoint/2010/main" val="3935317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a:srcRect l="19228" t="27981" r="18879" b="27493"/>
          <a:stretch/>
        </p:blipFill>
        <p:spPr>
          <a:xfrm>
            <a:off x="2022764" y="-401783"/>
            <a:ext cx="7994073" cy="7633855"/>
          </a:xfrm>
          <a:prstGeom prst="rect">
            <a:avLst/>
          </a:prstGeom>
        </p:spPr>
      </p:pic>
    </p:spTree>
    <p:extLst>
      <p:ext uri="{BB962C8B-B14F-4D97-AF65-F5344CB8AC3E}">
        <p14:creationId xmlns:p14="http://schemas.microsoft.com/office/powerpoint/2010/main" val="933560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jutalmazás ideje</a:t>
            </a:r>
            <a:r>
              <a:rPr lang="hu-HU" dirty="0" smtClean="0"/>
              <a:t/>
            </a:r>
            <a:br>
              <a:rPr lang="hu-HU" dirty="0" smtClean="0"/>
            </a:br>
            <a:r>
              <a:rPr lang="hu-HU" dirty="0" smtClean="0">
                <a:solidFill>
                  <a:srgbClr val="7030A0"/>
                </a:solidFill>
              </a:rPr>
              <a:t>záró gondolatok</a:t>
            </a:r>
            <a:endParaRPr lang="hu-HU" dirty="0">
              <a:solidFill>
                <a:srgbClr val="7030A0"/>
              </a:solidFill>
            </a:endParaRPr>
          </a:p>
        </p:txBody>
      </p:sp>
      <p:sp>
        <p:nvSpPr>
          <p:cNvPr id="3" name="Tartalom helye 2"/>
          <p:cNvSpPr>
            <a:spLocks noGrp="1"/>
          </p:cNvSpPr>
          <p:nvPr>
            <p:ph idx="1"/>
          </p:nvPr>
        </p:nvSpPr>
        <p:spPr>
          <a:xfrm>
            <a:off x="1451579" y="2015732"/>
            <a:ext cx="9603275" cy="3940568"/>
          </a:xfrm>
        </p:spPr>
        <p:txBody>
          <a:bodyPr>
            <a:normAutofit/>
          </a:bodyPr>
          <a:lstStyle/>
          <a:p>
            <a:pPr marL="0" indent="0">
              <a:lnSpc>
                <a:spcPct val="100000"/>
              </a:lnSpc>
              <a:spcBef>
                <a:spcPts val="0"/>
              </a:spcBef>
              <a:buNone/>
            </a:pPr>
            <a:endParaRPr lang="hu-HU" sz="3200" dirty="0" smtClean="0">
              <a:solidFill>
                <a:srgbClr val="7030A0"/>
              </a:solidFill>
            </a:endParaRPr>
          </a:p>
          <a:p>
            <a:pPr marL="0" indent="0">
              <a:lnSpc>
                <a:spcPct val="100000"/>
              </a:lnSpc>
              <a:spcBef>
                <a:spcPts val="0"/>
              </a:spcBef>
              <a:buNone/>
            </a:pPr>
            <a:endParaRPr lang="hu-HU" sz="3200" dirty="0">
              <a:solidFill>
                <a:srgbClr val="7030A0"/>
              </a:solidFill>
            </a:endParaRPr>
          </a:p>
          <a:p>
            <a:pPr marL="0" indent="0">
              <a:lnSpc>
                <a:spcPct val="100000"/>
              </a:lnSpc>
              <a:spcBef>
                <a:spcPts val="0"/>
              </a:spcBef>
              <a:buNone/>
            </a:pPr>
            <a:endParaRPr lang="hu-HU" sz="3200" dirty="0" smtClean="0">
              <a:solidFill>
                <a:srgbClr val="7030A0"/>
              </a:solidFill>
            </a:endParaRPr>
          </a:p>
          <a:p>
            <a:pPr marL="0" indent="0" algn="ctr">
              <a:lnSpc>
                <a:spcPct val="100000"/>
              </a:lnSpc>
              <a:spcBef>
                <a:spcPts val="0"/>
              </a:spcBef>
              <a:buNone/>
            </a:pPr>
            <a:r>
              <a:rPr lang="hu-HU" sz="3200" dirty="0" smtClean="0">
                <a:solidFill>
                  <a:srgbClr val="7030A0"/>
                </a:solidFill>
              </a:rPr>
              <a:t>Az arany rizsszem</a:t>
            </a:r>
            <a:endParaRPr lang="hu-HU" sz="2400" dirty="0" smtClean="0"/>
          </a:p>
        </p:txBody>
      </p:sp>
    </p:spTree>
    <p:extLst>
      <p:ext uri="{BB962C8B-B14F-4D97-AF65-F5344CB8AC3E}">
        <p14:creationId xmlns:p14="http://schemas.microsoft.com/office/powerpoint/2010/main" val="68256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600" dirty="0" smtClean="0"/>
              <a:t>4 </a:t>
            </a:r>
            <a:r>
              <a:rPr lang="hu-HU" sz="2600" dirty="0" smtClean="0"/>
              <a:t>alapvető </a:t>
            </a:r>
            <a:r>
              <a:rPr lang="hu-HU" sz="2600" dirty="0" err="1" smtClean="0"/>
              <a:t>házzassági</a:t>
            </a:r>
            <a:r>
              <a:rPr lang="hu-HU" sz="2600" dirty="0" smtClean="0"/>
              <a:t> tanács egész évre</a:t>
            </a:r>
            <a:r>
              <a:rPr lang="hu-HU" sz="2600" dirty="0" smtClean="0"/>
              <a:t/>
            </a:r>
            <a:br>
              <a:rPr lang="hu-HU" sz="2600" dirty="0" smtClean="0"/>
            </a:br>
            <a:r>
              <a:rPr lang="hu-HU" sz="2600" dirty="0" smtClean="0">
                <a:solidFill>
                  <a:srgbClr val="7030A0"/>
                </a:solidFill>
              </a:rPr>
              <a:t>heti tippek házasságunk gondozására</a:t>
            </a:r>
            <a:endParaRPr lang="hu-HU" sz="2600" dirty="0">
              <a:solidFill>
                <a:srgbClr val="7030A0"/>
              </a:solidFill>
            </a:endParaRPr>
          </a:p>
        </p:txBody>
      </p:sp>
      <p:sp>
        <p:nvSpPr>
          <p:cNvPr id="3" name="Tartalom helye 2"/>
          <p:cNvSpPr>
            <a:spLocks noGrp="1"/>
          </p:cNvSpPr>
          <p:nvPr>
            <p:ph idx="1"/>
          </p:nvPr>
        </p:nvSpPr>
        <p:spPr>
          <a:xfrm>
            <a:off x="1451579" y="2015732"/>
            <a:ext cx="9603275" cy="3940568"/>
          </a:xfrm>
        </p:spPr>
        <p:txBody>
          <a:bodyPr>
            <a:normAutofit fontScale="85000" lnSpcReduction="10000"/>
          </a:bodyPr>
          <a:lstStyle/>
          <a:p>
            <a:pPr marL="514350" indent="-514350">
              <a:lnSpc>
                <a:spcPct val="100000"/>
              </a:lnSpc>
              <a:spcBef>
                <a:spcPts val="0"/>
              </a:spcBef>
              <a:buFont typeface="+mj-lt"/>
              <a:buAutoNum type="arabicPeriod"/>
            </a:pPr>
            <a:r>
              <a:rPr lang="hu-HU" sz="2200" dirty="0" smtClean="0">
                <a:solidFill>
                  <a:schemeClr val="accent1"/>
                </a:solidFill>
              </a:rPr>
              <a:t>Állj le az állandó összehasonlításokkal</a:t>
            </a:r>
            <a:r>
              <a:rPr lang="hu-HU" sz="2200" dirty="0" smtClean="0">
                <a:solidFill>
                  <a:schemeClr val="accent1"/>
                </a:solidFill>
              </a:rPr>
              <a:t> </a:t>
            </a:r>
            <a:r>
              <a:rPr lang="hu-HU" sz="2200" dirty="0" smtClean="0">
                <a:solidFill>
                  <a:schemeClr val="accent1"/>
                </a:solidFill>
              </a:rPr>
              <a:t>– </a:t>
            </a:r>
            <a:r>
              <a:rPr lang="hu-HU" sz="2200" dirty="0" smtClean="0">
                <a:solidFill>
                  <a:srgbClr val="0070C0"/>
                </a:solidFill>
              </a:rPr>
              <a:t>minden pár a saját, egyedi útját járja be a házasságában. Minden házaspárnak megvannak a maguk küzdelmei és sikerei. Nem érdemes energiát pazarolni arra, hogy vajon van-e olyan jó a házasságotok, mint másoké.</a:t>
            </a:r>
            <a:endParaRPr lang="hu-HU" sz="2200" dirty="0" smtClean="0">
              <a:solidFill>
                <a:srgbClr val="0070C0"/>
              </a:solidFill>
            </a:endParaRPr>
          </a:p>
          <a:p>
            <a:pPr marL="514350" indent="-514350">
              <a:lnSpc>
                <a:spcPct val="100000"/>
              </a:lnSpc>
              <a:spcBef>
                <a:spcPts val="0"/>
              </a:spcBef>
              <a:buFont typeface="+mj-lt"/>
              <a:buAutoNum type="arabicPeriod"/>
            </a:pPr>
            <a:r>
              <a:rPr lang="hu-HU" sz="2200" dirty="0" smtClean="0">
                <a:solidFill>
                  <a:schemeClr val="accent1"/>
                </a:solidFill>
              </a:rPr>
              <a:t>Légy konkrét </a:t>
            </a:r>
            <a:r>
              <a:rPr lang="hu-HU" sz="2200" dirty="0" smtClean="0">
                <a:solidFill>
                  <a:schemeClr val="accent1"/>
                </a:solidFill>
              </a:rPr>
              <a:t>– </a:t>
            </a:r>
            <a:r>
              <a:rPr lang="hu-HU" sz="2200" dirty="0" smtClean="0">
                <a:solidFill>
                  <a:srgbClr val="0070C0"/>
                </a:solidFill>
              </a:rPr>
              <a:t>amennyiben célokat tűztök ki magatok elé, határozzátok meg pontosan, mit is szeretnétek. Így könnyebben mérhető az elért siker, mely még magabiztosabbá tesz benneteket. A konfliktusok kezelésében is hasznosabb, ha pontosan fogalmaztok.</a:t>
            </a:r>
            <a:endParaRPr lang="hu-HU" sz="2200" dirty="0">
              <a:solidFill>
                <a:srgbClr val="0070C0"/>
              </a:solidFill>
            </a:endParaRPr>
          </a:p>
          <a:p>
            <a:pPr marL="457200" indent="-457200">
              <a:lnSpc>
                <a:spcPct val="100000"/>
              </a:lnSpc>
              <a:spcBef>
                <a:spcPts val="0"/>
              </a:spcBef>
              <a:buFont typeface="+mj-lt"/>
              <a:buAutoNum type="arabicPeriod"/>
            </a:pPr>
            <a:r>
              <a:rPr lang="hu-HU" sz="2200" dirty="0" smtClean="0">
                <a:solidFill>
                  <a:schemeClr val="accent1"/>
                </a:solidFill>
              </a:rPr>
              <a:t>Bölcsen gondold meg az elvárásaidat </a:t>
            </a:r>
            <a:r>
              <a:rPr lang="hu-HU" sz="2200" dirty="0" smtClean="0">
                <a:solidFill>
                  <a:schemeClr val="accent1"/>
                </a:solidFill>
              </a:rPr>
              <a:t>– </a:t>
            </a:r>
            <a:r>
              <a:rPr lang="hu-HU" sz="2200" dirty="0" smtClean="0">
                <a:solidFill>
                  <a:srgbClr val="0070C0"/>
                </a:solidFill>
              </a:rPr>
              <a:t>ha boldogtalannak érzitek magatokat házasságotok bizonyos területeivel kapcsolatban, vizsgáljátok meg elvárásaitokat, mennyire egyeznek társatok elvárásaival. Mindezek összehangolása jelentősen növelheti elégedettségeteket a kapcsolatotokkal. </a:t>
            </a:r>
            <a:endParaRPr lang="hu-HU" sz="2200" dirty="0" smtClean="0">
              <a:solidFill>
                <a:srgbClr val="0070C0"/>
              </a:solidFill>
            </a:endParaRPr>
          </a:p>
          <a:p>
            <a:pPr marL="457200" indent="-457200">
              <a:lnSpc>
                <a:spcPct val="100000"/>
              </a:lnSpc>
              <a:spcBef>
                <a:spcPts val="0"/>
              </a:spcBef>
              <a:buFont typeface="+mj-lt"/>
              <a:buAutoNum type="arabicPeriod"/>
            </a:pPr>
            <a:r>
              <a:rPr lang="hu-HU" sz="2200" dirty="0" smtClean="0">
                <a:solidFill>
                  <a:schemeClr val="accent1"/>
                </a:solidFill>
              </a:rPr>
              <a:t>Összpontosíts magadra </a:t>
            </a:r>
            <a:r>
              <a:rPr lang="hu-HU" sz="2200" dirty="0" smtClean="0">
                <a:solidFill>
                  <a:schemeClr val="accent1"/>
                </a:solidFill>
              </a:rPr>
              <a:t>– </a:t>
            </a:r>
            <a:r>
              <a:rPr lang="hu-HU" sz="2200" dirty="0" smtClean="0">
                <a:solidFill>
                  <a:srgbClr val="0070C0"/>
                </a:solidFill>
              </a:rPr>
              <a:t>saját gyengeségeitek, bizonytalanságaitok, szükségleteitek és vágyaitok megértése képessé tehet arra, hogy ne védekezően viselkedjetek, amikor problémát kell megbeszélnetek. Abban is segít, hogy felfedezzétek, mi tölt fel titeket igazán, hogy aztán még többet tudjatok </a:t>
            </a:r>
            <a:r>
              <a:rPr lang="hu-HU" sz="2200" smtClean="0">
                <a:solidFill>
                  <a:srgbClr val="0070C0"/>
                </a:solidFill>
              </a:rPr>
              <a:t>adni házastársatoknak.</a:t>
            </a:r>
            <a:endParaRPr lang="hu-HU" sz="2200" dirty="0" smtClean="0">
              <a:solidFill>
                <a:srgbClr val="0070C0"/>
              </a:solidFill>
            </a:endParaRPr>
          </a:p>
        </p:txBody>
      </p:sp>
    </p:spTree>
    <p:extLst>
      <p:ext uri="{BB962C8B-B14F-4D97-AF65-F5344CB8AC3E}">
        <p14:creationId xmlns:p14="http://schemas.microsoft.com/office/powerpoint/2010/main" val="986145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jutalmazás ideje</a:t>
            </a:r>
            <a:r>
              <a:rPr lang="hu-HU" dirty="0" smtClean="0"/>
              <a:t/>
            </a:r>
            <a:br>
              <a:rPr lang="hu-HU" dirty="0" smtClean="0"/>
            </a:br>
            <a:r>
              <a:rPr lang="hu-HU" sz="2800" dirty="0" err="1" smtClean="0">
                <a:solidFill>
                  <a:srgbClr val="C00000"/>
                </a:solidFill>
              </a:rPr>
              <a:t>máté</a:t>
            </a:r>
            <a:r>
              <a:rPr lang="hu-HU" sz="2800" dirty="0" smtClean="0">
                <a:solidFill>
                  <a:srgbClr val="C00000"/>
                </a:solidFill>
              </a:rPr>
              <a:t> evangéliuma 25. </a:t>
            </a:r>
            <a:r>
              <a:rPr lang="hu-HU" sz="2800" dirty="0">
                <a:solidFill>
                  <a:srgbClr val="C00000"/>
                </a:solidFill>
              </a:rPr>
              <a:t>rész </a:t>
            </a:r>
            <a:r>
              <a:rPr lang="hu-HU" sz="2800" dirty="0" smtClean="0">
                <a:solidFill>
                  <a:srgbClr val="C00000"/>
                </a:solidFill>
              </a:rPr>
              <a:t>31-46. </a:t>
            </a:r>
            <a:r>
              <a:rPr lang="hu-HU" sz="2800" dirty="0">
                <a:solidFill>
                  <a:srgbClr val="C00000"/>
                </a:solidFill>
              </a:rPr>
              <a:t>versek</a:t>
            </a:r>
          </a:p>
        </p:txBody>
      </p:sp>
      <p:sp>
        <p:nvSpPr>
          <p:cNvPr id="5" name="Rectangle 2"/>
          <p:cNvSpPr>
            <a:spLocks noGrp="1" noChangeArrowheads="1"/>
          </p:cNvSpPr>
          <p:nvPr>
            <p:ph idx="1"/>
          </p:nvPr>
        </p:nvSpPr>
        <p:spPr bwMode="auto">
          <a:xfrm>
            <a:off x="228600" y="1965880"/>
            <a:ext cx="1204695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ClrTx/>
              <a:buSzTx/>
              <a:buNone/>
            </a:pPr>
            <a:r>
              <a:rPr lang="hu-HU" sz="2400" baseline="30000" dirty="0"/>
              <a:t>31</a:t>
            </a:r>
            <a:r>
              <a:rPr lang="hu-HU" sz="2400" dirty="0"/>
              <a:t>Amikor pedig az Emberfia eljön az ő dicsőségében, és vele az angyalok mind, akkor </a:t>
            </a:r>
            <a:r>
              <a:rPr lang="hu-HU" sz="2400" dirty="0" err="1"/>
              <a:t>odaül</a:t>
            </a:r>
            <a:r>
              <a:rPr lang="hu-HU" sz="2400" dirty="0"/>
              <a:t>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dicsősége </a:t>
            </a:r>
            <a:r>
              <a:rPr lang="hu-HU" sz="2400" dirty="0"/>
              <a:t>trónjára. </a:t>
            </a:r>
            <a:r>
              <a:rPr lang="hu-HU" sz="2400" baseline="30000" dirty="0"/>
              <a:t>32</a:t>
            </a:r>
            <a:r>
              <a:rPr lang="hu-HU" sz="2400" dirty="0"/>
              <a:t>Összegyűjtenek elé minden népet, ő pedig elválasztja őket egymástól,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ahogyan </a:t>
            </a:r>
            <a:r>
              <a:rPr lang="hu-HU" sz="2400" dirty="0"/>
              <a:t>a pásztor elválasztja a juhokat a kecskéktől. </a:t>
            </a:r>
            <a:r>
              <a:rPr lang="hu-HU" sz="2400" baseline="30000" dirty="0"/>
              <a:t>33</a:t>
            </a:r>
            <a:r>
              <a:rPr lang="hu-HU" sz="2400" dirty="0"/>
              <a:t>A juhokat jobb keze felől, a kecskéket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pedig </a:t>
            </a:r>
            <a:r>
              <a:rPr lang="hu-HU" sz="2400" dirty="0"/>
              <a:t>bal keze felől állítja.</a:t>
            </a:r>
            <a:br>
              <a:rPr lang="hu-HU" sz="2400" dirty="0"/>
            </a:br>
            <a:r>
              <a:rPr lang="hu-HU" sz="2400" baseline="30000" dirty="0"/>
              <a:t>34</a:t>
            </a:r>
            <a:r>
              <a:rPr lang="hu-HU" sz="2400" dirty="0"/>
              <a:t>Akkor így szól a király a jobb keze felől állókhoz: Jöjjetek, Atyám </a:t>
            </a:r>
            <a:r>
              <a:rPr lang="hu-HU" sz="2400" dirty="0" err="1"/>
              <a:t>áldottai</a:t>
            </a:r>
            <a:r>
              <a:rPr lang="hu-HU" sz="2400" dirty="0"/>
              <a:t>, örököljétek az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országot</a:t>
            </a:r>
            <a:r>
              <a:rPr lang="hu-HU" sz="2400" dirty="0"/>
              <a:t>, amely készen áll számotokra a világ kezdete óta. </a:t>
            </a:r>
            <a:r>
              <a:rPr lang="hu-HU" sz="2400" baseline="30000" dirty="0"/>
              <a:t>35</a:t>
            </a:r>
            <a:r>
              <a:rPr lang="hu-HU" sz="2400" dirty="0"/>
              <a:t>Mert éheztem, és ennem adtatok,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szomjaztam</a:t>
            </a:r>
            <a:r>
              <a:rPr lang="hu-HU" sz="2400" dirty="0"/>
              <a:t>, és innom adtatok, jövevény voltam, és befogadtatok, </a:t>
            </a:r>
            <a:r>
              <a:rPr lang="hu-HU" sz="2400" baseline="30000" dirty="0"/>
              <a:t>36</a:t>
            </a:r>
            <a:r>
              <a:rPr lang="hu-HU" sz="2400" dirty="0"/>
              <a:t>mezítelen voltam, és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felruháztatok</a:t>
            </a:r>
            <a:r>
              <a:rPr lang="hu-HU" sz="2400" dirty="0"/>
              <a:t>, beteg voltam, és meglátogattatok, börtönben voltam, és eljöttetek hozzám. </a:t>
            </a:r>
            <a:endParaRPr lang="hu-HU" sz="2400" dirty="0" smtClean="0"/>
          </a:p>
          <a:p>
            <a:pPr marL="0" lvl="0" indent="0" eaLnBrk="0" fontAlgn="base" hangingPunct="0">
              <a:lnSpc>
                <a:spcPct val="100000"/>
              </a:lnSpc>
              <a:spcBef>
                <a:spcPct val="0"/>
              </a:spcBef>
              <a:spcAft>
                <a:spcPct val="0"/>
              </a:spcAft>
              <a:buClrTx/>
              <a:buSzTx/>
              <a:buNone/>
            </a:pPr>
            <a:r>
              <a:rPr lang="hu-HU" sz="2400" baseline="30000" dirty="0" smtClean="0"/>
              <a:t>37</a:t>
            </a:r>
            <a:r>
              <a:rPr lang="hu-HU" sz="2400" dirty="0" smtClean="0"/>
              <a:t>Akkor </a:t>
            </a:r>
            <a:r>
              <a:rPr lang="hu-HU" sz="2400" dirty="0"/>
              <a:t>így válaszolnak neki az igazak: Uram, mikor láttunk téged éhezni, hogy enned adtunk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volna</a:t>
            </a:r>
            <a:r>
              <a:rPr lang="hu-HU" sz="2400" dirty="0"/>
              <a:t>, vagy szomjazni, hogy innod adtunk volna? </a:t>
            </a:r>
            <a:r>
              <a:rPr lang="hu-HU" sz="2400" baseline="30000" dirty="0"/>
              <a:t>38</a:t>
            </a:r>
            <a:r>
              <a:rPr lang="hu-HU" sz="2400" dirty="0"/>
              <a:t>Mikor láttunk jövevénynek, hogy befogadtunk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volna</a:t>
            </a:r>
            <a:r>
              <a:rPr lang="hu-HU" sz="2400" dirty="0"/>
              <a:t>, vagy mezítelennek, hogy felruháztunk volna?</a:t>
            </a:r>
            <a:endParaRPr lang="hu-HU" sz="2400" dirty="0" smtClean="0">
              <a:solidFill>
                <a:srgbClr val="0070C0"/>
              </a:solidFill>
            </a:endParaRPr>
          </a:p>
        </p:txBody>
      </p:sp>
    </p:spTree>
    <p:extLst>
      <p:ext uri="{BB962C8B-B14F-4D97-AF65-F5344CB8AC3E}">
        <p14:creationId xmlns:p14="http://schemas.microsoft.com/office/powerpoint/2010/main" val="3589042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a:t>
            </a:r>
            <a:r>
              <a:rPr lang="hu-HU" dirty="0" smtClean="0"/>
              <a:t>jutalmazás ideje</a:t>
            </a:r>
            <a:r>
              <a:rPr lang="hu-HU" dirty="0"/>
              <a:t/>
            </a:r>
            <a:br>
              <a:rPr lang="hu-HU" dirty="0"/>
            </a:br>
            <a:r>
              <a:rPr lang="hu-HU" sz="2800" dirty="0" err="1" smtClean="0">
                <a:solidFill>
                  <a:srgbClr val="C00000"/>
                </a:solidFill>
              </a:rPr>
              <a:t>máté</a:t>
            </a:r>
            <a:r>
              <a:rPr lang="hu-HU" sz="2800" dirty="0" smtClean="0">
                <a:solidFill>
                  <a:srgbClr val="C00000"/>
                </a:solidFill>
              </a:rPr>
              <a:t> evangéliuma 25. </a:t>
            </a:r>
            <a:r>
              <a:rPr lang="hu-HU" sz="2800" dirty="0">
                <a:solidFill>
                  <a:srgbClr val="C00000"/>
                </a:solidFill>
              </a:rPr>
              <a:t>rész </a:t>
            </a:r>
            <a:r>
              <a:rPr lang="hu-HU" sz="2800" dirty="0" smtClean="0">
                <a:solidFill>
                  <a:srgbClr val="C00000"/>
                </a:solidFill>
              </a:rPr>
              <a:t>31-46. </a:t>
            </a:r>
            <a:r>
              <a:rPr lang="hu-HU" sz="2800" dirty="0">
                <a:solidFill>
                  <a:srgbClr val="C00000"/>
                </a:solidFill>
              </a:rPr>
              <a:t>versek</a:t>
            </a:r>
          </a:p>
        </p:txBody>
      </p:sp>
      <p:sp>
        <p:nvSpPr>
          <p:cNvPr id="5" name="Rectangle 2"/>
          <p:cNvSpPr>
            <a:spLocks noGrp="1" noChangeArrowheads="1"/>
          </p:cNvSpPr>
          <p:nvPr>
            <p:ph idx="1"/>
          </p:nvPr>
        </p:nvSpPr>
        <p:spPr bwMode="auto">
          <a:xfrm>
            <a:off x="228600" y="1965880"/>
            <a:ext cx="121632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ClrTx/>
              <a:buSzTx/>
              <a:buNone/>
            </a:pPr>
            <a:r>
              <a:rPr lang="hu-HU" sz="2400" baseline="30000" dirty="0"/>
              <a:t>39</a:t>
            </a:r>
            <a:r>
              <a:rPr lang="hu-HU" sz="2400" dirty="0"/>
              <a:t>Mikor láttunk betegen vagy börtönben, hogy elmentünk volna hozzád? </a:t>
            </a:r>
            <a:r>
              <a:rPr lang="hu-HU" sz="2400" baseline="30000" dirty="0"/>
              <a:t>40</a:t>
            </a:r>
            <a:r>
              <a:rPr lang="hu-HU" sz="2400" dirty="0"/>
              <a:t>A király így felel majd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nekik</a:t>
            </a:r>
            <a:r>
              <a:rPr lang="hu-HU" sz="2400" dirty="0"/>
              <a:t>: Bizony mondom nektek, valahányszor megtettétek ezeket akár csak eggyel is az én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legkisebb </a:t>
            </a:r>
            <a:r>
              <a:rPr lang="hu-HU" sz="2400" dirty="0"/>
              <a:t>testvéreim közül, velem tettétek meg.</a:t>
            </a:r>
            <a:br>
              <a:rPr lang="hu-HU" sz="2400" dirty="0"/>
            </a:br>
            <a:r>
              <a:rPr lang="hu-HU" sz="2400" baseline="30000" dirty="0"/>
              <a:t>41</a:t>
            </a:r>
            <a:r>
              <a:rPr lang="hu-HU" sz="2400" dirty="0"/>
              <a:t>Akkor szól a bal keze felől állókhoz is: Menjetek előlem, átkozottak, az ördögnek és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angyalainak </a:t>
            </a:r>
            <a:r>
              <a:rPr lang="hu-HU" sz="2400" dirty="0"/>
              <a:t>elkészített örök tűzre! </a:t>
            </a:r>
            <a:r>
              <a:rPr lang="hu-HU" sz="2400" baseline="30000" dirty="0"/>
              <a:t>42</a:t>
            </a:r>
            <a:r>
              <a:rPr lang="hu-HU" sz="2400" dirty="0"/>
              <a:t>Mert éheztem, és nem adtatok ennem, szomjaztam, és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nem </a:t>
            </a:r>
            <a:r>
              <a:rPr lang="hu-HU" sz="2400" dirty="0"/>
              <a:t>adtatok innom, </a:t>
            </a:r>
            <a:r>
              <a:rPr lang="hu-HU" sz="2400" baseline="30000" dirty="0"/>
              <a:t>43</a:t>
            </a:r>
            <a:r>
              <a:rPr lang="hu-HU" sz="2400" dirty="0"/>
              <a:t>jövevény voltam, és nem fogadtatok be, mezítelen voltam, és nem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ruháztatok </a:t>
            </a:r>
            <a:r>
              <a:rPr lang="hu-HU" sz="2400" dirty="0"/>
              <a:t>fel, beteg voltam, börtönben voltam, és nem látogattatok meg. </a:t>
            </a:r>
            <a:r>
              <a:rPr lang="hu-HU" sz="2400" baseline="30000" dirty="0"/>
              <a:t>44</a:t>
            </a:r>
            <a:r>
              <a:rPr lang="hu-HU" sz="2400" dirty="0"/>
              <a:t>Akkor ezek is így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válaszolnak </a:t>
            </a:r>
            <a:r>
              <a:rPr lang="hu-HU" sz="2400" dirty="0"/>
              <a:t>neki: Uram, mikor láttunk téged éhezni vagy szomjazni, jövevénynek vagy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mezítelennek</a:t>
            </a:r>
            <a:r>
              <a:rPr lang="hu-HU" sz="2400" dirty="0"/>
              <a:t>, betegen vagy börtönben, amikor nem szolgáltunk neked? </a:t>
            </a:r>
            <a:r>
              <a:rPr lang="hu-HU" sz="2400" baseline="30000" dirty="0"/>
              <a:t>45</a:t>
            </a:r>
            <a:r>
              <a:rPr lang="hu-HU" sz="2400" dirty="0"/>
              <a:t>Akkor így felel nekik: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Bizony </a:t>
            </a:r>
            <a:r>
              <a:rPr lang="hu-HU" sz="2400" dirty="0"/>
              <a:t>mondom nektek, valahányszor nem tettétek meg ezeket eggyel a legkisebbek közül,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velem </a:t>
            </a:r>
            <a:r>
              <a:rPr lang="hu-HU" sz="2400" dirty="0"/>
              <a:t>nem tettétek meg. </a:t>
            </a:r>
            <a:r>
              <a:rPr lang="hu-HU" sz="2400" baseline="30000" dirty="0"/>
              <a:t>46</a:t>
            </a:r>
            <a:r>
              <a:rPr lang="hu-HU" sz="2400" dirty="0"/>
              <a:t>És ezek elmennek az örök büntetésre, az igazak pedig az örök életre. </a:t>
            </a:r>
            <a:endParaRPr lang="hu-HU" sz="2400" dirty="0" smtClean="0">
              <a:solidFill>
                <a:srgbClr val="0070C0"/>
              </a:solidFill>
            </a:endParaRPr>
          </a:p>
        </p:txBody>
      </p:sp>
    </p:spTree>
    <p:extLst>
      <p:ext uri="{BB962C8B-B14F-4D97-AF65-F5344CB8AC3E}">
        <p14:creationId xmlns:p14="http://schemas.microsoft.com/office/powerpoint/2010/main" val="3877867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jutalmazás ideje</a:t>
            </a:r>
            <a:r>
              <a:rPr lang="hu-HU" dirty="0"/>
              <a:t/>
            </a:r>
            <a:br>
              <a:rPr lang="hu-HU" dirty="0"/>
            </a:br>
            <a:r>
              <a:rPr lang="hu-HU" dirty="0" smtClean="0">
                <a:solidFill>
                  <a:srgbClr val="7030A0"/>
                </a:solidFill>
              </a:rPr>
              <a:t>bevezető gondolatok</a:t>
            </a:r>
            <a:endParaRPr lang="hu-HU" dirty="0">
              <a:solidFill>
                <a:srgbClr val="7030A0"/>
              </a:solidFill>
            </a:endParaRPr>
          </a:p>
        </p:txBody>
      </p:sp>
      <p:sp>
        <p:nvSpPr>
          <p:cNvPr id="3" name="Tartalom helye 2"/>
          <p:cNvSpPr>
            <a:spLocks noGrp="1"/>
          </p:cNvSpPr>
          <p:nvPr>
            <p:ph sz="half" idx="1"/>
          </p:nvPr>
        </p:nvSpPr>
        <p:spPr>
          <a:xfrm>
            <a:off x="1447330" y="2010878"/>
            <a:ext cx="9607521" cy="3854213"/>
          </a:xfrm>
        </p:spPr>
        <p:txBody>
          <a:bodyPr>
            <a:noAutofit/>
          </a:bodyPr>
          <a:lstStyle/>
          <a:p>
            <a:pPr marL="0" indent="0">
              <a:lnSpc>
                <a:spcPct val="100000"/>
              </a:lnSpc>
              <a:spcBef>
                <a:spcPts val="0"/>
              </a:spcBef>
              <a:buNone/>
            </a:pPr>
            <a:r>
              <a:rPr lang="hu-HU" sz="2400" dirty="0" smtClean="0">
                <a:solidFill>
                  <a:srgbClr val="7030A0"/>
                </a:solidFill>
              </a:rPr>
              <a:t>A </a:t>
            </a:r>
            <a:r>
              <a:rPr lang="hu-HU" sz="2400" dirty="0" smtClean="0">
                <a:solidFill>
                  <a:srgbClr val="7030A0"/>
                </a:solidFill>
              </a:rPr>
              <a:t>talentumok példázatának folytatása ez a példázat az utolsó ítéletről.</a:t>
            </a:r>
            <a:endParaRPr lang="hu-HU" sz="2400" dirty="0" smtClean="0">
              <a:solidFill>
                <a:srgbClr val="7030A0"/>
              </a:solidFill>
            </a:endParaRPr>
          </a:p>
          <a:p>
            <a:pPr lvl="1">
              <a:lnSpc>
                <a:spcPct val="100000"/>
              </a:lnSpc>
              <a:spcBef>
                <a:spcPts val="0"/>
              </a:spcBef>
            </a:pPr>
            <a:r>
              <a:rPr lang="hu-HU" sz="2200" dirty="0" smtClean="0"/>
              <a:t>Jézus szeretett történetekben tanítani. Ma én is szeretném alkalmazni módszerét.</a:t>
            </a:r>
            <a:endParaRPr lang="hu-HU" sz="2200" dirty="0"/>
          </a:p>
          <a:p>
            <a:pPr marL="0" indent="0">
              <a:lnSpc>
                <a:spcPct val="100000"/>
              </a:lnSpc>
              <a:spcBef>
                <a:spcPts val="0"/>
              </a:spcBef>
              <a:buNone/>
            </a:pPr>
            <a:endParaRPr lang="hu-HU" sz="2400" dirty="0" smtClean="0">
              <a:solidFill>
                <a:srgbClr val="7030A0"/>
              </a:solidFill>
            </a:endParaRPr>
          </a:p>
          <a:p>
            <a:pPr marL="0" indent="0">
              <a:lnSpc>
                <a:spcPct val="100000"/>
              </a:lnSpc>
              <a:spcBef>
                <a:spcPts val="0"/>
              </a:spcBef>
              <a:buNone/>
            </a:pPr>
            <a:r>
              <a:rPr lang="hu-HU" sz="2400" dirty="0" smtClean="0">
                <a:solidFill>
                  <a:srgbClr val="7030A0"/>
                </a:solidFill>
              </a:rPr>
              <a:t>Ez a</a:t>
            </a:r>
            <a:r>
              <a:rPr lang="hu-HU" sz="2400" dirty="0" smtClean="0">
                <a:solidFill>
                  <a:srgbClr val="7030A0"/>
                </a:solidFill>
              </a:rPr>
              <a:t> </a:t>
            </a:r>
            <a:r>
              <a:rPr lang="hu-HU" sz="2400" dirty="0" smtClean="0">
                <a:solidFill>
                  <a:srgbClr val="7030A0"/>
                </a:solidFill>
              </a:rPr>
              <a:t>példázat </a:t>
            </a:r>
            <a:r>
              <a:rPr lang="hu-HU" sz="2400" dirty="0" smtClean="0">
                <a:solidFill>
                  <a:srgbClr val="7030A0"/>
                </a:solidFill>
              </a:rPr>
              <a:t>is hangsúlyozza </a:t>
            </a:r>
            <a:r>
              <a:rPr lang="hu-HU" sz="2400" dirty="0" smtClean="0">
                <a:solidFill>
                  <a:srgbClr val="7030A0"/>
                </a:solidFill>
              </a:rPr>
              <a:t>Jézus visszajövetelét. </a:t>
            </a:r>
          </a:p>
          <a:p>
            <a:pPr lvl="1">
              <a:lnSpc>
                <a:spcPct val="100000"/>
              </a:lnSpc>
              <a:spcBef>
                <a:spcPts val="0"/>
              </a:spcBef>
            </a:pPr>
            <a:r>
              <a:rPr lang="hu-HU" sz="2200" dirty="0"/>
              <a:t>r</a:t>
            </a:r>
            <a:r>
              <a:rPr lang="hu-HU" sz="2200" dirty="0" smtClean="0"/>
              <a:t>áadásul dicsőséges visszajövetelről beszél, mely megegyezik a Jelenések könyvében leírtakkal Jézus dicsőséges visszajöveteléről (Jel 19,11-16)</a:t>
            </a:r>
          </a:p>
          <a:p>
            <a:pPr lvl="1">
              <a:lnSpc>
                <a:spcPct val="100000"/>
              </a:lnSpc>
              <a:spcBef>
                <a:spcPts val="0"/>
              </a:spcBef>
            </a:pPr>
            <a:r>
              <a:rPr lang="hu-HU" sz="2200" dirty="0" smtClean="0">
                <a:solidFill>
                  <a:srgbClr val="7030A0"/>
                </a:solidFill>
              </a:rPr>
              <a:t>Jézus visszajövetele egyben a jutalmazás idejét jelenti az emberek számára (</a:t>
            </a:r>
            <a:r>
              <a:rPr lang="hu-HU" sz="2200" dirty="0" smtClean="0"/>
              <a:t>kinek öröm, kinek gyötrelem – jutalmazás vagy ítélet</a:t>
            </a:r>
            <a:r>
              <a:rPr lang="hu-HU" sz="2200" dirty="0" smtClean="0">
                <a:solidFill>
                  <a:srgbClr val="7030A0"/>
                </a:solidFill>
              </a:rPr>
              <a:t>)</a:t>
            </a:r>
          </a:p>
          <a:p>
            <a:pPr lvl="1">
              <a:lnSpc>
                <a:spcPct val="100000"/>
              </a:lnSpc>
              <a:spcBef>
                <a:spcPts val="0"/>
              </a:spcBef>
            </a:pPr>
            <a:r>
              <a:rPr lang="hu-HU" sz="2200" dirty="0" smtClean="0"/>
              <a:t>hangsúlyozza, hogy a jutalmazás semmiképpen sem marad el</a:t>
            </a:r>
            <a:endParaRPr lang="hu-HU" sz="2200" dirty="0"/>
          </a:p>
        </p:txBody>
      </p:sp>
    </p:spTree>
    <p:extLst>
      <p:ext uri="{BB962C8B-B14F-4D97-AF65-F5344CB8AC3E}">
        <p14:creationId xmlns:p14="http://schemas.microsoft.com/office/powerpoint/2010/main" val="32820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jutalmazás ideje</a:t>
            </a:r>
            <a:r>
              <a:rPr lang="hu-HU" dirty="0"/>
              <a:t/>
            </a:r>
            <a:br>
              <a:rPr lang="hu-HU" dirty="0"/>
            </a:br>
            <a:r>
              <a:rPr lang="hu-HU" dirty="0" smtClean="0">
                <a:solidFill>
                  <a:srgbClr val="7030A0"/>
                </a:solidFill>
              </a:rPr>
              <a:t>bevezető gondolatok</a:t>
            </a:r>
            <a:endParaRPr lang="hu-HU" dirty="0">
              <a:solidFill>
                <a:srgbClr val="7030A0"/>
              </a:solidFill>
            </a:endParaRPr>
          </a:p>
        </p:txBody>
      </p:sp>
      <p:sp>
        <p:nvSpPr>
          <p:cNvPr id="3" name="Tartalom helye 2"/>
          <p:cNvSpPr>
            <a:spLocks noGrp="1"/>
          </p:cNvSpPr>
          <p:nvPr>
            <p:ph sz="half" idx="1"/>
          </p:nvPr>
        </p:nvSpPr>
        <p:spPr>
          <a:xfrm>
            <a:off x="1447330" y="2010878"/>
            <a:ext cx="9607521" cy="3854213"/>
          </a:xfrm>
        </p:spPr>
        <p:txBody>
          <a:bodyPr>
            <a:noAutofit/>
          </a:bodyPr>
          <a:lstStyle/>
          <a:p>
            <a:pPr marL="0" indent="0">
              <a:lnSpc>
                <a:spcPct val="100000"/>
              </a:lnSpc>
              <a:spcBef>
                <a:spcPts val="0"/>
              </a:spcBef>
              <a:buNone/>
            </a:pPr>
            <a:endParaRPr lang="hu-HU" sz="2400" b="1" dirty="0" smtClean="0">
              <a:solidFill>
                <a:srgbClr val="7030A0"/>
              </a:solidFill>
            </a:endParaRPr>
          </a:p>
          <a:p>
            <a:pPr marL="0" indent="0">
              <a:lnSpc>
                <a:spcPct val="100000"/>
              </a:lnSpc>
              <a:spcBef>
                <a:spcPts val="0"/>
              </a:spcBef>
              <a:buNone/>
            </a:pPr>
            <a:r>
              <a:rPr lang="hu-HU" sz="2400" b="1" dirty="0" smtClean="0">
                <a:solidFill>
                  <a:srgbClr val="7030A0"/>
                </a:solidFill>
              </a:rPr>
              <a:t>Mit mond a történet Jézusról?</a:t>
            </a:r>
            <a:r>
              <a:rPr lang="hu-HU" sz="2400" b="1" dirty="0" smtClean="0">
                <a:solidFill>
                  <a:srgbClr val="7030A0"/>
                </a:solidFill>
              </a:rPr>
              <a:t> </a:t>
            </a:r>
          </a:p>
          <a:p>
            <a:pPr lvl="1">
              <a:lnSpc>
                <a:spcPct val="100000"/>
              </a:lnSpc>
              <a:spcBef>
                <a:spcPts val="0"/>
              </a:spcBef>
            </a:pPr>
            <a:r>
              <a:rPr lang="hu-HU" sz="2200" dirty="0" smtClean="0"/>
              <a:t>Emberfia, </a:t>
            </a:r>
          </a:p>
          <a:p>
            <a:pPr lvl="1">
              <a:lnSpc>
                <a:spcPct val="100000"/>
              </a:lnSpc>
              <a:spcBef>
                <a:spcPts val="0"/>
              </a:spcBef>
            </a:pPr>
            <a:r>
              <a:rPr lang="hu-HU" sz="2200" dirty="0" smtClean="0"/>
              <a:t>Isten az Atyja, </a:t>
            </a:r>
          </a:p>
          <a:p>
            <a:pPr lvl="1">
              <a:lnSpc>
                <a:spcPct val="100000"/>
              </a:lnSpc>
              <a:spcBef>
                <a:spcPts val="0"/>
              </a:spcBef>
            </a:pPr>
            <a:r>
              <a:rPr lang="hu-HU" sz="2200" dirty="0" smtClean="0"/>
              <a:t>király </a:t>
            </a:r>
          </a:p>
          <a:p>
            <a:pPr lvl="1">
              <a:lnSpc>
                <a:spcPct val="100000"/>
              </a:lnSpc>
              <a:spcBef>
                <a:spcPts val="0"/>
              </a:spcBef>
            </a:pPr>
            <a:r>
              <a:rPr lang="hu-HU" sz="2200" dirty="0" smtClean="0"/>
              <a:t>visszajön az angyalokkal</a:t>
            </a:r>
            <a:endParaRPr lang="hu-HU" sz="2200" dirty="0" smtClean="0"/>
          </a:p>
          <a:p>
            <a:pPr lvl="1">
              <a:lnSpc>
                <a:spcPct val="100000"/>
              </a:lnSpc>
              <a:spcBef>
                <a:spcPts val="0"/>
              </a:spcBef>
            </a:pPr>
            <a:r>
              <a:rPr lang="hu-HU" sz="2200" dirty="0"/>
              <a:t>s</a:t>
            </a:r>
            <a:r>
              <a:rPr lang="hu-HU" sz="2200" dirty="0" smtClean="0"/>
              <a:t>zétválasztja, megítéli az embereket cselekedeteik szerint</a:t>
            </a:r>
          </a:p>
          <a:p>
            <a:pPr lvl="1">
              <a:lnSpc>
                <a:spcPct val="100000"/>
              </a:lnSpc>
              <a:spcBef>
                <a:spcPts val="0"/>
              </a:spcBef>
            </a:pPr>
            <a:r>
              <a:rPr lang="hu-HU" sz="2200" dirty="0" smtClean="0">
                <a:solidFill>
                  <a:srgbClr val="C00000"/>
                </a:solidFill>
              </a:rPr>
              <a:t>azonosítja magát (közösséget vállal) az éhezőkkel, szomjazókkal, </a:t>
            </a:r>
            <a:r>
              <a:rPr lang="hu-HU" sz="2200" dirty="0" err="1" smtClean="0">
                <a:solidFill>
                  <a:srgbClr val="C00000"/>
                </a:solidFill>
              </a:rPr>
              <a:t>rászorúlókkal</a:t>
            </a:r>
            <a:r>
              <a:rPr lang="hu-HU" sz="2200" dirty="0" smtClean="0">
                <a:solidFill>
                  <a:srgbClr val="C00000"/>
                </a:solidFill>
              </a:rPr>
              <a:t>, betegekkel, elesettekkel, lecsúszott életű emberekkel</a:t>
            </a:r>
            <a:endParaRPr lang="hu-HU" sz="2200" dirty="0">
              <a:solidFill>
                <a:srgbClr val="C00000"/>
              </a:solidFill>
            </a:endParaRPr>
          </a:p>
        </p:txBody>
      </p:sp>
    </p:spTree>
    <p:extLst>
      <p:ext uri="{BB962C8B-B14F-4D97-AF65-F5344CB8AC3E}">
        <p14:creationId xmlns:p14="http://schemas.microsoft.com/office/powerpoint/2010/main" val="77445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jutalmazás ideje</a:t>
            </a:r>
            <a:r>
              <a:rPr lang="hu-HU" dirty="0"/>
              <a:t/>
            </a:r>
            <a:br>
              <a:rPr lang="hu-HU" dirty="0"/>
            </a:br>
            <a:r>
              <a:rPr lang="hu-HU" dirty="0" smtClean="0">
                <a:solidFill>
                  <a:srgbClr val="7030A0"/>
                </a:solidFill>
              </a:rPr>
              <a:t>bevezető gondolatok</a:t>
            </a:r>
            <a:endParaRPr lang="hu-HU" dirty="0">
              <a:solidFill>
                <a:srgbClr val="7030A0"/>
              </a:solidFill>
            </a:endParaRPr>
          </a:p>
        </p:txBody>
      </p:sp>
      <p:sp>
        <p:nvSpPr>
          <p:cNvPr id="3" name="Tartalom helye 2"/>
          <p:cNvSpPr>
            <a:spLocks noGrp="1"/>
          </p:cNvSpPr>
          <p:nvPr>
            <p:ph sz="half" idx="1"/>
          </p:nvPr>
        </p:nvSpPr>
        <p:spPr>
          <a:xfrm>
            <a:off x="1447330" y="2010878"/>
            <a:ext cx="9607521" cy="3854213"/>
          </a:xfrm>
        </p:spPr>
        <p:txBody>
          <a:bodyPr>
            <a:noAutofit/>
          </a:bodyPr>
          <a:lstStyle/>
          <a:p>
            <a:pPr marL="0" indent="0">
              <a:lnSpc>
                <a:spcPct val="100000"/>
              </a:lnSpc>
              <a:spcBef>
                <a:spcPts val="0"/>
              </a:spcBef>
              <a:buNone/>
            </a:pPr>
            <a:endParaRPr lang="hu-HU" sz="2000" dirty="0">
              <a:solidFill>
                <a:srgbClr val="C00000"/>
              </a:solidFill>
            </a:endParaRPr>
          </a:p>
          <a:p>
            <a:pPr marL="0" indent="0">
              <a:lnSpc>
                <a:spcPct val="100000"/>
              </a:lnSpc>
              <a:spcBef>
                <a:spcPts val="0"/>
              </a:spcBef>
              <a:buNone/>
            </a:pPr>
            <a:r>
              <a:rPr lang="hu-HU" sz="2400" b="1" dirty="0" smtClean="0">
                <a:solidFill>
                  <a:srgbClr val="7030A0"/>
                </a:solidFill>
              </a:rPr>
              <a:t>Mit mond a történet az ember életéről?</a:t>
            </a:r>
            <a:endParaRPr lang="hu-HU" sz="2400" b="1" dirty="0" smtClean="0">
              <a:solidFill>
                <a:srgbClr val="7030A0"/>
              </a:solidFill>
            </a:endParaRPr>
          </a:p>
          <a:p>
            <a:pPr lvl="1">
              <a:lnSpc>
                <a:spcPct val="100000"/>
              </a:lnSpc>
              <a:spcBef>
                <a:spcPts val="0"/>
              </a:spcBef>
            </a:pPr>
            <a:r>
              <a:rPr lang="hu-HU" sz="2200" dirty="0"/>
              <a:t>c</a:t>
            </a:r>
            <a:r>
              <a:rPr lang="hu-HU" sz="2200" dirty="0" smtClean="0"/>
              <a:t>selekedetei számon vannak tartva </a:t>
            </a:r>
          </a:p>
          <a:p>
            <a:pPr lvl="1">
              <a:lnSpc>
                <a:spcPct val="100000"/>
              </a:lnSpc>
              <a:spcBef>
                <a:spcPts val="0"/>
              </a:spcBef>
            </a:pPr>
            <a:r>
              <a:rPr lang="hu-HU" sz="2200" dirty="0" smtClean="0"/>
              <a:t>cselekedetei számítanak</a:t>
            </a:r>
          </a:p>
          <a:p>
            <a:pPr lvl="1">
              <a:lnSpc>
                <a:spcPct val="100000"/>
              </a:lnSpc>
              <a:spcBef>
                <a:spcPts val="0"/>
              </a:spcBef>
            </a:pPr>
            <a:r>
              <a:rPr lang="hu-HU" sz="2200" dirty="0"/>
              <a:t>a</a:t>
            </a:r>
            <a:r>
              <a:rPr lang="hu-HU" sz="2200" dirty="0" smtClean="0"/>
              <a:t>z istenfélő, szolgáló élet jutalma az örök élet Isten országában, amelyet Isten már a teremtéskor előkészített az emberek számára</a:t>
            </a:r>
          </a:p>
          <a:p>
            <a:pPr lvl="1">
              <a:lnSpc>
                <a:spcPct val="100000"/>
              </a:lnSpc>
              <a:spcBef>
                <a:spcPts val="0"/>
              </a:spcBef>
            </a:pPr>
            <a:r>
              <a:rPr lang="hu-HU" sz="2200" dirty="0" smtClean="0"/>
              <a:t>Isten terve mindig az volt, hogy együtt éljünk vele örökre</a:t>
            </a:r>
          </a:p>
          <a:p>
            <a:pPr lvl="1">
              <a:lnSpc>
                <a:spcPct val="100000"/>
              </a:lnSpc>
              <a:spcBef>
                <a:spcPts val="0"/>
              </a:spcBef>
            </a:pPr>
            <a:r>
              <a:rPr lang="hu-HU" sz="2200" dirty="0"/>
              <a:t>a</a:t>
            </a:r>
            <a:r>
              <a:rPr lang="hu-HU" sz="2200" dirty="0" smtClean="0"/>
              <a:t> kárhozat az ördögnek és angyalainak készült, nem az embereknek; de örök büntetése lesz minden istentelen, embertelen és engedetlen embernek</a:t>
            </a:r>
          </a:p>
        </p:txBody>
      </p:sp>
    </p:spTree>
    <p:extLst>
      <p:ext uri="{BB962C8B-B14F-4D97-AF65-F5344CB8AC3E}">
        <p14:creationId xmlns:p14="http://schemas.microsoft.com/office/powerpoint/2010/main" val="256858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1"/>
                </a:solidFill>
              </a:rPr>
              <a:t>Felhívás keringőre</a:t>
            </a:r>
            <a:endParaRPr lang="hu-HU" dirty="0">
              <a:solidFill>
                <a:schemeClr val="accent1"/>
              </a:solidFill>
            </a:endParaRPr>
          </a:p>
        </p:txBody>
      </p:sp>
      <p:sp>
        <p:nvSpPr>
          <p:cNvPr id="3" name="Tartalom helye 2"/>
          <p:cNvSpPr>
            <a:spLocks noGrp="1"/>
          </p:cNvSpPr>
          <p:nvPr>
            <p:ph idx="1"/>
          </p:nvPr>
        </p:nvSpPr>
        <p:spPr>
          <a:xfrm>
            <a:off x="5043714" y="369455"/>
            <a:ext cx="6012470" cy="5555356"/>
          </a:xfrm>
        </p:spPr>
        <p:txBody>
          <a:bodyPr>
            <a:normAutofit/>
          </a:bodyPr>
          <a:lstStyle/>
          <a:p>
            <a:pPr marL="0" indent="0">
              <a:lnSpc>
                <a:spcPct val="100000"/>
              </a:lnSpc>
              <a:spcBef>
                <a:spcPts val="0"/>
              </a:spcBef>
              <a:buNone/>
            </a:pPr>
            <a:r>
              <a:rPr lang="hu-HU" sz="2200" dirty="0" smtClean="0">
                <a:solidFill>
                  <a:srgbClr val="0070C0"/>
                </a:solidFill>
              </a:rPr>
              <a:t>A </a:t>
            </a:r>
            <a:r>
              <a:rPr lang="hu-HU" sz="2200" dirty="0" smtClean="0">
                <a:solidFill>
                  <a:srgbClr val="0070C0"/>
                </a:solidFill>
              </a:rPr>
              <a:t>történeten keresztül tanít Jézus arra, hogyan éljünk.</a:t>
            </a:r>
            <a:endParaRPr lang="hu-HU" sz="2200" dirty="0" smtClean="0"/>
          </a:p>
          <a:p>
            <a:pPr lvl="1">
              <a:lnSpc>
                <a:spcPct val="100000"/>
              </a:lnSpc>
              <a:spcBef>
                <a:spcPts val="0"/>
              </a:spcBef>
            </a:pPr>
            <a:r>
              <a:rPr lang="hu-HU" sz="2000" dirty="0" smtClean="0"/>
              <a:t>mindez az Ő személyes példájának a követése</a:t>
            </a:r>
          </a:p>
          <a:p>
            <a:pPr lvl="1">
              <a:lnSpc>
                <a:spcPct val="100000"/>
              </a:lnSpc>
              <a:spcBef>
                <a:spcPts val="0"/>
              </a:spcBef>
            </a:pPr>
            <a:r>
              <a:rPr lang="hu-HU" sz="2000" dirty="0" smtClean="0"/>
              <a:t>Ő sem tett mást egész életében, mint felkarolta azokat, akik szükségben voltak</a:t>
            </a:r>
          </a:p>
          <a:p>
            <a:pPr lvl="1">
              <a:lnSpc>
                <a:spcPct val="100000"/>
              </a:lnSpc>
              <a:spcBef>
                <a:spcPts val="0"/>
              </a:spcBef>
            </a:pPr>
            <a:r>
              <a:rPr lang="hu-HU" sz="2000" dirty="0" smtClean="0"/>
              <a:t>Jézus követése ezt jelenti: </a:t>
            </a:r>
            <a:r>
              <a:rPr lang="hu-HU" sz="2000" i="1" dirty="0">
                <a:solidFill>
                  <a:srgbClr val="C00000"/>
                </a:solidFill>
              </a:rPr>
              <a:t>„Ha valaki énutánam akar jönni, tagadja meg magát, vegye fel a keresztjét, és kövessen engem. </a:t>
            </a:r>
            <a:r>
              <a:rPr lang="hu-HU" sz="2000" i="1" dirty="0" smtClean="0">
                <a:solidFill>
                  <a:srgbClr val="C00000"/>
                </a:solidFill>
              </a:rPr>
              <a:t>Mert </a:t>
            </a:r>
            <a:r>
              <a:rPr lang="hu-HU" sz="2000" i="1" dirty="0">
                <a:solidFill>
                  <a:srgbClr val="C00000"/>
                </a:solidFill>
              </a:rPr>
              <a:t>aki meg akarja menteni az életét, az elveszti, aki pedig elveszti az életét énértem és az evangéliumért, megmenti azt. </a:t>
            </a:r>
            <a:r>
              <a:rPr lang="hu-HU" sz="2000" i="1" dirty="0" smtClean="0">
                <a:solidFill>
                  <a:srgbClr val="C00000"/>
                </a:solidFill>
              </a:rPr>
              <a:t>Mit </a:t>
            </a:r>
            <a:r>
              <a:rPr lang="hu-HU" sz="2000" i="1" dirty="0">
                <a:solidFill>
                  <a:srgbClr val="C00000"/>
                </a:solidFill>
              </a:rPr>
              <a:t>használ ugyanis az embernek, ha az egész világot megnyeri, lelkében pedig kárt vall? </a:t>
            </a:r>
            <a:r>
              <a:rPr lang="hu-HU" sz="2000" i="1" dirty="0" smtClean="0">
                <a:solidFill>
                  <a:srgbClr val="C00000"/>
                </a:solidFill>
              </a:rPr>
              <a:t>Mert </a:t>
            </a:r>
            <a:r>
              <a:rPr lang="hu-HU" sz="2000" i="1" dirty="0">
                <a:solidFill>
                  <a:srgbClr val="C00000"/>
                </a:solidFill>
              </a:rPr>
              <a:t>mit adhat az ember váltságdíjul </a:t>
            </a:r>
            <a:r>
              <a:rPr lang="hu-HU" sz="2000" i="1" dirty="0" err="1">
                <a:solidFill>
                  <a:srgbClr val="C00000"/>
                </a:solidFill>
              </a:rPr>
              <a:t>lelkéért</a:t>
            </a:r>
            <a:r>
              <a:rPr lang="hu-HU" sz="2000" i="1" dirty="0" smtClean="0">
                <a:solidFill>
                  <a:srgbClr val="C00000"/>
                </a:solidFill>
              </a:rPr>
              <a:t>?”</a:t>
            </a:r>
            <a:r>
              <a:rPr lang="hu-HU" sz="2000" i="1" dirty="0" smtClean="0"/>
              <a:t> (Mk 8,34-37)</a:t>
            </a:r>
            <a:endParaRPr lang="hu-HU" sz="2000" i="1" dirty="0" smtClean="0"/>
          </a:p>
          <a:p>
            <a:pPr marL="0" indent="0">
              <a:lnSpc>
                <a:spcPct val="100000"/>
              </a:lnSpc>
              <a:spcBef>
                <a:spcPts val="0"/>
              </a:spcBef>
              <a:buNone/>
            </a:pPr>
            <a:endParaRPr lang="hu-HU" sz="2200" dirty="0" smtClean="0"/>
          </a:p>
          <a:p>
            <a:pPr marL="0" indent="0">
              <a:lnSpc>
                <a:spcPct val="100000"/>
              </a:lnSpc>
              <a:spcBef>
                <a:spcPts val="0"/>
              </a:spcBef>
              <a:buNone/>
            </a:pPr>
            <a:r>
              <a:rPr lang="hu-HU" sz="2200" dirty="0" smtClean="0"/>
              <a:t>Történet: </a:t>
            </a:r>
            <a:r>
              <a:rPr lang="hu-HU" sz="2200" dirty="0" err="1" smtClean="0"/>
              <a:t>Teddy</a:t>
            </a:r>
            <a:r>
              <a:rPr lang="hu-HU" sz="2200" dirty="0" smtClean="0"/>
              <a:t> és Thomson kisasszony</a:t>
            </a:r>
            <a:endParaRPr lang="hu-HU" sz="2200" dirty="0"/>
          </a:p>
        </p:txBody>
      </p:sp>
      <p:sp>
        <p:nvSpPr>
          <p:cNvPr id="4" name="Szöveg helye 3"/>
          <p:cNvSpPr>
            <a:spLocks noGrp="1"/>
          </p:cNvSpPr>
          <p:nvPr>
            <p:ph type="body" sz="half" idx="2"/>
          </p:nvPr>
        </p:nvSpPr>
        <p:spPr>
          <a:xfrm>
            <a:off x="1444671" y="3205491"/>
            <a:ext cx="3275013" cy="2496809"/>
          </a:xfrm>
        </p:spPr>
        <p:txBody>
          <a:bodyPr>
            <a:noAutofit/>
          </a:bodyPr>
          <a:lstStyle/>
          <a:p>
            <a:pPr lvl="0" eaLnBrk="0" fontAlgn="base" hangingPunct="0">
              <a:lnSpc>
                <a:spcPct val="100000"/>
              </a:lnSpc>
              <a:spcBef>
                <a:spcPct val="0"/>
              </a:spcBef>
              <a:spcAft>
                <a:spcPct val="0"/>
              </a:spcAft>
              <a:buClrTx/>
              <a:buSzTx/>
            </a:pPr>
            <a:r>
              <a:rPr lang="hu-HU" altLang="hu-HU" sz="1800" dirty="0" smtClean="0">
                <a:solidFill>
                  <a:srgbClr val="0070C0"/>
                </a:solidFill>
              </a:rPr>
              <a:t>„</a:t>
            </a:r>
            <a:r>
              <a:rPr lang="hu-HU" sz="1800" dirty="0" smtClean="0">
                <a:solidFill>
                  <a:srgbClr val="0070C0"/>
                </a:solidFill>
              </a:rPr>
              <a:t>Mert </a:t>
            </a:r>
            <a:r>
              <a:rPr lang="hu-HU" sz="1800" dirty="0">
                <a:solidFill>
                  <a:srgbClr val="0070C0"/>
                </a:solidFill>
              </a:rPr>
              <a:t>éheztem, és ennem adtatok, </a:t>
            </a:r>
            <a:r>
              <a:rPr lang="hu-HU" sz="1800" dirty="0" smtClean="0">
                <a:solidFill>
                  <a:srgbClr val="0070C0"/>
                </a:solidFill>
              </a:rPr>
              <a:t>szomjaztam</a:t>
            </a:r>
            <a:r>
              <a:rPr lang="hu-HU" sz="1800" dirty="0">
                <a:solidFill>
                  <a:srgbClr val="0070C0"/>
                </a:solidFill>
              </a:rPr>
              <a:t>, és innom adtatok, jövevény voltam, és befogadtatok, </a:t>
            </a:r>
            <a:r>
              <a:rPr lang="hu-HU" sz="1800" baseline="30000" dirty="0">
                <a:solidFill>
                  <a:srgbClr val="0070C0"/>
                </a:solidFill>
              </a:rPr>
              <a:t>36</a:t>
            </a:r>
            <a:r>
              <a:rPr lang="hu-HU" sz="1800" dirty="0">
                <a:solidFill>
                  <a:srgbClr val="0070C0"/>
                </a:solidFill>
              </a:rPr>
              <a:t>mezítelen voltam, és </a:t>
            </a:r>
            <a:r>
              <a:rPr lang="hu-HU" sz="1800" dirty="0" smtClean="0">
                <a:solidFill>
                  <a:srgbClr val="0070C0"/>
                </a:solidFill>
              </a:rPr>
              <a:t>felruháztatok</a:t>
            </a:r>
            <a:r>
              <a:rPr lang="hu-HU" sz="1800" dirty="0">
                <a:solidFill>
                  <a:srgbClr val="0070C0"/>
                </a:solidFill>
              </a:rPr>
              <a:t>, beteg voltam, és meglátogattatok, börtönben voltam, és eljöttetek hozzám</a:t>
            </a:r>
            <a:r>
              <a:rPr lang="hu-HU" sz="1800" dirty="0" smtClean="0">
                <a:solidFill>
                  <a:srgbClr val="0070C0"/>
                </a:solidFill>
              </a:rPr>
              <a:t>.</a:t>
            </a:r>
            <a:r>
              <a:rPr lang="hu-HU" sz="1800" dirty="0" smtClean="0">
                <a:solidFill>
                  <a:srgbClr val="0070C0"/>
                </a:solidFill>
              </a:rPr>
              <a:t>”</a:t>
            </a:r>
            <a:endParaRPr lang="hu-HU" sz="1800" dirty="0">
              <a:solidFill>
                <a:srgbClr val="0070C0"/>
              </a:solidFill>
            </a:endParaRPr>
          </a:p>
          <a:p>
            <a:pPr algn="r">
              <a:spcBef>
                <a:spcPts val="0"/>
              </a:spcBef>
            </a:pPr>
            <a:r>
              <a:rPr lang="hu-HU" sz="1800" dirty="0" smtClean="0">
                <a:solidFill>
                  <a:srgbClr val="0070C0"/>
                </a:solidFill>
              </a:rPr>
              <a:t>Mt </a:t>
            </a:r>
            <a:r>
              <a:rPr lang="hu-HU" sz="1800" dirty="0" smtClean="0">
                <a:solidFill>
                  <a:srgbClr val="0070C0"/>
                </a:solidFill>
              </a:rPr>
              <a:t>25,35-36</a:t>
            </a:r>
            <a:endParaRPr lang="hu-HU" sz="1800" dirty="0">
              <a:solidFill>
                <a:srgbClr val="0070C0"/>
              </a:solidFill>
            </a:endParaRPr>
          </a:p>
        </p:txBody>
      </p:sp>
    </p:spTree>
    <p:extLst>
      <p:ext uri="{BB962C8B-B14F-4D97-AF65-F5344CB8AC3E}">
        <p14:creationId xmlns:p14="http://schemas.microsoft.com/office/powerpoint/2010/main" val="1540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a:srcRect l="15769" t="18840" r="14497" b="19097"/>
          <a:stretch/>
        </p:blipFill>
        <p:spPr>
          <a:xfrm>
            <a:off x="0" y="-1330657"/>
            <a:ext cx="12192000" cy="8188657"/>
          </a:xfrm>
          <a:prstGeom prst="rect">
            <a:avLst/>
          </a:prstGeom>
        </p:spPr>
      </p:pic>
    </p:spTree>
    <p:extLst>
      <p:ext uri="{BB962C8B-B14F-4D97-AF65-F5344CB8AC3E}">
        <p14:creationId xmlns:p14="http://schemas.microsoft.com/office/powerpoint/2010/main" val="2149393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1"/>
                </a:solidFill>
              </a:rPr>
              <a:t>Jézussal cselekedni</a:t>
            </a:r>
            <a:endParaRPr lang="hu-HU" dirty="0">
              <a:solidFill>
                <a:schemeClr val="accent1"/>
              </a:solidFill>
            </a:endParaRPr>
          </a:p>
        </p:txBody>
      </p:sp>
      <p:sp>
        <p:nvSpPr>
          <p:cNvPr id="3" name="Tartalom helye 2"/>
          <p:cNvSpPr>
            <a:spLocks noGrp="1"/>
          </p:cNvSpPr>
          <p:nvPr>
            <p:ph idx="1"/>
          </p:nvPr>
        </p:nvSpPr>
        <p:spPr>
          <a:xfrm>
            <a:off x="5043714" y="369455"/>
            <a:ext cx="6012470" cy="5555356"/>
          </a:xfrm>
        </p:spPr>
        <p:txBody>
          <a:bodyPr>
            <a:normAutofit fontScale="92500"/>
          </a:bodyPr>
          <a:lstStyle/>
          <a:p>
            <a:pPr marL="0" indent="0">
              <a:lnSpc>
                <a:spcPct val="100000"/>
              </a:lnSpc>
              <a:spcBef>
                <a:spcPts val="0"/>
              </a:spcBef>
              <a:buNone/>
            </a:pPr>
            <a:r>
              <a:rPr lang="hu-HU" sz="2400" dirty="0" smtClean="0">
                <a:solidFill>
                  <a:srgbClr val="0070C0"/>
                </a:solidFill>
              </a:rPr>
              <a:t>Óriási az önmegvalósítás kísértése</a:t>
            </a:r>
            <a:endParaRPr lang="hu-HU" sz="2400" dirty="0" smtClean="0">
              <a:solidFill>
                <a:srgbClr val="0070C0"/>
              </a:solidFill>
            </a:endParaRPr>
          </a:p>
          <a:p>
            <a:pPr lvl="1">
              <a:lnSpc>
                <a:spcPct val="100000"/>
              </a:lnSpc>
              <a:spcBef>
                <a:spcPts val="0"/>
              </a:spcBef>
            </a:pPr>
            <a:r>
              <a:rPr lang="hu-HU" sz="2000" dirty="0" smtClean="0"/>
              <a:t>önzés</a:t>
            </a:r>
            <a:endParaRPr lang="hu-HU" sz="2000" dirty="0" smtClean="0"/>
          </a:p>
          <a:p>
            <a:pPr lvl="1">
              <a:lnSpc>
                <a:spcPct val="100000"/>
              </a:lnSpc>
              <a:spcBef>
                <a:spcPts val="0"/>
              </a:spcBef>
            </a:pPr>
            <a:r>
              <a:rPr lang="hu-HU" sz="2000" dirty="0" smtClean="0"/>
              <a:t>élvezetek</a:t>
            </a:r>
            <a:endParaRPr lang="hu-HU" sz="2000" dirty="0"/>
          </a:p>
          <a:p>
            <a:pPr lvl="1">
              <a:lnSpc>
                <a:spcPct val="100000"/>
              </a:lnSpc>
              <a:spcBef>
                <a:spcPts val="0"/>
              </a:spcBef>
            </a:pPr>
            <a:r>
              <a:rPr lang="hu-HU" sz="2000" dirty="0"/>
              <a:t>s</a:t>
            </a:r>
            <a:r>
              <a:rPr lang="hu-HU" sz="2000" dirty="0" smtClean="0"/>
              <a:t>iker/karrier</a:t>
            </a:r>
            <a:endParaRPr lang="hu-HU" sz="2000" dirty="0" smtClean="0"/>
          </a:p>
          <a:p>
            <a:pPr lvl="1">
              <a:lnSpc>
                <a:spcPct val="100000"/>
              </a:lnSpc>
              <a:spcBef>
                <a:spcPts val="0"/>
              </a:spcBef>
            </a:pPr>
            <a:r>
              <a:rPr lang="hu-HU" sz="2000" dirty="0" smtClean="0"/>
              <a:t>gondtalan élet biztosítása</a:t>
            </a:r>
          </a:p>
          <a:p>
            <a:pPr marL="0" indent="0">
              <a:lnSpc>
                <a:spcPct val="100000"/>
              </a:lnSpc>
              <a:spcBef>
                <a:spcPts val="0"/>
              </a:spcBef>
              <a:buNone/>
            </a:pPr>
            <a:endParaRPr lang="hu-HU" sz="1500" dirty="0" smtClean="0">
              <a:solidFill>
                <a:srgbClr val="0070C0"/>
              </a:solidFill>
            </a:endParaRPr>
          </a:p>
          <a:p>
            <a:pPr marL="0" indent="0">
              <a:lnSpc>
                <a:spcPct val="110000"/>
              </a:lnSpc>
              <a:spcBef>
                <a:spcPts val="0"/>
              </a:spcBef>
              <a:buNone/>
            </a:pPr>
            <a:r>
              <a:rPr lang="hu-HU" sz="2400" dirty="0" smtClean="0">
                <a:solidFill>
                  <a:srgbClr val="0070C0"/>
                </a:solidFill>
              </a:rPr>
              <a:t>Henry </a:t>
            </a:r>
            <a:r>
              <a:rPr lang="hu-HU" sz="2400" dirty="0" err="1" smtClean="0">
                <a:solidFill>
                  <a:srgbClr val="0070C0"/>
                </a:solidFill>
              </a:rPr>
              <a:t>Nouwen</a:t>
            </a:r>
            <a:r>
              <a:rPr lang="hu-HU" sz="2400" dirty="0" smtClean="0">
                <a:solidFill>
                  <a:srgbClr val="0070C0"/>
                </a:solidFill>
              </a:rPr>
              <a:t> története</a:t>
            </a:r>
          </a:p>
          <a:p>
            <a:pPr marL="0">
              <a:lnSpc>
                <a:spcPct val="110000"/>
              </a:lnSpc>
              <a:spcBef>
                <a:spcPts val="0"/>
              </a:spcBef>
            </a:pPr>
            <a:r>
              <a:rPr lang="hu-HU" sz="2200" dirty="0" smtClean="0"/>
              <a:t>holland </a:t>
            </a:r>
            <a:r>
              <a:rPr lang="hu-HU" sz="2200" dirty="0"/>
              <a:t>katolikus pap, egyetemi tanár, lelkiségi író, teológus. Működése fókuszában elsősorban a </a:t>
            </a:r>
            <a:r>
              <a:rPr lang="hu-HU" sz="2200" dirty="0">
                <a:hlinkClick r:id="rId2" tooltip="Pszichológia"/>
              </a:rPr>
              <a:t>pszichológia</a:t>
            </a:r>
            <a:r>
              <a:rPr lang="hu-HU" sz="2200" dirty="0"/>
              <a:t>, a lelkipásztori szolgálat, a lelkiség, a </a:t>
            </a:r>
            <a:r>
              <a:rPr lang="hu-HU" sz="2200" dirty="0">
                <a:hlinkClick r:id="rId3" tooltip="Társadalmi igazságosság"/>
              </a:rPr>
              <a:t>társadalmi igazságosság</a:t>
            </a:r>
            <a:r>
              <a:rPr lang="hu-HU" sz="2200" dirty="0"/>
              <a:t> és a közösség állt. </a:t>
            </a:r>
            <a:r>
              <a:rPr lang="hu-HU" sz="2200" dirty="0" smtClean="0"/>
              <a:t>Miután </a:t>
            </a:r>
            <a:r>
              <a:rPr lang="hu-HU" sz="2200" dirty="0"/>
              <a:t>több mint két évtizedet tanított olyan felsőoktatási intézményekben, mint a </a:t>
            </a:r>
            <a:r>
              <a:rPr lang="hu-HU" sz="2200" dirty="0">
                <a:hlinkClick r:id="rId4" tooltip="Notre Dame Egyetem"/>
              </a:rPr>
              <a:t>University of </a:t>
            </a:r>
            <a:r>
              <a:rPr lang="hu-HU" sz="2200" dirty="0" err="1">
                <a:hlinkClick r:id="rId4" tooltip="Notre Dame Egyetem"/>
              </a:rPr>
              <a:t>Notre</a:t>
            </a:r>
            <a:r>
              <a:rPr lang="hu-HU" sz="2200" dirty="0">
                <a:hlinkClick r:id="rId4" tooltip="Notre Dame Egyetem"/>
              </a:rPr>
              <a:t> Dame</a:t>
            </a:r>
            <a:r>
              <a:rPr lang="hu-HU" sz="2200" dirty="0"/>
              <a:t>, a </a:t>
            </a:r>
            <a:r>
              <a:rPr lang="hu-HU" sz="2200" dirty="0">
                <a:hlinkClick r:id="rId5" tooltip="Yale Divinity School (a lap nem létezik)"/>
              </a:rPr>
              <a:t>Yale </a:t>
            </a:r>
            <a:r>
              <a:rPr lang="hu-HU" sz="2200" dirty="0" err="1">
                <a:hlinkClick r:id="rId5" tooltip="Yale Divinity School (a lap nem létezik)"/>
              </a:rPr>
              <a:t>Divinity</a:t>
            </a:r>
            <a:r>
              <a:rPr lang="hu-HU" sz="2200" dirty="0">
                <a:hlinkClick r:id="rId5" tooltip="Yale Divinity School (a lap nem létezik)"/>
              </a:rPr>
              <a:t> </a:t>
            </a:r>
            <a:r>
              <a:rPr lang="hu-HU" sz="2200" dirty="0" err="1">
                <a:hlinkClick r:id="rId5" tooltip="Yale Divinity School (a lap nem létezik)"/>
              </a:rPr>
              <a:t>School</a:t>
            </a:r>
            <a:r>
              <a:rPr lang="hu-HU" sz="2200" dirty="0"/>
              <a:t> és a </a:t>
            </a:r>
            <a:r>
              <a:rPr lang="hu-HU" sz="2200" dirty="0">
                <a:hlinkClick r:id="rId6" tooltip="Harvard Divinity School"/>
              </a:rPr>
              <a:t>Harvard </a:t>
            </a:r>
            <a:r>
              <a:rPr lang="hu-HU" sz="2200" dirty="0" err="1">
                <a:hlinkClick r:id="rId6" tooltip="Harvard Divinity School"/>
              </a:rPr>
              <a:t>Divinity</a:t>
            </a:r>
            <a:r>
              <a:rPr lang="hu-HU" sz="2200" dirty="0">
                <a:hlinkClick r:id="rId6" tooltip="Harvard Divinity School"/>
              </a:rPr>
              <a:t> </a:t>
            </a:r>
            <a:r>
              <a:rPr lang="hu-HU" sz="2200" dirty="0" err="1">
                <a:hlinkClick r:id="rId6" tooltip="Harvard Divinity School"/>
              </a:rPr>
              <a:t>School</a:t>
            </a:r>
            <a:r>
              <a:rPr lang="hu-HU" sz="2200" dirty="0"/>
              <a:t>, </a:t>
            </a:r>
            <a:r>
              <a:rPr lang="hu-HU" sz="2200" dirty="0" err="1"/>
              <a:t>Nouwen</a:t>
            </a:r>
            <a:r>
              <a:rPr lang="hu-HU" sz="2200" dirty="0"/>
              <a:t> a </a:t>
            </a:r>
            <a:r>
              <a:rPr lang="hu-HU" sz="2200" dirty="0">
                <a:hlinkClick r:id="rId7" tooltip="Richmond Hill (a lap nem létezik)"/>
              </a:rPr>
              <a:t>Richmond Hill</a:t>
            </a:r>
            <a:r>
              <a:rPr lang="hu-HU" sz="2200" dirty="0"/>
              <a:t>-i </a:t>
            </a:r>
            <a:r>
              <a:rPr lang="hu-HU" sz="2200" dirty="0" err="1"/>
              <a:t>Daybreak</a:t>
            </a:r>
            <a:r>
              <a:rPr lang="hu-HU" sz="2200" dirty="0"/>
              <a:t> közösségbe, a </a:t>
            </a:r>
            <a:r>
              <a:rPr lang="hu-HU" sz="2200" dirty="0">
                <a:hlinkClick r:id="rId8" tooltip="Bárka közösség"/>
              </a:rPr>
              <a:t>Bárka közösség</a:t>
            </a:r>
            <a:r>
              <a:rPr lang="hu-HU" sz="2200" dirty="0"/>
              <a:t> egyik házába költözött, ahol élete végéig értelmi fogyatékosok között, őket segítve élt. </a:t>
            </a:r>
          </a:p>
        </p:txBody>
      </p:sp>
      <p:sp>
        <p:nvSpPr>
          <p:cNvPr id="4" name="Szöveg helye 3"/>
          <p:cNvSpPr>
            <a:spLocks noGrp="1"/>
          </p:cNvSpPr>
          <p:nvPr>
            <p:ph type="body" sz="half" idx="2"/>
          </p:nvPr>
        </p:nvSpPr>
        <p:spPr>
          <a:xfrm>
            <a:off x="1444671" y="3205491"/>
            <a:ext cx="3275013" cy="2496809"/>
          </a:xfrm>
        </p:spPr>
        <p:txBody>
          <a:bodyPr>
            <a:noAutofit/>
          </a:bodyPr>
          <a:lstStyle/>
          <a:p>
            <a:pPr lvl="0" eaLnBrk="0" fontAlgn="base" hangingPunct="0">
              <a:lnSpc>
                <a:spcPct val="100000"/>
              </a:lnSpc>
              <a:spcBef>
                <a:spcPct val="0"/>
              </a:spcBef>
              <a:spcAft>
                <a:spcPct val="0"/>
              </a:spcAft>
              <a:buClrTx/>
              <a:buSzTx/>
            </a:pPr>
            <a:r>
              <a:rPr lang="hu-HU" altLang="hu-HU" sz="1800" dirty="0" smtClean="0">
                <a:solidFill>
                  <a:srgbClr val="0070C0"/>
                </a:solidFill>
              </a:rPr>
              <a:t>„</a:t>
            </a:r>
            <a:r>
              <a:rPr lang="hu-HU" sz="1800" dirty="0">
                <a:solidFill>
                  <a:srgbClr val="0070C0"/>
                </a:solidFill>
              </a:rPr>
              <a:t>A király így felel majd </a:t>
            </a:r>
            <a:r>
              <a:rPr lang="hu-HU" sz="1800" dirty="0" smtClean="0">
                <a:solidFill>
                  <a:srgbClr val="0070C0"/>
                </a:solidFill>
              </a:rPr>
              <a:t>nekik</a:t>
            </a:r>
            <a:r>
              <a:rPr lang="hu-HU" sz="1800" dirty="0">
                <a:solidFill>
                  <a:srgbClr val="0070C0"/>
                </a:solidFill>
              </a:rPr>
              <a:t>: Bizony mondom </a:t>
            </a:r>
            <a:r>
              <a:rPr lang="hu-HU" sz="1800" dirty="0" smtClean="0">
                <a:solidFill>
                  <a:srgbClr val="0070C0"/>
                </a:solidFill>
              </a:rPr>
              <a:t>nektek, valahányszor </a:t>
            </a:r>
            <a:r>
              <a:rPr lang="hu-HU" sz="1800" dirty="0">
                <a:solidFill>
                  <a:srgbClr val="0070C0"/>
                </a:solidFill>
              </a:rPr>
              <a:t>megtettétek ezeket akár csak eggyel is az én </a:t>
            </a:r>
            <a:r>
              <a:rPr lang="hu-HU" sz="1800" dirty="0" smtClean="0">
                <a:solidFill>
                  <a:srgbClr val="0070C0"/>
                </a:solidFill>
              </a:rPr>
              <a:t>legkisebb </a:t>
            </a:r>
            <a:r>
              <a:rPr lang="hu-HU" sz="1800" dirty="0">
                <a:solidFill>
                  <a:srgbClr val="0070C0"/>
                </a:solidFill>
              </a:rPr>
              <a:t>testvéreim közül, velem tettétek </a:t>
            </a:r>
            <a:r>
              <a:rPr lang="hu-HU" sz="1800" dirty="0" smtClean="0">
                <a:solidFill>
                  <a:srgbClr val="0070C0"/>
                </a:solidFill>
              </a:rPr>
              <a:t>meg</a:t>
            </a:r>
            <a:r>
              <a:rPr lang="hu-HU" sz="1800" dirty="0" smtClean="0">
                <a:solidFill>
                  <a:srgbClr val="0070C0"/>
                </a:solidFill>
              </a:rPr>
              <a:t>.”</a:t>
            </a:r>
            <a:endParaRPr lang="hu-HU" sz="1800" dirty="0">
              <a:solidFill>
                <a:srgbClr val="0070C0"/>
              </a:solidFill>
            </a:endParaRPr>
          </a:p>
          <a:p>
            <a:pPr algn="r">
              <a:spcBef>
                <a:spcPts val="0"/>
              </a:spcBef>
            </a:pPr>
            <a:r>
              <a:rPr lang="hu-HU" sz="1800" dirty="0" smtClean="0">
                <a:solidFill>
                  <a:srgbClr val="0070C0"/>
                </a:solidFill>
              </a:rPr>
              <a:t>Mt </a:t>
            </a:r>
            <a:r>
              <a:rPr lang="hu-HU" sz="1800" dirty="0" smtClean="0">
                <a:solidFill>
                  <a:srgbClr val="0070C0"/>
                </a:solidFill>
              </a:rPr>
              <a:t>25,40</a:t>
            </a:r>
            <a:endParaRPr lang="hu-HU" sz="1800" dirty="0">
              <a:solidFill>
                <a:srgbClr val="0070C0"/>
              </a:solidFill>
            </a:endParaRPr>
          </a:p>
        </p:txBody>
      </p:sp>
    </p:spTree>
    <p:extLst>
      <p:ext uri="{BB962C8B-B14F-4D97-AF65-F5344CB8AC3E}">
        <p14:creationId xmlns:p14="http://schemas.microsoft.com/office/powerpoint/2010/main" val="51728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TM10001114[[fn=Galéria]]</Template>
  <TotalTime>2770</TotalTime>
  <Words>1047</Words>
  <Application>Microsoft Office PowerPoint</Application>
  <PresentationFormat>Szélesvásznú</PresentationFormat>
  <Paragraphs>79</Paragraphs>
  <Slides>12</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12</vt:i4>
      </vt:variant>
    </vt:vector>
  </HeadingPairs>
  <TitlesOfParts>
    <vt:vector size="15" baseType="lpstr">
      <vt:lpstr>Arial</vt:lpstr>
      <vt:lpstr>Gill Sans MT</vt:lpstr>
      <vt:lpstr>Gallery</vt:lpstr>
      <vt:lpstr>a jutalmazás ideje</vt:lpstr>
      <vt:lpstr>A jutalmazás ideje máté evangéliuma 25. rész 31-46. versek</vt:lpstr>
      <vt:lpstr>A jutalmazás ideje máté evangéliuma 25. rész 31-46. versek</vt:lpstr>
      <vt:lpstr>A jutalmazás ideje bevezető gondolatok</vt:lpstr>
      <vt:lpstr>A jutalmazás ideje bevezető gondolatok</vt:lpstr>
      <vt:lpstr>A jutalmazás ideje bevezető gondolatok</vt:lpstr>
      <vt:lpstr>Felhívás keringőre</vt:lpstr>
      <vt:lpstr>PowerPoint-bemutató</vt:lpstr>
      <vt:lpstr>Jézussal cselekedni</vt:lpstr>
      <vt:lpstr>PowerPoint-bemutató</vt:lpstr>
      <vt:lpstr>A jutalmazás ideje záró gondolatok</vt:lpstr>
      <vt:lpstr>4 alapvető házzassági tanács egész évre heti tippek házasságunk gondozására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tékozló fiú</dc:title>
  <dc:creator>Hivatal</dc:creator>
  <cp:lastModifiedBy>Hivatal</cp:lastModifiedBy>
  <cp:revision>279</cp:revision>
  <cp:lastPrinted>2023-10-04T12:55:18Z</cp:lastPrinted>
  <dcterms:created xsi:type="dcterms:W3CDTF">2020-09-26T18:34:06Z</dcterms:created>
  <dcterms:modified xsi:type="dcterms:W3CDTF">2023-10-28T22:25:16Z</dcterms:modified>
</cp:coreProperties>
</file>