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98" r:id="rId4"/>
    <p:sldId id="299" r:id="rId5"/>
    <p:sldId id="300" r:id="rId6"/>
    <p:sldId id="261" r:id="rId7"/>
    <p:sldId id="297" r:id="rId8"/>
    <p:sldId id="262" r:id="rId9"/>
    <p:sldId id="288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0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A képmutatás ítélete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A vallásos élet szív nélkül képmutatás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képmutatás ítélete</a:t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0070C0"/>
                </a:solidFill>
              </a:rPr>
              <a:t>A </a:t>
            </a:r>
            <a:r>
              <a:rPr lang="hu-HU" sz="3200" dirty="0" smtClean="0">
                <a:solidFill>
                  <a:srgbClr val="0070C0"/>
                </a:solidFill>
              </a:rPr>
              <a:t>vallásos élet szív nélkül képmutatás</a:t>
            </a:r>
            <a:endParaRPr lang="hu-HU" sz="32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400" i="1" dirty="0"/>
              <a:t>n</a:t>
            </a:r>
            <a:r>
              <a:rPr lang="hu-HU" altLang="hu-HU" sz="2400" i="1" dirty="0" smtClean="0"/>
              <a:t>em véletlen, hogy Isten a szíveket vizsgálja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400" i="1" dirty="0" smtClean="0"/>
              <a:t>szív szerinti megtérést sürget folyamatosan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400" i="1" dirty="0"/>
              <a:t>a</a:t>
            </a:r>
            <a:r>
              <a:rPr lang="hu-HU" altLang="hu-HU" sz="2400" i="1" dirty="0" smtClean="0"/>
              <a:t>z Isten iránti első szeretetet kéri számon rajtunk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400" i="1" dirty="0"/>
              <a:t>a</a:t>
            </a:r>
            <a:r>
              <a:rPr lang="hu-HU" altLang="hu-HU" sz="2400" i="1" dirty="0" smtClean="0"/>
              <a:t>z emberek iránti szeretetet az Isten iránti szeretet velejárójává teszi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altLang="hu-HU" sz="26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altLang="hu-HU" sz="2600" dirty="0" smtClean="0">
                <a:solidFill>
                  <a:srgbClr val="0070C0"/>
                </a:solidFill>
              </a:rPr>
              <a:t>Meg kell tanulnunk Isten szerető szívén keresztül látni önmagunkat és másokat is ahhoz, hogy ne essünk a képmutatás kísértésébe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400" i="1" dirty="0"/>
              <a:t>m</a:t>
            </a:r>
            <a:r>
              <a:rPr lang="hu-HU" altLang="hu-HU" sz="2400" i="1" dirty="0" smtClean="0"/>
              <a:t>indannyian együtt szorulunk kegyelemre, bűnbocsánatra, vezetésre, megtérésre, hogy meg ne keményedjen a szívünk, és ne kényszerüljünk semmilyen formában önmagunk igazolására</a:t>
            </a:r>
            <a:endParaRPr lang="hu-HU" altLang="hu-HU" sz="2400" i="1" dirty="0"/>
          </a:p>
        </p:txBody>
      </p:sp>
    </p:spTree>
    <p:extLst>
      <p:ext uri="{BB962C8B-B14F-4D97-AF65-F5344CB8AC3E}">
        <p14:creationId xmlns:p14="http://schemas.microsoft.com/office/powerpoint/2010/main" val="6825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képmutatás ítélete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23.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13-36.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150539"/>
            <a:ext cx="11936666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13</a:t>
            </a:r>
            <a:r>
              <a:rPr lang="hu-HU" sz="2400" dirty="0"/>
              <a:t>Jaj nektek, képmutató írástudók és farizeusok, mert bezárjátok a mennyek országát az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emberek </a:t>
            </a:r>
            <a:r>
              <a:rPr lang="hu-HU" sz="2400" dirty="0"/>
              <a:t>előtt: ti magatok nem mentek be, és azokat sem engeditek be, akik be akarnak menni.</a:t>
            </a:r>
            <a:br>
              <a:rPr lang="hu-HU" sz="2400" dirty="0"/>
            </a:br>
            <a:r>
              <a:rPr lang="hu-HU" sz="2400" baseline="30000" dirty="0"/>
              <a:t>14</a:t>
            </a:r>
            <a:r>
              <a:rPr lang="hu-HU" sz="2400" dirty="0"/>
              <a:t>Jaj nektek, képmutató írástudók és farizeusok, mert felemésztitek az özvegyek házát, 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színlelésből </a:t>
            </a:r>
            <a:r>
              <a:rPr lang="hu-HU" sz="2400" dirty="0"/>
              <a:t>mégis hosszasan imádkoztok: ezzel súlyosabb ítéletet vontok magatokra.</a:t>
            </a:r>
            <a:br>
              <a:rPr lang="hu-HU" sz="2400" dirty="0"/>
            </a:br>
            <a:r>
              <a:rPr lang="hu-HU" sz="2400" baseline="30000" dirty="0"/>
              <a:t>15</a:t>
            </a:r>
            <a:r>
              <a:rPr lang="hu-HU" sz="2400" dirty="0"/>
              <a:t>Jaj nektek, képmutató írástudók és farizeusok, mert bejárjátok a tengert és a szárazföldet,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hogy </a:t>
            </a:r>
            <a:r>
              <a:rPr lang="hu-HU" sz="2400" dirty="0"/>
              <a:t>egyetlen pogányt zsidó hitre térítsetek, és ha ez megtörtént, akkor a gyehenna fiává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teszitek</a:t>
            </a:r>
            <a:r>
              <a:rPr lang="hu-HU" sz="2400" dirty="0"/>
              <a:t>, kétszerte inkább magatoknál</a:t>
            </a:r>
            <a:r>
              <a:rPr lang="hu-HU" sz="2400" dirty="0" smtClean="0"/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16</a:t>
            </a:r>
            <a:r>
              <a:rPr lang="hu-HU" sz="2400" dirty="0"/>
              <a:t>Jaj nektek, vak vezetők, akik ezt mondjátok: Ha valaki a templomra esküszik, az érvénytelen,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de </a:t>
            </a:r>
            <a:r>
              <a:rPr lang="hu-HU" sz="2400" dirty="0"/>
              <a:t>ha valaki a templom aranyára esküszik, azt köti az eskü. </a:t>
            </a:r>
            <a:r>
              <a:rPr lang="hu-HU" sz="2400" baseline="30000" dirty="0"/>
              <a:t>17</a:t>
            </a:r>
            <a:r>
              <a:rPr lang="hu-HU" sz="2400" dirty="0"/>
              <a:t>Bolondok és vakok, mi a nagyobb: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az </a:t>
            </a:r>
            <a:r>
              <a:rPr lang="hu-HU" sz="2400" dirty="0"/>
              <a:t>arany vagy a templom, amely megszenteli az aranyat? </a:t>
            </a:r>
            <a:endParaRPr kumimoji="0" lang="hu-HU" alt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képmutatás ítélete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23.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13-36.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1965876"/>
            <a:ext cx="12130116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18</a:t>
            </a:r>
            <a:r>
              <a:rPr lang="hu-HU" sz="2400" dirty="0"/>
              <a:t>Ezt is mondjátok: Ha valaki az oltárra esküszik, az érvénytelen, de ha valaki a rajta levő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ajándékra </a:t>
            </a:r>
            <a:r>
              <a:rPr lang="hu-HU" sz="2400" dirty="0"/>
              <a:t>esküszik, azt köti az eskü. </a:t>
            </a:r>
            <a:r>
              <a:rPr lang="hu-HU" sz="2400" baseline="30000" dirty="0"/>
              <a:t>19</a:t>
            </a:r>
            <a:r>
              <a:rPr lang="hu-HU" sz="2400" dirty="0"/>
              <a:t>Bolondok és vakok, mi a nagyobb: az ajándék vagy az oltár,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amely </a:t>
            </a:r>
            <a:r>
              <a:rPr lang="hu-HU" sz="2400" dirty="0"/>
              <a:t>megszenteli az ajándékot? </a:t>
            </a:r>
            <a:r>
              <a:rPr lang="hu-HU" sz="2400" baseline="30000" dirty="0"/>
              <a:t>20</a:t>
            </a:r>
            <a:r>
              <a:rPr lang="hu-HU" sz="2400" dirty="0"/>
              <a:t>Aki tehát az oltárra esküszik, az arra is esküszik, ami rajta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van</a:t>
            </a:r>
            <a:r>
              <a:rPr lang="hu-HU" sz="2400" dirty="0"/>
              <a:t>. </a:t>
            </a:r>
            <a:r>
              <a:rPr lang="hu-HU" sz="2400" baseline="30000" dirty="0"/>
              <a:t>21</a:t>
            </a:r>
            <a:r>
              <a:rPr lang="hu-HU" sz="2400" dirty="0"/>
              <a:t>Aki pedig a templomra esküszik, az arra is esküszik, aki benne lakozik. </a:t>
            </a:r>
            <a:r>
              <a:rPr lang="hu-HU" sz="2400" baseline="30000" dirty="0"/>
              <a:t>22</a:t>
            </a:r>
            <a:r>
              <a:rPr lang="hu-HU" sz="2400" dirty="0"/>
              <a:t>Aki pedig az égre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esküszik</a:t>
            </a:r>
            <a:r>
              <a:rPr lang="hu-HU" sz="2400" dirty="0"/>
              <a:t>, az Isten trónusára esküszik, és arra is, aki azon ül.</a:t>
            </a:r>
            <a:br>
              <a:rPr lang="hu-HU" sz="2400" dirty="0"/>
            </a:br>
            <a:r>
              <a:rPr lang="hu-HU" sz="2400" baseline="30000" dirty="0"/>
              <a:t>23</a:t>
            </a:r>
            <a:r>
              <a:rPr lang="hu-HU" sz="2400" dirty="0"/>
              <a:t>Jaj nektek, képmutató írástudók és farizeusok, mert tizedet adtok a mentából, a kaporból 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 </a:t>
            </a:r>
            <a:r>
              <a:rPr lang="hu-HU" sz="2400" dirty="0"/>
              <a:t>köményből, de elhagytátok azt, ami a törvényben fontosabb: az igazságos ítéletet, az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irgalmasságot </a:t>
            </a:r>
            <a:r>
              <a:rPr lang="hu-HU" sz="2400" dirty="0"/>
              <a:t>és a hűséget; pedig ezeket kellene cselekedni, és azokat sem elhagyni. </a:t>
            </a:r>
            <a:r>
              <a:rPr lang="hu-HU" sz="2400" baseline="30000" dirty="0"/>
              <a:t>24</a:t>
            </a:r>
            <a:r>
              <a:rPr lang="hu-HU" sz="2400" dirty="0"/>
              <a:t>Vak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vezetők</a:t>
            </a:r>
            <a:r>
              <a:rPr lang="hu-HU" sz="2400" dirty="0"/>
              <a:t>, kiszűritek a szúnyogot, a tevét pedig lenyelitek.</a:t>
            </a:r>
            <a:br>
              <a:rPr lang="hu-HU" sz="2400" dirty="0"/>
            </a:br>
            <a:r>
              <a:rPr lang="hu-HU" sz="2400" baseline="30000" dirty="0"/>
              <a:t>25</a:t>
            </a:r>
            <a:r>
              <a:rPr lang="hu-HU" sz="2400" dirty="0"/>
              <a:t>Jaj nektek, képmutató írástudók és farizeusok, mert megtisztítjátok a pohár és a tál külsejét,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belül </a:t>
            </a:r>
            <a:r>
              <a:rPr lang="hu-HU" sz="2400" dirty="0"/>
              <a:t>pedig tele vannak rablásvággyal és féktelenséggel. </a:t>
            </a:r>
            <a:endParaRPr kumimoji="0" lang="hu-HU" alt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6550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képmutatás ítélete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23.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13-36.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1965876"/>
            <a:ext cx="12202058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26</a:t>
            </a:r>
            <a:r>
              <a:rPr lang="hu-HU" sz="2400" dirty="0"/>
              <a:t>Vak farizeus, </a:t>
            </a:r>
            <a:r>
              <a:rPr lang="hu-HU" sz="2400" dirty="0" err="1"/>
              <a:t>tisztítsd</a:t>
            </a:r>
            <a:r>
              <a:rPr lang="hu-HU" sz="2400" dirty="0"/>
              <a:t> meg először a </a:t>
            </a:r>
            <a:r>
              <a:rPr lang="hu-HU" sz="2400" dirty="0" smtClean="0"/>
              <a:t>pohár </a:t>
            </a:r>
            <a:r>
              <a:rPr lang="hu-HU" sz="2400" dirty="0"/>
              <a:t>és a tál belsejét, hogy azután a külseje is tiszta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legyen!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27</a:t>
            </a:r>
            <a:r>
              <a:rPr lang="hu-HU" sz="2400" dirty="0"/>
              <a:t>Jaj nektek, képmutató írástudók és farizeusok, mert hasonlók vagytok a meszelt sírokhoz,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amelyek </a:t>
            </a:r>
            <a:r>
              <a:rPr lang="hu-HU" sz="2400" dirty="0"/>
              <a:t>kívülről szépnek látszanak, de belül tele vannak halottak csontjaival és mindenféle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err="1" smtClean="0"/>
              <a:t>tisztátalansággal</a:t>
            </a:r>
            <a:r>
              <a:rPr lang="hu-HU" sz="2400" dirty="0"/>
              <a:t>. </a:t>
            </a:r>
            <a:r>
              <a:rPr lang="hu-HU" sz="2400" baseline="30000" dirty="0"/>
              <a:t>28</a:t>
            </a:r>
            <a:r>
              <a:rPr lang="hu-HU" sz="2400" dirty="0"/>
              <a:t>Így kívülről ti is igaznak látszotok az emberek szemében, de belül tele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vagytok képmutatással </a:t>
            </a:r>
            <a:r>
              <a:rPr lang="hu-HU" sz="2400" dirty="0"/>
              <a:t>és törvényszegéssel.</a:t>
            </a:r>
            <a:br>
              <a:rPr lang="hu-HU" sz="2400" dirty="0"/>
            </a:br>
            <a:r>
              <a:rPr lang="hu-HU" sz="2400" baseline="30000" dirty="0"/>
              <a:t>29</a:t>
            </a:r>
            <a:r>
              <a:rPr lang="hu-HU" sz="2400" dirty="0"/>
              <a:t>Jaj nektek, képmutató írástudók és farizeusok, mert síremlékeket emeltek a prófétáknak, 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felékesítitek </a:t>
            </a:r>
            <a:r>
              <a:rPr lang="hu-HU" sz="2400" dirty="0"/>
              <a:t>az igazak </a:t>
            </a:r>
            <a:r>
              <a:rPr lang="hu-HU" sz="2400" dirty="0" err="1"/>
              <a:t>sírköveit</a:t>
            </a:r>
            <a:r>
              <a:rPr lang="hu-HU" sz="2400" dirty="0"/>
              <a:t>, </a:t>
            </a:r>
            <a:r>
              <a:rPr lang="hu-HU" sz="2400" baseline="30000" dirty="0"/>
              <a:t>30</a:t>
            </a:r>
            <a:r>
              <a:rPr lang="hu-HU" sz="2400" dirty="0"/>
              <a:t>és ezt mondjátok: Ha atyáink idejében éltünk volna, nem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vettünk </a:t>
            </a:r>
            <a:r>
              <a:rPr lang="hu-HU" sz="2400" dirty="0"/>
              <a:t>volna részt velük a próféták vérének kiontásában. </a:t>
            </a:r>
            <a:r>
              <a:rPr lang="hu-HU" sz="2400" baseline="30000" dirty="0"/>
              <a:t>31</a:t>
            </a:r>
            <a:r>
              <a:rPr lang="hu-HU" sz="2400" dirty="0"/>
              <a:t>Ezzel csak azt bizonyítjátok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magatokról</a:t>
            </a:r>
            <a:r>
              <a:rPr lang="hu-HU" sz="2400" dirty="0"/>
              <a:t>, hogy fiai vagytok a próféták gyilkosainak. </a:t>
            </a:r>
            <a:r>
              <a:rPr lang="hu-HU" sz="2400" baseline="30000" dirty="0"/>
              <a:t>32</a:t>
            </a:r>
            <a:r>
              <a:rPr lang="hu-HU" sz="2400" dirty="0"/>
              <a:t>Cselekedjetek csak ti is </a:t>
            </a:r>
            <a:r>
              <a:rPr lang="hu-HU" sz="2400" dirty="0" err="1"/>
              <a:t>atyáitok</a:t>
            </a:r>
            <a:r>
              <a:rPr lang="hu-HU" sz="2400" dirty="0"/>
              <a:t> mértéke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szerint</a:t>
            </a:r>
            <a:r>
              <a:rPr lang="hu-HU" sz="2400" dirty="0"/>
              <a:t>! </a:t>
            </a:r>
            <a:r>
              <a:rPr lang="hu-HU" sz="2400" baseline="30000" dirty="0"/>
              <a:t>33</a:t>
            </a:r>
            <a:r>
              <a:rPr lang="hu-HU" sz="2400" dirty="0"/>
              <a:t>Kígyók, viperafajzatok! Hogyan menekülhetnétek meg a gyehennával sújtó ítélettől? </a:t>
            </a:r>
            <a:endParaRPr lang="hu-HU" altLang="hu-HU" sz="2400" dirty="0"/>
          </a:p>
        </p:txBody>
      </p:sp>
    </p:spTree>
    <p:extLst>
      <p:ext uri="{BB962C8B-B14F-4D97-AF65-F5344CB8AC3E}">
        <p14:creationId xmlns:p14="http://schemas.microsoft.com/office/powerpoint/2010/main" val="63670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képmutatás ítélete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23.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13-36.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3073873"/>
            <a:ext cx="1175308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34</a:t>
            </a:r>
            <a:r>
              <a:rPr lang="hu-HU" sz="2400" dirty="0"/>
              <a:t>Ezért íme, én prófétákat, bölcseket és írástudókat küldök hozzátok: egyeseket közülük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megöltök </a:t>
            </a:r>
            <a:r>
              <a:rPr lang="hu-HU" sz="2400" dirty="0"/>
              <a:t>és keresztre feszítetek majd, másokat pedig megkorbácsoltok zsinagógáitokban, 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városról </a:t>
            </a:r>
            <a:r>
              <a:rPr lang="hu-HU" sz="2400" dirty="0"/>
              <a:t>városra </a:t>
            </a:r>
            <a:r>
              <a:rPr lang="hu-HU" sz="2400" dirty="0" err="1"/>
              <a:t>üldöztök</a:t>
            </a:r>
            <a:r>
              <a:rPr lang="hu-HU" sz="2400" dirty="0"/>
              <a:t>, </a:t>
            </a:r>
            <a:r>
              <a:rPr lang="hu-HU" sz="2400" baseline="30000" dirty="0"/>
              <a:t>35</a:t>
            </a:r>
            <a:r>
              <a:rPr lang="hu-HU" sz="2400" dirty="0"/>
              <a:t>hogy rátok szálljon minden igaz vér, amelyet kiontottak a földön,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az </a:t>
            </a:r>
            <a:r>
              <a:rPr lang="hu-HU" sz="2400" dirty="0"/>
              <a:t>igaz Ábel vérétől </a:t>
            </a:r>
            <a:r>
              <a:rPr lang="hu-HU" sz="2400" dirty="0" err="1"/>
              <a:t>Zekarjának</a:t>
            </a:r>
            <a:r>
              <a:rPr lang="hu-HU" sz="2400" dirty="0"/>
              <a:t>, </a:t>
            </a:r>
            <a:r>
              <a:rPr lang="hu-HU" sz="2400" dirty="0" err="1"/>
              <a:t>Barakjá</a:t>
            </a:r>
            <a:r>
              <a:rPr lang="hu-HU" sz="2400" dirty="0"/>
              <a:t> fiának véréig, akit meggyilkoltatok a templom és az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áldozati </a:t>
            </a:r>
            <a:r>
              <a:rPr lang="hu-HU" sz="2400" dirty="0"/>
              <a:t>oltár között. </a:t>
            </a:r>
            <a:r>
              <a:rPr lang="hu-HU" sz="2400" baseline="30000" dirty="0"/>
              <a:t>36</a:t>
            </a:r>
            <a:r>
              <a:rPr lang="hu-HU" sz="2400" dirty="0"/>
              <a:t>Bizony mondom nektek: mindez megtörténik ezzel a nemzedékkel. </a:t>
            </a:r>
            <a:endParaRPr lang="hu-HU" altLang="hu-HU" sz="2400" dirty="0"/>
          </a:p>
        </p:txBody>
      </p:sp>
    </p:spTree>
    <p:extLst>
      <p:ext uri="{BB962C8B-B14F-4D97-AF65-F5344CB8AC3E}">
        <p14:creationId xmlns:p14="http://schemas.microsoft.com/office/powerpoint/2010/main" val="81679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képmutatás ítélete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farizeusok és az írástudók nem tartották magukat képmutatónak.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 smtClean="0"/>
              <a:t>Isten szolgálata utáni vágyuk lehetett őszinte, csak a kiindulópontjuk volt hibás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 smtClean="0"/>
              <a:t>Isten szeretete helyett, Isten ítéletén keresztül látták a világot és az embereket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/>
              <a:t>e</a:t>
            </a:r>
            <a:r>
              <a:rPr lang="hu-HU" sz="2200" i="1" dirty="0" smtClean="0"/>
              <a:t>z tette őket vakká arra, hogy felismerjék Isten igaz ismeretének hiányát önmagukban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hívő élet kísértése a </a:t>
            </a:r>
            <a:r>
              <a:rPr lang="hu-HU" sz="2400" dirty="0" err="1" smtClean="0">
                <a:solidFill>
                  <a:srgbClr val="7030A0"/>
                </a:solidFill>
              </a:rPr>
              <a:t>törvényeskedés</a:t>
            </a:r>
            <a:r>
              <a:rPr lang="hu-HU" sz="2400" dirty="0" smtClean="0">
                <a:solidFill>
                  <a:srgbClr val="7030A0"/>
                </a:solidFill>
              </a:rPr>
              <a:t>, ami lelki kiskorúságra vall, és Isten igaz ismeretének hiányáról árulkodik.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/>
              <a:t>a</a:t>
            </a:r>
            <a:r>
              <a:rPr lang="hu-HU" sz="2200" i="1" dirty="0" smtClean="0"/>
              <a:t> vallás nevében az elmúlt évszázadok során megszámlálhatatlanul sok szenvedést okoztak egymásnak az emberek</a:t>
            </a:r>
            <a:endParaRPr lang="hu-HU" sz="2200" i="1" dirty="0"/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képmutatás ítélete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9216" y="2116899"/>
            <a:ext cx="9605636" cy="371634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i="1" dirty="0" smtClean="0"/>
              <a:t>„Nem kevés olyan embert ismerek, akiknek szintén eltartott egy ideig, míg sikerült feldolgozniuk múltbeli vallási élményeiket: római katolikusokat, akik </a:t>
            </a:r>
            <a:r>
              <a:rPr lang="hu-HU" i="1" dirty="0" err="1" smtClean="0"/>
              <a:t>megborzongnak</a:t>
            </a:r>
            <a:r>
              <a:rPr lang="hu-HU" i="1" dirty="0" smtClean="0"/>
              <a:t>, valahányszor szembejön velük egy apáca vagy egy pap, egykori hetednapos adventistákat, akik képtelenek bűntudat nélkül meginni egy csésze kávét, </a:t>
            </a:r>
            <a:r>
              <a:rPr lang="hu-HU" i="1" dirty="0" err="1" smtClean="0"/>
              <a:t>mennonitákat</a:t>
            </a:r>
            <a:r>
              <a:rPr lang="hu-HU" i="1" dirty="0" smtClean="0"/>
              <a:t>, akik amiatt aggódnak, hogy túl világiasak-e, ha jegygyűrűt hordanak…” </a:t>
            </a:r>
            <a:r>
              <a:rPr lang="hu-HU" dirty="0" smtClean="0"/>
              <a:t>(idézet: Philip </a:t>
            </a:r>
            <a:r>
              <a:rPr lang="hu-HU" dirty="0" err="1" smtClean="0"/>
              <a:t>Yancey</a:t>
            </a:r>
            <a:r>
              <a:rPr lang="hu-HU" dirty="0" smtClean="0"/>
              <a:t>: Kerülőutak a boldogsághoz)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Az ítélkezés nem múlt el a keresztyénség kezdetével, csak más formát öltött.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az emberi szív bűnös természete nem változik csak Jézus Krisztus </a:t>
            </a:r>
            <a:r>
              <a:rPr lang="hu-HU" sz="2200" dirty="0" smtClean="0"/>
              <a:t>őszinte, alázatos </a:t>
            </a:r>
            <a:r>
              <a:rPr lang="hu-HU" sz="2200" dirty="0" smtClean="0"/>
              <a:t>keresése és követése által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192124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Jaj a képmutatóknak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chemeClr val="accent1"/>
                </a:solidFill>
              </a:rPr>
              <a:t>Bezárják a mennyek országát az emberek előtt. </a:t>
            </a:r>
            <a:r>
              <a:rPr lang="hu-HU" dirty="0" smtClean="0"/>
              <a:t>„Nem akarok olyan képmutató lenni, mint ők!”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0070C0"/>
                </a:solidFill>
              </a:rPr>
              <a:t>Felemésztik az özvegyek házát – </a:t>
            </a:r>
            <a:r>
              <a:rPr lang="hu-HU" dirty="0" smtClean="0"/>
              <a:t>embertelenül és szeretetlenül viselkednek, nem segítenek.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7030A0"/>
                </a:solidFill>
              </a:rPr>
              <a:t>A látszat fontosabb számukra, mint a lelki növekedés.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/>
              <a:t>k</a:t>
            </a:r>
            <a:r>
              <a:rPr lang="hu-HU" dirty="0" smtClean="0"/>
              <a:t>irakat szolgálat a törődés és gondoskodás helyett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az egyéni sorsok nem számítanak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chemeClr val="accent1"/>
                </a:solidFill>
              </a:rPr>
              <a:t>Saját maguk cselekedeteit többre tartják Isten munkájánál, személyénél, dicsőségénél.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0070C0"/>
                </a:solidFill>
              </a:rPr>
              <a:t>Semmibe veszik az igazságos ítéletet, az irgalmasságot, a hűséget. </a:t>
            </a:r>
            <a:r>
              <a:rPr lang="hu-HU" dirty="0" smtClean="0"/>
              <a:t>Isten törvényének azon részeit tartják meg, amelyekkel saját maguk dicsőségét növelhetik.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7030A0"/>
                </a:solidFill>
              </a:rPr>
              <a:t>Nem törekszenek a belső lelki megújulásra és megtisztulásra.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chemeClr val="accent1"/>
                </a:solidFill>
              </a:rPr>
              <a:t>Jobbnak tartják magukat </a:t>
            </a:r>
            <a:r>
              <a:rPr lang="hu-HU" dirty="0" err="1" smtClean="0">
                <a:solidFill>
                  <a:schemeClr val="accent1"/>
                </a:solidFill>
              </a:rPr>
              <a:t>elődeiknél</a:t>
            </a:r>
            <a:r>
              <a:rPr lang="hu-HU" dirty="0" smtClean="0">
                <a:solidFill>
                  <a:schemeClr val="accent1"/>
                </a:solidFill>
              </a:rPr>
              <a:t>, holott nem változtattak a hozzáállásukon. </a:t>
            </a:r>
            <a:r>
              <a:rPr lang="hu-HU" dirty="0" smtClean="0"/>
              <a:t>Őseik Istennel szembeni engedetlen, lázadó hozzáállásukat viszik tovább.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Jaj </a:t>
            </a:r>
            <a:r>
              <a:rPr lang="hu-HU" sz="1800" dirty="0">
                <a:solidFill>
                  <a:srgbClr val="0070C0"/>
                </a:solidFill>
              </a:rPr>
              <a:t>nektek, képmutató írástudók és </a:t>
            </a:r>
            <a:r>
              <a:rPr lang="hu-HU" sz="1800" dirty="0" smtClean="0">
                <a:solidFill>
                  <a:srgbClr val="0070C0"/>
                </a:solidFill>
              </a:rPr>
              <a:t>farizeusok..</a:t>
            </a:r>
            <a:r>
              <a:rPr lang="hu-HU" alt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23,13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Alázat képmutatás helyett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>
                <a:solidFill>
                  <a:srgbClr val="0070C0"/>
                </a:solidFill>
              </a:rPr>
              <a:t>A belső lelki munkát senki sem spórolhatja meg.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000" i="1" dirty="0" smtClean="0"/>
              <a:t>folyamatos </a:t>
            </a:r>
            <a:r>
              <a:rPr lang="hu-HU" altLang="hu-HU" sz="2000" i="1" dirty="0"/>
              <a:t>önvizsgálat,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000" i="1" dirty="0"/>
              <a:t>Jézus példájának követése,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000" i="1" dirty="0"/>
              <a:t>engedelmesség, </a:t>
            </a:r>
            <a:endParaRPr lang="hu-HU" altLang="hu-HU" sz="2000" i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000" i="1" dirty="0" smtClean="0"/>
              <a:t>őszinteség</a:t>
            </a:r>
            <a:r>
              <a:rPr lang="hu-HU" altLang="hu-HU" sz="2000" i="1" dirty="0"/>
              <a:t>,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000" i="1" dirty="0"/>
              <a:t>lelki növekedés,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000" i="1" dirty="0" err="1"/>
              <a:t>megszentelődés</a:t>
            </a:r>
            <a:r>
              <a:rPr lang="hu-HU" altLang="hu-HU" sz="2000" i="1" dirty="0"/>
              <a:t> utáni vágy,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000" i="1" dirty="0"/>
              <a:t>alázat,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altLang="hu-HU" sz="2000" i="1" dirty="0" smtClean="0"/>
              <a:t>szolgálatkészség,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e</a:t>
            </a:r>
            <a:r>
              <a:rPr lang="hu-HU" sz="2000" dirty="0" smtClean="0"/>
              <a:t>lmélkedés Isten szeretetén,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 Lélek gyümölcseinek „termése” – szeretet, öröm, békesség, türelem, szívesség, jóság, hűség, szelídség, önmegtartóztatás</a:t>
            </a:r>
            <a:endParaRPr lang="hu-HU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Folyamatos és személyes élő és növekvő kapcsolat Jézus Krisztussal</a:t>
            </a:r>
            <a:endParaRPr lang="hu-HU" sz="2200" dirty="0" smtClean="0">
              <a:solidFill>
                <a:srgbClr val="0070C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Önmagatokat </a:t>
            </a:r>
            <a:r>
              <a:rPr lang="hu-HU" sz="1800" dirty="0">
                <a:solidFill>
                  <a:srgbClr val="0070C0"/>
                </a:solidFill>
              </a:rPr>
              <a:t>tegyétek próbára, hogy hitben jártok-e! Önmagatokat vizsgáljátok meg</a:t>
            </a:r>
            <a:r>
              <a:rPr lang="hu-HU" sz="1800" dirty="0" smtClean="0">
                <a:solidFill>
                  <a:srgbClr val="0070C0"/>
                </a:solidFill>
              </a:rPr>
              <a:t>!</a:t>
            </a:r>
            <a:r>
              <a:rPr lang="hu-HU" sz="1800" dirty="0" smtClean="0">
                <a:solidFill>
                  <a:srgbClr val="0070C0"/>
                </a:solidFill>
              </a:rPr>
              <a:t>” 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2Kor</a:t>
            </a:r>
            <a:r>
              <a:rPr lang="hu-HU" sz="1800" dirty="0" smtClean="0">
                <a:solidFill>
                  <a:srgbClr val="0070C0"/>
                </a:solidFill>
              </a:rPr>
              <a:t> 13,5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44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1702</TotalTime>
  <Words>786</Words>
  <Application>Microsoft Office PowerPoint</Application>
  <PresentationFormat>Szélesvásznú</PresentationFormat>
  <Paragraphs>94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A képmutatás ítélete</vt:lpstr>
      <vt:lpstr>A képmutatás ítélete máté evangéliuma 23. rész 13-36. versek</vt:lpstr>
      <vt:lpstr>A képmutatás ítélete máté evangéliuma 23. rész 13-36. versek</vt:lpstr>
      <vt:lpstr>A képmutatás ítélete máté evangéliuma 23. rész 13-36. versek</vt:lpstr>
      <vt:lpstr>A képmutatás ítélete máté evangéliuma 23. rész 13-36. versek</vt:lpstr>
      <vt:lpstr>A képmutatás ítélete bevezető gondolatok</vt:lpstr>
      <vt:lpstr>A képmutatás ítélete bevezető gondolatok</vt:lpstr>
      <vt:lpstr>Jaj a képmutatóknak</vt:lpstr>
      <vt:lpstr>Alázat képmutatás helyett</vt:lpstr>
      <vt:lpstr>A képmutatás ítélete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Hp</cp:lastModifiedBy>
  <cp:revision>170</cp:revision>
  <dcterms:created xsi:type="dcterms:W3CDTF">2020-09-26T18:34:06Z</dcterms:created>
  <dcterms:modified xsi:type="dcterms:W3CDTF">2023-09-10T06:04:10Z</dcterms:modified>
</cp:coreProperties>
</file>