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30" r:id="rId3"/>
    <p:sldId id="354" r:id="rId4"/>
    <p:sldId id="358" r:id="rId5"/>
    <p:sldId id="361" r:id="rId6"/>
    <p:sldId id="359" r:id="rId7"/>
    <p:sldId id="319" r:id="rId8"/>
    <p:sldId id="362" r:id="rId9"/>
    <p:sldId id="355" r:id="rId10"/>
    <p:sldId id="3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2022. 12. 10.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2022. 12. 10.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884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1756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9893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A nyomorúság közel </a:t>
            </a:r>
            <a:r>
              <a:rPr lang="hu-HU" sz="3600" smtClean="0"/>
              <a:t>visz istenhez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>
                <a:solidFill>
                  <a:srgbClr val="C00000"/>
                </a:solidFill>
              </a:rPr>
              <a:t>Az imádság távol tartja a gonoszt</a:t>
            </a: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A nyomorúság közel visz istenhez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7082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hu-HU" sz="4800" dirty="0" smtClean="0"/>
              <a:t>„</a:t>
            </a:r>
            <a:r>
              <a:rPr lang="hu-HU" sz="4800" baseline="30000" dirty="0" smtClean="0"/>
              <a:t>10</a:t>
            </a:r>
            <a:r>
              <a:rPr lang="hu-HU" sz="4800" dirty="0" smtClean="0"/>
              <a:t>Végül </a:t>
            </a:r>
            <a:r>
              <a:rPr lang="hu-HU" sz="4800" dirty="0"/>
              <a:t>pedig: erősödjetek meg az Úrban és az ő hatalmas erejében. </a:t>
            </a:r>
            <a:r>
              <a:rPr lang="hu-HU" sz="4800" baseline="30000" dirty="0"/>
              <a:t>11</a:t>
            </a:r>
            <a:r>
              <a:rPr lang="hu-HU" sz="4800" dirty="0"/>
              <a:t>Öltsétek magatokra Isten fegyverzetét, hogy megállhassatok az ördög mesterkedéseivel szemben. </a:t>
            </a:r>
            <a:r>
              <a:rPr lang="hu-HU" sz="4800" baseline="30000" dirty="0"/>
              <a:t>12</a:t>
            </a:r>
            <a:r>
              <a:rPr lang="hu-HU" sz="4800" dirty="0"/>
              <a:t>Mert mi nem test és vér ellen harcolunk, hanem erők és hatalmak ellen, a sötétség világának urai és a gonoszság </a:t>
            </a:r>
            <a:r>
              <a:rPr lang="hu-HU" sz="4800" dirty="0" err="1"/>
              <a:t>lelkei</a:t>
            </a:r>
            <a:r>
              <a:rPr lang="hu-HU" sz="4800" dirty="0"/>
              <a:t> ellen, amelyek a mennyei magasságban vannak. </a:t>
            </a:r>
            <a:r>
              <a:rPr lang="hu-HU" sz="4800" baseline="30000" dirty="0"/>
              <a:t>13</a:t>
            </a:r>
            <a:r>
              <a:rPr lang="hu-HU" sz="4800" dirty="0"/>
              <a:t>Éppen ezért vegyétek fel Isten fegyverzetét, hogy ellenállhassatok a gonosz napon, és mindent leküzdve megállhassatok. </a:t>
            </a:r>
            <a:r>
              <a:rPr lang="hu-HU" sz="4800" baseline="30000" dirty="0"/>
              <a:t>14</a:t>
            </a:r>
            <a:r>
              <a:rPr lang="hu-HU" sz="4800" dirty="0"/>
              <a:t>Álljatok meg tehát, felövezve derekatokat igazságszeretettel, és magatokra öltve a megigazulás páncélját, </a:t>
            </a:r>
            <a:r>
              <a:rPr lang="hu-HU" sz="4800" baseline="30000" dirty="0"/>
              <a:t>15</a:t>
            </a:r>
            <a:r>
              <a:rPr lang="hu-HU" sz="4800" dirty="0"/>
              <a:t>sarut húzva lábatokra, készen a békesség evangéliuma hirdetésére. </a:t>
            </a:r>
            <a:r>
              <a:rPr lang="hu-HU" sz="4800" baseline="30000" dirty="0"/>
              <a:t>16</a:t>
            </a:r>
            <a:r>
              <a:rPr lang="hu-HU" sz="4800" dirty="0"/>
              <a:t>Vegyétek fel </a:t>
            </a:r>
            <a:r>
              <a:rPr lang="hu-HU" sz="4800" dirty="0" err="1"/>
              <a:t>mindezekhez</a:t>
            </a:r>
            <a:r>
              <a:rPr lang="hu-HU" sz="4800" dirty="0"/>
              <a:t> a hit pajzsát, amellyel kiolthatjátok a gonosznak minden tüzes nyilát. </a:t>
            </a:r>
            <a:r>
              <a:rPr lang="hu-HU" sz="4800" baseline="30000" dirty="0"/>
              <a:t>17</a:t>
            </a:r>
            <a:r>
              <a:rPr lang="hu-HU" sz="4800" dirty="0"/>
              <a:t>Vegyétek fel az üdvösség sisakját is, és a Lélek kardját, amely Isten beszéde. </a:t>
            </a:r>
            <a:r>
              <a:rPr lang="hu-HU" sz="4800" baseline="30000" dirty="0"/>
              <a:t>18</a:t>
            </a:r>
            <a:r>
              <a:rPr lang="hu-HU" sz="4800" dirty="0"/>
              <a:t>Minden imádságotokban és könyörgésetekben imádkozzatok mindenkor a Lélek által, és legyetek </a:t>
            </a:r>
            <a:r>
              <a:rPr lang="hu-HU" sz="4800" dirty="0" err="1"/>
              <a:t>éberek</a:t>
            </a:r>
            <a:r>
              <a:rPr lang="hu-HU" sz="4800" dirty="0"/>
              <a:t>, teljes állhatatossággal könyörögve valamennyi </a:t>
            </a:r>
            <a:r>
              <a:rPr lang="hu-HU" sz="4800" dirty="0" smtClean="0"/>
              <a:t>szentért…” (</a:t>
            </a:r>
            <a:r>
              <a:rPr lang="hu-HU" sz="4800" dirty="0" err="1" smtClean="0"/>
              <a:t>Ef</a:t>
            </a:r>
            <a:r>
              <a:rPr lang="hu-HU" sz="4800" dirty="0" smtClean="0"/>
              <a:t> 6,10-18)</a:t>
            </a:r>
            <a:endParaRPr lang="hu-HU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1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17. rész 14-21.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130797"/>
            <a:ext cx="1214890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14</a:t>
            </a:r>
            <a:r>
              <a:rPr lang="hu-HU" sz="2400" dirty="0"/>
              <a:t>Amikor a sokasághoz értek, odament hozzá egy ember, térdre borult előtte, </a:t>
            </a:r>
            <a:r>
              <a:rPr lang="hu-HU" sz="2400" baseline="30000" dirty="0"/>
              <a:t>15</a:t>
            </a:r>
            <a:r>
              <a:rPr lang="hu-HU" sz="2400" dirty="0"/>
              <a:t>és ezt mondta: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Uram</a:t>
            </a:r>
            <a:r>
              <a:rPr lang="hu-HU" sz="2400" dirty="0"/>
              <a:t>, könyörülj a fiamon, mert holdkóros, és nagyon szenved: gyakran esik a tűzbe meg a vízbe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is</a:t>
            </a:r>
            <a:r>
              <a:rPr lang="hu-HU" sz="2400" dirty="0"/>
              <a:t>. </a:t>
            </a:r>
            <a:r>
              <a:rPr lang="hu-HU" sz="2400" baseline="30000" dirty="0"/>
              <a:t>16</a:t>
            </a:r>
            <a:r>
              <a:rPr lang="hu-HU" sz="2400" dirty="0"/>
              <a:t>Elhoztam őt tanítványaidhoz, de nem tudták meggyógyítani. </a:t>
            </a:r>
            <a:r>
              <a:rPr lang="hu-HU" sz="2400" baseline="30000" dirty="0"/>
              <a:t>17</a:t>
            </a:r>
            <a:r>
              <a:rPr lang="hu-HU" sz="2400" dirty="0"/>
              <a:t>Jézus így válaszolt: Ó, hitetlen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és </a:t>
            </a:r>
            <a:r>
              <a:rPr lang="hu-HU" sz="2400" dirty="0"/>
              <a:t>elfajult nemzedék, meddig leszek még veletek? Meddig szenvedlek még titeket? Hozzátok őt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ide</a:t>
            </a:r>
            <a:r>
              <a:rPr lang="hu-HU" sz="2400" dirty="0"/>
              <a:t>! </a:t>
            </a:r>
            <a:r>
              <a:rPr lang="hu-HU" sz="2400" baseline="30000" dirty="0"/>
              <a:t>18</a:t>
            </a:r>
            <a:r>
              <a:rPr lang="hu-HU" sz="2400" dirty="0"/>
              <a:t>Ekkor Jézus rákiáltott, és kiment abból az ördög, a gyermek pedig meggyógyult még abban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 </a:t>
            </a:r>
            <a:r>
              <a:rPr lang="hu-HU" sz="2400" dirty="0"/>
              <a:t>órában. </a:t>
            </a:r>
            <a:r>
              <a:rPr lang="hu-HU" sz="2400" baseline="30000" dirty="0"/>
              <a:t>19</a:t>
            </a:r>
            <a:r>
              <a:rPr lang="hu-HU" sz="2400" dirty="0"/>
              <a:t>Akkor a tanítványok külön odamentek Jézushoz, és megkérdezték: Mi miért nem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tudtuk </a:t>
            </a:r>
            <a:r>
              <a:rPr lang="hu-HU" sz="2400" dirty="0"/>
              <a:t>kiűzni? </a:t>
            </a:r>
            <a:r>
              <a:rPr lang="hu-HU" sz="2400" baseline="30000" dirty="0"/>
              <a:t>20</a:t>
            </a:r>
            <a:r>
              <a:rPr lang="hu-HU" sz="2400" dirty="0"/>
              <a:t>Ő így válaszolt: Kishitűségetek miatt. Bizony mondom nektek: ha akkora hitetek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volna</a:t>
            </a:r>
            <a:r>
              <a:rPr lang="hu-HU" sz="2400" dirty="0"/>
              <a:t>, mint egy mustármag, és azt mondanátok ennek a hegynek: Menj innen oda – akkor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odamenne</a:t>
            </a:r>
            <a:r>
              <a:rPr lang="hu-HU" sz="2400" dirty="0"/>
              <a:t>, és semmi sem volna nektek lehetetlen. </a:t>
            </a:r>
            <a:r>
              <a:rPr lang="hu-HU" sz="2400" baseline="30000" dirty="0"/>
              <a:t>21</a:t>
            </a:r>
            <a:r>
              <a:rPr lang="hu-HU" sz="2400" dirty="0"/>
              <a:t>Ez a fajta pedig nem távozik el, csak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imádságra </a:t>
            </a:r>
            <a:r>
              <a:rPr lang="hu-HU" sz="2400" dirty="0"/>
              <a:t>és böjtölésre.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A nyomorúság közel visz Istenhez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48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800" dirty="0" smtClean="0">
                <a:solidFill>
                  <a:srgbClr val="7030A0"/>
                </a:solidFill>
              </a:rPr>
              <a:t>Találkozásom a gonosz lélekkel</a:t>
            </a:r>
            <a:endParaRPr lang="hu-HU" sz="4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hu-HU" sz="2400" dirty="0" smtClean="0">
                <a:solidFill>
                  <a:srgbClr val="FF0000"/>
                </a:solidFill>
              </a:rPr>
              <a:t>Amit megtanultam: </a:t>
            </a:r>
            <a:r>
              <a:rPr lang="hu-HU" sz="2400" dirty="0" smtClean="0"/>
              <a:t>a drogos hatás alatt álló ember a gonosz által könnyebben befolyásolható.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41466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márk</a:t>
            </a:r>
            <a:r>
              <a:rPr lang="hu-HU" sz="2800" dirty="0" smtClean="0">
                <a:solidFill>
                  <a:srgbClr val="C00000"/>
                </a:solidFill>
              </a:rPr>
              <a:t> evangéliuma </a:t>
            </a:r>
            <a:r>
              <a:rPr lang="hu-HU" sz="2800" dirty="0">
                <a:solidFill>
                  <a:srgbClr val="C00000"/>
                </a:solidFill>
              </a:rPr>
              <a:t>9</a:t>
            </a:r>
            <a:r>
              <a:rPr lang="hu-HU" sz="2800" dirty="0" smtClean="0">
                <a:solidFill>
                  <a:srgbClr val="C00000"/>
                </a:solidFill>
              </a:rPr>
              <a:t>. rész 14-29.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1946132"/>
            <a:ext cx="1220872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14</a:t>
            </a:r>
            <a:r>
              <a:rPr lang="hu-HU" sz="2400" dirty="0"/>
              <a:t>Amikor a tanítványok közelébe értek, nagy sokaságot láttak körülöttük, írástudókat is, akik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vitatkoztak </a:t>
            </a:r>
            <a:r>
              <a:rPr lang="hu-HU" sz="2400" dirty="0"/>
              <a:t>velük. </a:t>
            </a:r>
            <a:r>
              <a:rPr lang="hu-HU" sz="2400" baseline="30000" dirty="0"/>
              <a:t>15</a:t>
            </a:r>
            <a:r>
              <a:rPr lang="hu-HU" sz="2400" dirty="0"/>
              <a:t>Amint meglátták Jézust, az egész sokaság felbolydult, és eléje futott, hogy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err="1" smtClean="0"/>
              <a:t>köszöntse</a:t>
            </a:r>
            <a:r>
              <a:rPr lang="hu-HU" sz="2400" dirty="0" smtClean="0"/>
              <a:t> </a:t>
            </a:r>
            <a:r>
              <a:rPr lang="hu-HU" sz="2400" dirty="0"/>
              <a:t>őt. </a:t>
            </a:r>
            <a:r>
              <a:rPr lang="hu-HU" sz="2400" baseline="30000" dirty="0"/>
              <a:t>16</a:t>
            </a:r>
            <a:r>
              <a:rPr lang="hu-HU" sz="2400" dirty="0"/>
              <a:t>Ő pedig megkérdezte tőlük: Miről vitatkoztok velük? </a:t>
            </a:r>
            <a:r>
              <a:rPr lang="hu-HU" sz="2400" baseline="30000" dirty="0"/>
              <a:t>17</a:t>
            </a:r>
            <a:r>
              <a:rPr lang="hu-HU" sz="2400" dirty="0"/>
              <a:t>A sokaságból így felelt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neki </a:t>
            </a:r>
            <a:r>
              <a:rPr lang="hu-HU" sz="2400" dirty="0"/>
              <a:t>valaki: Mester, elhoztam hozzád a </a:t>
            </a:r>
            <a:r>
              <a:rPr lang="hu-HU" sz="2400" dirty="0" err="1"/>
              <a:t>fiamat</a:t>
            </a:r>
            <a:r>
              <a:rPr lang="hu-HU" sz="2400" dirty="0"/>
              <a:t>, akiben néma lélek van; </a:t>
            </a:r>
            <a:r>
              <a:rPr lang="hu-HU" sz="2400" baseline="30000" dirty="0"/>
              <a:t>18</a:t>
            </a:r>
            <a:r>
              <a:rPr lang="hu-HU" sz="2400" dirty="0"/>
              <a:t>és ahol hatalmába keríti,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földhöz </a:t>
            </a:r>
            <a:r>
              <a:rPr lang="hu-HU" sz="2400" dirty="0"/>
              <a:t>vágja őt, habzik a szája, és megmerevedik. Szóltam a tanítványaidnak, hogy űzzék ki, de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nem </a:t>
            </a:r>
            <a:r>
              <a:rPr lang="hu-HU" sz="2400" dirty="0"/>
              <a:t>tudták. </a:t>
            </a:r>
            <a:r>
              <a:rPr lang="hu-HU" sz="2400" baseline="30000" dirty="0"/>
              <a:t>19</a:t>
            </a:r>
            <a:r>
              <a:rPr lang="hu-HU" sz="2400" dirty="0"/>
              <a:t>Jézus így válaszolt nekik: Ó, hitetlen nemzedék, meddig leszek még veletek?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Meddig </a:t>
            </a:r>
            <a:r>
              <a:rPr lang="hu-HU" sz="2400" dirty="0"/>
              <a:t>szenvedlek még titeket? Hozzátok őt elém! </a:t>
            </a:r>
            <a:r>
              <a:rPr lang="hu-HU" sz="2400" baseline="30000" dirty="0"/>
              <a:t>20</a:t>
            </a:r>
            <a:r>
              <a:rPr lang="hu-HU" sz="2400" dirty="0"/>
              <a:t>Odavitték hozzá, és amikor meglátta Jézust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 </a:t>
            </a:r>
            <a:r>
              <a:rPr lang="hu-HU" sz="2400" dirty="0"/>
              <a:t>lélek, azonnal megrázta a fiút, úgyhogy az a földre esve fetrengett, és habzott a szája. </a:t>
            </a:r>
            <a:r>
              <a:rPr lang="hu-HU" sz="2400" baseline="30000" dirty="0"/>
              <a:t>21</a:t>
            </a:r>
            <a:r>
              <a:rPr lang="hu-HU" sz="2400" dirty="0"/>
              <a:t>Jézus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megkérdezte </a:t>
            </a:r>
            <a:r>
              <a:rPr lang="hu-HU" sz="2400" dirty="0"/>
              <a:t>a fiú apjától: Mióta gyötri ez a betegség? Ő pedig ezt válaszolta: Gyermekkora óta.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22</a:t>
            </a:r>
            <a:r>
              <a:rPr lang="hu-HU" sz="2400" dirty="0" smtClean="0"/>
              <a:t>Gyakran </a:t>
            </a:r>
            <a:r>
              <a:rPr lang="hu-HU" sz="2400" dirty="0"/>
              <a:t>vetette tűzbe is meg vízbe is, hogy elpusztítsa. De ha valamit tehetsz, légy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segítségünkre</a:t>
            </a:r>
            <a:r>
              <a:rPr lang="hu-HU" sz="2400" dirty="0"/>
              <a:t>, könyörülj rajtunk!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márk</a:t>
            </a:r>
            <a:r>
              <a:rPr lang="hu-HU" sz="2800" dirty="0" smtClean="0">
                <a:solidFill>
                  <a:srgbClr val="C00000"/>
                </a:solidFill>
              </a:rPr>
              <a:t> evangéliuma </a:t>
            </a:r>
            <a:r>
              <a:rPr lang="hu-HU" sz="2800" dirty="0">
                <a:solidFill>
                  <a:srgbClr val="C00000"/>
                </a:solidFill>
              </a:rPr>
              <a:t>9</a:t>
            </a:r>
            <a:r>
              <a:rPr lang="hu-HU" sz="2800" dirty="0" smtClean="0">
                <a:solidFill>
                  <a:srgbClr val="C00000"/>
                </a:solidFill>
              </a:rPr>
              <a:t>. rész 14-29.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500131"/>
            <a:ext cx="1198039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23</a:t>
            </a:r>
            <a:r>
              <a:rPr lang="hu-HU" sz="2400" dirty="0"/>
              <a:t>Jézus pedig ezt mondta neki: Ha tehetsz?! Minden lehetséges annak, aki hisz. </a:t>
            </a:r>
            <a:r>
              <a:rPr lang="hu-HU" sz="2400" baseline="30000" dirty="0"/>
              <a:t>24</a:t>
            </a:r>
            <a:r>
              <a:rPr lang="hu-HU" sz="2400" dirty="0"/>
              <a:t>A fiú apja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azonnal </a:t>
            </a:r>
            <a:r>
              <a:rPr lang="hu-HU" sz="2400" dirty="0"/>
              <a:t>felkiáltott: Hiszek! Segíts a hitetlenségemen! </a:t>
            </a:r>
            <a:r>
              <a:rPr lang="hu-HU" sz="2400" baseline="30000" dirty="0"/>
              <a:t>25</a:t>
            </a:r>
            <a:r>
              <a:rPr lang="hu-HU" sz="2400" dirty="0"/>
              <a:t>Amikor látta Jézus, hogy összefut a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sokaság</a:t>
            </a:r>
            <a:r>
              <a:rPr lang="hu-HU" sz="2400" dirty="0"/>
              <a:t>, ráparancsolt a tisztátalan lélekre ezt mondva neki: Te néma és süket lélek, én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parancsolom </a:t>
            </a:r>
            <a:r>
              <a:rPr lang="hu-HU" sz="2400" dirty="0"/>
              <a:t>neked: menj ki belőle, és ne menj bele többé! </a:t>
            </a:r>
            <a:r>
              <a:rPr lang="hu-HU" sz="2400" baseline="30000" dirty="0"/>
              <a:t>26</a:t>
            </a:r>
            <a:r>
              <a:rPr lang="hu-HU" sz="2400" dirty="0"/>
              <a:t>Az pedig felkiáltott, erősen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megrázta </a:t>
            </a:r>
            <a:r>
              <a:rPr lang="hu-HU" sz="2400" dirty="0"/>
              <a:t>őt, és kiment belőle. A gyermek olyan lett, mint a halott, úgyhogy sokan azt mondták: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meghalt</a:t>
            </a:r>
            <a:r>
              <a:rPr lang="hu-HU" sz="2400" dirty="0"/>
              <a:t>. </a:t>
            </a:r>
            <a:r>
              <a:rPr lang="hu-HU" sz="2400" baseline="30000" dirty="0"/>
              <a:t>27</a:t>
            </a:r>
            <a:r>
              <a:rPr lang="hu-HU" sz="2400" dirty="0"/>
              <a:t>Jézus azonban kezét megragadva felemelte, és az felkelt. </a:t>
            </a:r>
            <a:r>
              <a:rPr lang="hu-HU" sz="2400" baseline="30000" dirty="0"/>
              <a:t>28</a:t>
            </a:r>
            <a:r>
              <a:rPr lang="hu-HU" sz="2400" dirty="0"/>
              <a:t>Amikor azután Jézus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bement </a:t>
            </a:r>
            <a:r>
              <a:rPr lang="hu-HU" sz="2400" dirty="0"/>
              <a:t>egy házba, a tanítványai megkérdezték tőle maguk között: Mi miért nem tudtuk kiűzni?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29</a:t>
            </a:r>
            <a:r>
              <a:rPr lang="hu-HU" sz="2400" dirty="0" smtClean="0"/>
              <a:t>Ő </a:t>
            </a:r>
            <a:r>
              <a:rPr lang="hu-HU" sz="2400" dirty="0"/>
              <a:t>pedig ezt mondta nekik: Ez a fajta semmivel sem űzhető ki, csak imádsággal. 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31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A nyomorúság közel visz istenhez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4485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sz="4800" dirty="0" smtClean="0">
                <a:solidFill>
                  <a:srgbClr val="C00000"/>
                </a:solidFill>
              </a:rPr>
              <a:t>A gonosszal szemben az imádság erős fegyverünk!</a:t>
            </a:r>
            <a:endParaRPr lang="hu-HU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hu-HU" sz="4800" dirty="0" smtClean="0">
                <a:solidFill>
                  <a:srgbClr val="7030A0"/>
                </a:solidFill>
              </a:rPr>
              <a:t>Életünk nyomorúságai között ismerjük fel, hogy szükségünk van Isten szabadítására.</a:t>
            </a:r>
            <a:endParaRPr lang="hu-HU" sz="4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imádkozz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 smtClean="0">
                <a:solidFill>
                  <a:srgbClr val="0070C0"/>
                </a:solidFill>
              </a:rPr>
              <a:t>Mi </a:t>
            </a:r>
            <a:r>
              <a:rPr lang="hu-HU" sz="2000" dirty="0">
                <a:solidFill>
                  <a:srgbClr val="0070C0"/>
                </a:solidFill>
              </a:rPr>
              <a:t>miért nem </a:t>
            </a:r>
            <a:r>
              <a:rPr lang="hu-HU" sz="2000" dirty="0" smtClean="0">
                <a:solidFill>
                  <a:srgbClr val="0070C0"/>
                </a:solidFill>
              </a:rPr>
              <a:t>tudtuk </a:t>
            </a:r>
            <a:r>
              <a:rPr lang="hu-HU" sz="2000" dirty="0">
                <a:solidFill>
                  <a:srgbClr val="0070C0"/>
                </a:solidFill>
              </a:rPr>
              <a:t>kiűzni? </a:t>
            </a:r>
            <a:r>
              <a:rPr lang="hu-HU" sz="2000" dirty="0" smtClean="0">
                <a:solidFill>
                  <a:srgbClr val="0070C0"/>
                </a:solidFill>
              </a:rPr>
              <a:t>Ő </a:t>
            </a:r>
            <a:r>
              <a:rPr lang="hu-HU" sz="2000" dirty="0">
                <a:solidFill>
                  <a:srgbClr val="0070C0"/>
                </a:solidFill>
              </a:rPr>
              <a:t>így válaszolt: </a:t>
            </a:r>
            <a:r>
              <a:rPr lang="hu-HU" sz="2000" dirty="0" smtClean="0">
                <a:solidFill>
                  <a:srgbClr val="0070C0"/>
                </a:solidFill>
              </a:rPr>
              <a:t>Kishitűségetek miatt… Ez </a:t>
            </a:r>
            <a:r>
              <a:rPr lang="hu-HU" sz="2000" dirty="0">
                <a:solidFill>
                  <a:srgbClr val="0070C0"/>
                </a:solidFill>
              </a:rPr>
              <a:t>a fajta pedig nem távozik el, csak </a:t>
            </a:r>
            <a:r>
              <a:rPr lang="hu-HU" sz="2000" dirty="0" smtClean="0">
                <a:solidFill>
                  <a:srgbClr val="0070C0"/>
                </a:solidFill>
              </a:rPr>
              <a:t>imádságra </a:t>
            </a:r>
            <a:r>
              <a:rPr lang="hu-HU" sz="2000" dirty="0">
                <a:solidFill>
                  <a:srgbClr val="0070C0"/>
                </a:solidFill>
              </a:rPr>
              <a:t>és böjtölésre</a:t>
            </a:r>
            <a:r>
              <a:rPr lang="hu-HU" sz="2000" dirty="0" smtClean="0">
                <a:solidFill>
                  <a:srgbClr val="0070C0"/>
                </a:solidFill>
              </a:rPr>
              <a:t>.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Mt 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17,19-21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Mi olyan kapcsolatot szeretnénk az Atyával, mint amilyen Jézusnak volt, olyan erőt szeretnénk magunknak, mint amilyen Jézusnak volt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d</a:t>
            </a:r>
            <a:r>
              <a:rPr lang="hu-HU" sz="2000" dirty="0" smtClean="0"/>
              <a:t>e nem akarjuk megfizetni az árát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órákat töltött az </a:t>
            </a:r>
            <a:r>
              <a:rPr lang="hu-HU" sz="2000" dirty="0" err="1" smtClean="0"/>
              <a:t>Atyjával</a:t>
            </a:r>
            <a:r>
              <a:rPr lang="hu-HU" sz="2000" dirty="0" smtClean="0"/>
              <a:t> imádságban, mindenkitől félre vonulva. Imádságban gyűjtött erőt…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Mi miért nem tudtuk meggyógyítani?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C00000"/>
                </a:solidFill>
              </a:rPr>
              <a:t>a</a:t>
            </a:r>
            <a:r>
              <a:rPr lang="hu-HU" sz="2000" dirty="0" smtClean="0">
                <a:solidFill>
                  <a:srgbClr val="C00000"/>
                </a:solidFill>
              </a:rPr>
              <a:t> kishitűségetek miatt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m</a:t>
            </a:r>
            <a:r>
              <a:rPr lang="hu-HU" sz="2000" dirty="0" smtClean="0"/>
              <a:t>ég nem mélyedtetek el igazán az imádságban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Az imádság erősíti a hitünket, és elevenné teszi a kapcsolatunkat Istennel.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b</a:t>
            </a:r>
            <a:r>
              <a:rPr lang="hu-HU" sz="2000" dirty="0" smtClean="0"/>
              <a:t>izalom erősítő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 Szentlélek ereje megnyilvánul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felhatalmazzuk Istent, hogy cselekedjen értünk és másokért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az imádság ereje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 smtClean="0">
                <a:solidFill>
                  <a:srgbClr val="0070C0"/>
                </a:solidFill>
              </a:rPr>
              <a:t>És </a:t>
            </a:r>
            <a:r>
              <a:rPr lang="hu-HU" sz="2000" dirty="0">
                <a:solidFill>
                  <a:srgbClr val="0070C0"/>
                </a:solidFill>
              </a:rPr>
              <a:t>a hitből fakadó imádság megszabadítja a szenvedőt, az Úr felsegíti </a:t>
            </a:r>
            <a:r>
              <a:rPr lang="hu-HU" sz="2000" dirty="0" smtClean="0">
                <a:solidFill>
                  <a:srgbClr val="0070C0"/>
                </a:solidFill>
              </a:rPr>
              <a:t>őt... </a:t>
            </a:r>
            <a:r>
              <a:rPr lang="hu-HU" sz="2000" dirty="0">
                <a:solidFill>
                  <a:srgbClr val="0070C0"/>
                </a:solidFill>
              </a:rPr>
              <a:t>Nagy az ereje az igaz ember buzgó </a:t>
            </a:r>
            <a:r>
              <a:rPr lang="hu-HU" sz="2000" dirty="0" smtClean="0">
                <a:solidFill>
                  <a:srgbClr val="0070C0"/>
                </a:solidFill>
              </a:rPr>
              <a:t>könyörgésének.</a:t>
            </a:r>
            <a:r>
              <a:rPr lang="hu-HU" sz="2000" dirty="0" smtClean="0">
                <a:solidFill>
                  <a:srgbClr val="0070C0"/>
                </a:solidFill>
              </a:rPr>
              <a:t>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Jk 5,15-16</a:t>
            </a:r>
            <a:endParaRPr lang="hu-HU" sz="2000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261257"/>
            <a:ext cx="6012470" cy="557784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Az ószövetségi időkben két elképzelés is elevenen élt az emberekben a betegségek eredetét tekintve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v</a:t>
            </a:r>
            <a:r>
              <a:rPr lang="hu-HU" sz="2000" dirty="0" smtClean="0"/>
              <a:t>alamilyen bűn miatt érte el a betegség az embert Isten büntetéseként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v</a:t>
            </a:r>
            <a:r>
              <a:rPr lang="hu-HU" sz="2000" dirty="0" smtClean="0"/>
              <a:t>alamilyen g</a:t>
            </a:r>
            <a:r>
              <a:rPr lang="hu-HU" sz="2000" dirty="0" smtClean="0"/>
              <a:t>onosz lélek okozza szenvedését, betegségét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Esetünkben ennél a beteg fiúnál a második esetről olvasunk.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>
                <a:solidFill>
                  <a:srgbClr val="C00000"/>
                </a:solidFill>
              </a:rPr>
              <a:t>a</a:t>
            </a:r>
            <a:r>
              <a:rPr lang="hu-HU" sz="2000" dirty="0" smtClean="0">
                <a:solidFill>
                  <a:srgbClr val="C00000"/>
                </a:solidFill>
              </a:rPr>
              <a:t>helyett, hogy Jézus cáfolta volna ezeket az elképzeléseket, inkább arra összpontosított, hogy szabadulást és gyógyulást adjon és hirdessen minden embernek</a:t>
            </a:r>
            <a:endParaRPr lang="hu-HU" sz="20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Az imádság (elűzi és) távol tartja a gonoszt!</a:t>
            </a:r>
            <a:endParaRPr lang="hu-HU" sz="2200" dirty="0" smtClean="0">
              <a:solidFill>
                <a:srgbClr val="C0000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n</a:t>
            </a:r>
            <a:r>
              <a:rPr lang="hu-HU" sz="2000" dirty="0" smtClean="0"/>
              <a:t>em marad hely az ördögnek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 jelenlétéből menekül minden gonosz lélek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a</a:t>
            </a:r>
            <a:r>
              <a:rPr lang="hu-HU" sz="2000" dirty="0" smtClean="0"/>
              <a:t>zért imádkozom, mert keresem Istent, és így merítek </a:t>
            </a:r>
            <a:r>
              <a:rPr lang="hu-HU" sz="2000" dirty="0"/>
              <a:t>B</a:t>
            </a:r>
            <a:r>
              <a:rPr lang="hu-HU" sz="2000" dirty="0" smtClean="0"/>
              <a:t>előle erőt!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„Amit csak kértek az Atyától a nevemben…”</a:t>
            </a:r>
          </a:p>
        </p:txBody>
      </p:sp>
    </p:spTree>
    <p:extLst>
      <p:ext uri="{BB962C8B-B14F-4D97-AF65-F5344CB8AC3E}">
        <p14:creationId xmlns:p14="http://schemas.microsoft.com/office/powerpoint/2010/main" val="315301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Jézus megszabadít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0070C0"/>
                </a:solidFill>
              </a:rPr>
              <a:t>„</a:t>
            </a:r>
            <a:r>
              <a:rPr lang="hu-HU" sz="2000" dirty="0">
                <a:solidFill>
                  <a:srgbClr val="0070C0"/>
                </a:solidFill>
              </a:rPr>
              <a:t>Uram, könyörülj a fiamon, mert holdkóros, és nagyon szenved: gyakran esik a tűzbe meg a vízbe </a:t>
            </a:r>
            <a:r>
              <a:rPr lang="hu-HU" sz="2000" dirty="0" smtClean="0">
                <a:solidFill>
                  <a:srgbClr val="0070C0"/>
                </a:solidFill>
              </a:rPr>
              <a:t>is</a:t>
            </a:r>
            <a:r>
              <a:rPr lang="hu-HU" sz="2000" dirty="0">
                <a:solidFill>
                  <a:srgbClr val="0070C0"/>
                </a:solidFill>
              </a:rPr>
              <a:t>. </a:t>
            </a:r>
            <a:r>
              <a:rPr lang="hu-HU" sz="2000" dirty="0" smtClean="0">
                <a:solidFill>
                  <a:srgbClr val="0070C0"/>
                </a:solidFill>
              </a:rPr>
              <a:t>Elhoztam </a:t>
            </a:r>
            <a:r>
              <a:rPr lang="hu-HU" sz="2000" dirty="0">
                <a:solidFill>
                  <a:srgbClr val="0070C0"/>
                </a:solidFill>
              </a:rPr>
              <a:t>őt tanítványaidhoz, de nem tudták </a:t>
            </a:r>
            <a:r>
              <a:rPr lang="hu-HU" sz="2000" dirty="0" smtClean="0">
                <a:solidFill>
                  <a:srgbClr val="0070C0"/>
                </a:solidFill>
              </a:rPr>
              <a:t>meggyógyítani</a:t>
            </a:r>
            <a:r>
              <a:rPr lang="hu-HU" sz="2000" dirty="0" smtClean="0">
                <a:solidFill>
                  <a:srgbClr val="0070C0"/>
                </a:solidFill>
              </a:rPr>
              <a:t>.” </a:t>
            </a:r>
            <a:endParaRPr lang="hu-HU" sz="20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2000" dirty="0">
                <a:solidFill>
                  <a:srgbClr val="0070C0"/>
                </a:solidFill>
                <a:cs typeface="Arial" panose="020B0604020202020204" pitchFamily="34" charset="0"/>
              </a:rPr>
              <a:t>Mt </a:t>
            </a:r>
            <a:r>
              <a:rPr lang="hu-HU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17,15-16</a:t>
            </a:r>
            <a:endParaRPr lang="hu-HU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127000"/>
            <a:ext cx="6012470" cy="584272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Miért engedi meg Isten a sok betegséget és nyomorúságot a földön?</a:t>
            </a:r>
            <a:endParaRPr lang="hu-HU" sz="2200" dirty="0" smtClean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Mert a nehézségek közelebb visznek minket Istenhez.</a:t>
            </a:r>
            <a:endParaRPr lang="hu-HU" sz="22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A kiszámítható és problémamentes élet távol visz minket Istentől és az Ő országától.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Ha jól megy sorunk, nincs szükségünk Istenre.</a:t>
            </a:r>
            <a:endParaRPr lang="hu-HU" sz="2200" dirty="0" smtClean="0">
              <a:latin typeface="Arial Narrow" panose="020B060602020203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latin typeface="Arial Narrow" panose="020B0606020202030204" pitchFamily="34" charset="0"/>
              </a:rPr>
              <a:t>A bajban öntudatlanul is hozzá kiáltunk segítségért.</a:t>
            </a:r>
            <a:endParaRPr lang="hu-HU" sz="2200" dirty="0" smtClean="0">
              <a:latin typeface="Arial Narrow" panose="020B060602020203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b="1" dirty="0" smtClean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Sokan lépnek fel úgy, hogy gyógyítanak Jézus nevében.</a:t>
            </a:r>
            <a:endParaRPr lang="hu-HU" sz="2200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Veszélyes, ha Jézusról elvonja a figyelmet és a gyógyító erő irányába tereli azt.</a:t>
            </a:r>
            <a:endParaRPr lang="hu-HU" sz="22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Isten szeretné, ha Tőle való függésben élnénk az életünket és Rá bíznánk magunkat teljesen!</a:t>
            </a:r>
            <a:endParaRPr lang="hu-HU" sz="2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Teljes örömnek tartsátok a problémákat és nehézségeket! </a:t>
            </a:r>
            <a:r>
              <a:rPr lang="hu-HU" sz="2400" dirty="0" smtClean="0">
                <a:latin typeface="Arial Narrow" panose="020B0606020202030204" pitchFamily="34" charset="0"/>
              </a:rPr>
              <a:t>Közel tartanak Istenhez!</a:t>
            </a:r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11796</TotalTime>
  <Words>1152</Words>
  <Application>Microsoft Office PowerPoint</Application>
  <PresentationFormat>Szélesvásznú</PresentationFormat>
  <Paragraphs>91</Paragraphs>
  <Slides>10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Gill Sans MT</vt:lpstr>
      <vt:lpstr>Gallery</vt:lpstr>
      <vt:lpstr>A nyomorúság közel visz istenhez</vt:lpstr>
      <vt:lpstr> máté evangéliuma 17. rész 14-21.  versek</vt:lpstr>
      <vt:lpstr>A nyomorúság közel visz Istenhez bevezető gondolatok</vt:lpstr>
      <vt:lpstr> márk evangéliuma 9. rész 14-29.  versek</vt:lpstr>
      <vt:lpstr> márk evangéliuma 9. rész 14-29.  versek</vt:lpstr>
      <vt:lpstr>A nyomorúság közel visz istenhez bevezető gondolatok</vt:lpstr>
      <vt:lpstr>imádkozz</vt:lpstr>
      <vt:lpstr>az imádság ereje</vt:lpstr>
      <vt:lpstr>Jézus megszabadít</vt:lpstr>
      <vt:lpstr>A nyomorúság közel visz istenhez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972</cp:revision>
  <cp:lastPrinted>2022-04-14T22:32:42Z</cp:lastPrinted>
  <dcterms:created xsi:type="dcterms:W3CDTF">2020-09-26T18:34:06Z</dcterms:created>
  <dcterms:modified xsi:type="dcterms:W3CDTF">2022-12-10T22:15:22Z</dcterms:modified>
</cp:coreProperties>
</file>