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80" r:id="rId4"/>
    <p:sldId id="273" r:id="rId5"/>
    <p:sldId id="275" r:id="rId6"/>
    <p:sldId id="281" r:id="rId7"/>
    <p:sldId id="274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B2684-DC96-4A93-87D7-706056C49E6E}" type="datetimeFigureOut">
              <a:rPr lang="hu-HU" smtClean="0"/>
              <a:t>2023. 03. 05.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56DFE-E029-42B7-AAB7-29D77E133E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0026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Ki juthat be a mennyek országába?</a:t>
            </a:r>
          </a:p>
          <a:p>
            <a:r>
              <a:rPr lang="hu-HU" dirty="0"/>
              <a:t>Ezt a kérdést veti fel a gazdag ifjú története, hiszen ez a kérdés vetődik fel a tanítványokban, miután szem és fültanúi Jézus beszélgetésének a gazdag ifjúval. </a:t>
            </a:r>
          </a:p>
          <a:p>
            <a:endParaRPr lang="hu-HU" dirty="0"/>
          </a:p>
          <a:p>
            <a:r>
              <a:rPr lang="hu-HU" dirty="0"/>
              <a:t>Jézus válasza jól ismert mindannyiunk előtt:</a:t>
            </a:r>
          </a:p>
          <a:p>
            <a:r>
              <a:rPr lang="hu-HU" dirty="0">
                <a:solidFill>
                  <a:srgbClr val="FF0000"/>
                </a:solidFill>
              </a:rPr>
              <a:t>Embereknél ez lehetetlen, de Istennél minden lehetséges</a:t>
            </a:r>
          </a:p>
          <a:p>
            <a:r>
              <a:rPr lang="hu-HU" dirty="0"/>
              <a:t>Jézus egy nagyon lényeges tanulságot helyezett a tanítványok szívére. Azon túl, hogy a gazdagság veszélyeiről tanított, azt is világossá szerette volna tenni, hogy egy ember sem képes elérni  saját erejéből az üdvösséget, bármennyire is elszántan és elkötelezetten próbálkozik vele.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47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Avici</a:t>
            </a:r>
            <a:r>
              <a:rPr lang="hu-HU" dirty="0"/>
              <a:t> </a:t>
            </a:r>
            <a:r>
              <a:rPr lang="hu-HU" dirty="0" err="1"/>
              <a:t>vilgáhírű</a:t>
            </a:r>
            <a:r>
              <a:rPr lang="hu-HU" dirty="0"/>
              <a:t> zenészt 28 évesen holtan találták meg szállodai szobájában. Öngyilkosság. A szülei többek között a következőket írták róla közleményükben: “Nem folytathatta így tovább, meg akarta találni a lelki békéjét.” (</a:t>
            </a:r>
            <a:r>
              <a:rPr lang="hu-HU" dirty="0" err="1"/>
              <a:t>Avicit</a:t>
            </a:r>
            <a:r>
              <a:rPr lang="hu-HU" dirty="0"/>
              <a:t> összehasonlították a gazdag ifjúval)</a:t>
            </a:r>
          </a:p>
          <a:p>
            <a:endParaRPr lang="hu-HU" dirty="0"/>
          </a:p>
          <a:p>
            <a:r>
              <a:rPr lang="hu-HU" dirty="0"/>
              <a:t>A fényűzés, a hírnév, a gazdagság nem okozott békét, kiegyensúlyozottságot. De nem </a:t>
            </a:r>
            <a:r>
              <a:rPr lang="hu-HU" dirty="0" err="1"/>
              <a:t>nem</a:t>
            </a:r>
            <a:r>
              <a:rPr lang="hu-HU" dirty="0"/>
              <a:t> hozott lelki békét és boldogságot számára a jótékonykodás sem. </a:t>
            </a:r>
          </a:p>
          <a:p>
            <a:r>
              <a:rPr lang="hu-HU" dirty="0"/>
              <a:t> </a:t>
            </a:r>
            <a:r>
              <a:rPr lang="hu-HU" dirty="0" err="1"/>
              <a:t>Avici</a:t>
            </a:r>
            <a:r>
              <a:rPr lang="hu-HU" dirty="0"/>
              <a:t> Egyik alapítótagja a 2011-ben létrehozott House of </a:t>
            </a:r>
            <a:r>
              <a:rPr lang="hu-HU" dirty="0" err="1"/>
              <a:t>Hunger-nek</a:t>
            </a:r>
            <a:r>
              <a:rPr lang="hu-HU" dirty="0"/>
              <a:t>, ami gyakorlatilag egy jótékonysági turné volt azzal a céllal, hogy pénzt gyűjtsenek a világ éhezőinek. A koncert bevételeiből egymillió dollárt adományoztak a </a:t>
            </a:r>
            <a:r>
              <a:rPr lang="hu-HU" dirty="0" err="1"/>
              <a:t>Feeding</a:t>
            </a:r>
            <a:r>
              <a:rPr lang="hu-HU" dirty="0"/>
              <a:t> </a:t>
            </a:r>
            <a:r>
              <a:rPr lang="hu-HU" dirty="0" err="1"/>
              <a:t>America</a:t>
            </a:r>
            <a:r>
              <a:rPr lang="hu-HU" dirty="0"/>
              <a:t> nevű non-profit szervezetnek.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Néhány nappal korábban ( a halála előtt) a zenész 85 millió dollárt (22 milliárd forintot) adományozott egy éhezés elleni alapítvány javára. </a:t>
            </a:r>
            <a:r>
              <a:rPr lang="hu-HU" dirty="0" err="1"/>
              <a:t>Avicii</a:t>
            </a:r>
            <a:r>
              <a:rPr lang="hu-HU" dirty="0"/>
              <a:t> egyébként nem először tett ilyen gesztust, 2012-ben már adott pénzt a szervezetnek, sőt turnézott is az alapítvány érdekében. Egy évvel később úgy nyilatkozott a jótékonykodásról: "Amikor elkezdtem pénzt keresni, rájöttem, hogy nincs is igazán szükségem rá„</a:t>
            </a:r>
          </a:p>
          <a:p>
            <a:endParaRPr lang="hu-HU" dirty="0"/>
          </a:p>
          <a:p>
            <a:r>
              <a:rPr lang="hu-HU" dirty="0"/>
              <a:t>Miben rejlik az igazi boldogság? Hogyan érjük el lelkünk üdvösségét?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48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Avici</a:t>
            </a:r>
            <a:r>
              <a:rPr lang="hu-HU" dirty="0"/>
              <a:t> </a:t>
            </a:r>
            <a:r>
              <a:rPr lang="hu-HU" dirty="0" err="1"/>
              <a:t>vilgáhírű</a:t>
            </a:r>
            <a:r>
              <a:rPr lang="hu-HU" dirty="0"/>
              <a:t> zenészt 28 évesen holtan találták meg szállodai szobájában. Öngyilkosság. A szülei többek között a következőket írták róla közleményükben: “Nem folytathatta így tovább, meg akarta találni a lelki békéjét.” (</a:t>
            </a:r>
            <a:r>
              <a:rPr lang="hu-HU" dirty="0" err="1"/>
              <a:t>Avicit</a:t>
            </a:r>
            <a:r>
              <a:rPr lang="hu-HU" dirty="0"/>
              <a:t> összehasonlították a gazdag ifjúval)</a:t>
            </a:r>
          </a:p>
          <a:p>
            <a:endParaRPr lang="hu-HU" dirty="0"/>
          </a:p>
          <a:p>
            <a:r>
              <a:rPr lang="hu-HU" dirty="0"/>
              <a:t>A fényűzés, a hírnév, a gazdagság nem okozott békét, kiegyensúlyozottságot. De nem </a:t>
            </a:r>
            <a:r>
              <a:rPr lang="hu-HU" dirty="0" err="1"/>
              <a:t>nem</a:t>
            </a:r>
            <a:r>
              <a:rPr lang="hu-HU" dirty="0"/>
              <a:t> hozott lelki békét és boldogságot számára a jótékonykodás sem. </a:t>
            </a:r>
          </a:p>
          <a:p>
            <a:r>
              <a:rPr lang="hu-HU" dirty="0"/>
              <a:t> </a:t>
            </a:r>
            <a:r>
              <a:rPr lang="hu-HU" dirty="0" err="1"/>
              <a:t>Avici</a:t>
            </a:r>
            <a:r>
              <a:rPr lang="hu-HU" dirty="0"/>
              <a:t> Egyik alapítótagja a 2011-ben létrehozott House of </a:t>
            </a:r>
            <a:r>
              <a:rPr lang="hu-HU" dirty="0" err="1"/>
              <a:t>Hunger-nek</a:t>
            </a:r>
            <a:r>
              <a:rPr lang="hu-HU" dirty="0"/>
              <a:t>, ami gyakorlatilag egy jótékonysági turné volt azzal a céllal, hogy pénzt gyűjtsenek a világ éhezőinek. A koncert bevételeiből egymillió dollárt adományoztak a </a:t>
            </a:r>
            <a:r>
              <a:rPr lang="hu-HU" dirty="0" err="1"/>
              <a:t>Feeding</a:t>
            </a:r>
            <a:r>
              <a:rPr lang="hu-HU" dirty="0"/>
              <a:t> </a:t>
            </a:r>
            <a:r>
              <a:rPr lang="hu-HU" dirty="0" err="1"/>
              <a:t>America</a:t>
            </a:r>
            <a:r>
              <a:rPr lang="hu-HU" dirty="0"/>
              <a:t> nevű non-profit szervezetnek.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Néhány nappal korábban ( a halála előtt) a zenész 85 millió dollárt (22 milliárd forintot) adományozott egy éhezés elleni alapítvány javára. </a:t>
            </a:r>
            <a:r>
              <a:rPr lang="hu-HU" dirty="0" err="1"/>
              <a:t>Avicii</a:t>
            </a:r>
            <a:r>
              <a:rPr lang="hu-HU" dirty="0"/>
              <a:t> egyébként nem először tett ilyen gesztust, 2012-ben már adott pénzt a szervezetnek, sőt turnézott is az alapítvány érdekében. Egy évvel később úgy nyilatkozott a jótékonykodásról: "Amikor elkezdtem pénzt keresni, rájöttem, hogy nincs is igazán szükségem rá„</a:t>
            </a:r>
          </a:p>
          <a:p>
            <a:endParaRPr lang="hu-HU" dirty="0"/>
          </a:p>
          <a:p>
            <a:r>
              <a:rPr lang="hu-HU" dirty="0"/>
              <a:t>Miben rejlik az igazi boldogság? Hogyan érjük el lelkünk üdvösségét?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725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3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365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A tanítványok jutalma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800" dirty="0" smtClean="0">
                <a:solidFill>
                  <a:srgbClr val="C00000"/>
                </a:solidFill>
              </a:rPr>
              <a:t> megújított élet egy megújult világban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err="1" smtClean="0">
                <a:solidFill>
                  <a:srgbClr val="C00000"/>
                </a:solidFill>
              </a:rPr>
              <a:t>máté</a:t>
            </a:r>
            <a:r>
              <a:rPr lang="hu-HU" sz="2800" dirty="0" smtClean="0">
                <a:solidFill>
                  <a:srgbClr val="C00000"/>
                </a:solidFill>
              </a:rPr>
              <a:t> </a:t>
            </a:r>
            <a:r>
              <a:rPr lang="hu-HU" sz="2800" dirty="0">
                <a:solidFill>
                  <a:srgbClr val="C00000"/>
                </a:solidFill>
              </a:rPr>
              <a:t>evangéliuma </a:t>
            </a:r>
            <a:r>
              <a:rPr lang="hu-HU" sz="2800" dirty="0" smtClean="0">
                <a:solidFill>
                  <a:srgbClr val="C00000"/>
                </a:solidFill>
              </a:rPr>
              <a:t>19. </a:t>
            </a:r>
            <a:r>
              <a:rPr lang="hu-HU" sz="2800" dirty="0">
                <a:solidFill>
                  <a:srgbClr val="C00000"/>
                </a:solidFill>
              </a:rPr>
              <a:t>rész </a:t>
            </a:r>
            <a:r>
              <a:rPr lang="hu-HU" sz="2800" dirty="0" smtClean="0">
                <a:solidFill>
                  <a:srgbClr val="C00000"/>
                </a:solidFill>
              </a:rPr>
              <a:t>27-30.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28600" y="2889207"/>
            <a:ext cx="1190409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baseline="30000" dirty="0"/>
              <a:t>27</a:t>
            </a:r>
            <a:r>
              <a:rPr lang="hu-HU" sz="2400" dirty="0"/>
              <a:t>Ekkor megszólalt Péter, és ezt kérdezte: Mi elhagytunk mindent, és követtünk téged, hát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velünk </a:t>
            </a:r>
            <a:r>
              <a:rPr lang="hu-HU" sz="2400" dirty="0"/>
              <a:t>mi lesz? </a:t>
            </a:r>
            <a:r>
              <a:rPr lang="hu-HU" sz="2400" baseline="30000" dirty="0"/>
              <a:t>28</a:t>
            </a:r>
            <a:r>
              <a:rPr lang="hu-HU" sz="2400" dirty="0"/>
              <a:t>Jézus erre ezt mondta nekik: Bizony mondom nektek, hogy ti, akik követtek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engem</a:t>
            </a:r>
            <a:r>
              <a:rPr lang="hu-HU" sz="2400" dirty="0"/>
              <a:t>, a megújult világban, amikor az Emberfia beül dicsőségének trónszékébe, ti is tizenkét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trónszékbe </a:t>
            </a:r>
            <a:r>
              <a:rPr lang="hu-HU" sz="2400" dirty="0"/>
              <a:t>ültök, és ítéletet tartotok Izráel tizenkét törzse felett. </a:t>
            </a:r>
            <a:r>
              <a:rPr lang="hu-HU" sz="2400" baseline="30000" dirty="0"/>
              <a:t>29</a:t>
            </a:r>
            <a:r>
              <a:rPr lang="hu-HU" sz="2400" dirty="0"/>
              <a:t>És mindenki, aki elhagyta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házát </a:t>
            </a:r>
            <a:r>
              <a:rPr lang="hu-HU" sz="2400" dirty="0"/>
              <a:t>vagy testvéreit, apját vagy anyját, gyermekeit vagy földjeit az én nevemért, a százszorosát </a:t>
            </a:r>
            <a:endParaRPr lang="hu-HU" sz="2400" dirty="0" smtClean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u-HU" sz="2400" dirty="0" smtClean="0"/>
              <a:t>kapja</a:t>
            </a:r>
            <a:r>
              <a:rPr lang="hu-HU" sz="2400" dirty="0"/>
              <a:t>, és </a:t>
            </a:r>
            <a:r>
              <a:rPr lang="hu-HU" sz="2400" dirty="0" err="1"/>
              <a:t>megörökli</a:t>
            </a:r>
            <a:r>
              <a:rPr lang="hu-HU" sz="2400" dirty="0"/>
              <a:t> az örök életet. </a:t>
            </a:r>
            <a:r>
              <a:rPr lang="hu-HU" sz="2400" baseline="30000" dirty="0"/>
              <a:t>30</a:t>
            </a:r>
            <a:r>
              <a:rPr lang="hu-HU" sz="2400" dirty="0"/>
              <a:t>De sok elsőből lesz utolsó, és utolsóból első. </a:t>
            </a:r>
            <a:endParaRPr kumimoji="0" lang="hu-HU" altLang="hu-H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0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7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tanítványok jutalma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91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b="1" dirty="0">
                <a:solidFill>
                  <a:srgbClr val="002060"/>
                </a:solidFill>
              </a:rPr>
              <a:t>Ki juthat be a mennyek országába? </a:t>
            </a:r>
          </a:p>
          <a:p>
            <a:pPr marL="0" indent="0">
              <a:buNone/>
            </a:pPr>
            <a:r>
              <a:rPr lang="hu-HU" sz="2800" dirty="0">
                <a:solidFill>
                  <a:srgbClr val="00B050"/>
                </a:solidFill>
              </a:rPr>
              <a:t>„Embereknél ez lehetetlen, de Istennél minden lehetséges.”</a:t>
            </a:r>
          </a:p>
          <a:p>
            <a:pPr marL="0" indent="0">
              <a:buNone/>
            </a:pPr>
            <a:r>
              <a:rPr lang="hu-HU" sz="2800" dirty="0">
                <a:solidFill>
                  <a:srgbClr val="002060"/>
                </a:solidFill>
              </a:rPr>
              <a:t>Egy ember sem képes saját erejéből elérni az üdvösséget</a:t>
            </a:r>
            <a:r>
              <a:rPr lang="hu-HU" sz="2800" dirty="0" smtClean="0">
                <a:solidFill>
                  <a:srgbClr val="002060"/>
                </a:solidFill>
              </a:rPr>
              <a:t>! A gazdagság inkább akadály. A törvény sem segít. A tökéletesség pedig kizárt.</a:t>
            </a:r>
          </a:p>
          <a:p>
            <a:pPr marL="0" indent="0">
              <a:buNone/>
            </a:pPr>
            <a:r>
              <a:rPr lang="hu-HU" sz="2800" b="1" dirty="0" smtClean="0">
                <a:solidFill>
                  <a:srgbClr val="7030A0"/>
                </a:solidFill>
              </a:rPr>
              <a:t>„Én vagyok az Út, az Igazság és az Élet. Senki sem mehet az Atyához, csakis énáltalam</a:t>
            </a:r>
            <a:r>
              <a:rPr lang="hu-HU" sz="2800" b="1" dirty="0" smtClean="0">
                <a:solidFill>
                  <a:srgbClr val="7030A0"/>
                </a:solidFill>
              </a:rPr>
              <a:t>.”</a:t>
            </a:r>
            <a:endParaRPr lang="hu-H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A </a:t>
            </a:r>
            <a:r>
              <a:rPr lang="hu-HU" dirty="0" smtClean="0">
                <a:solidFill>
                  <a:srgbClr val="C00000"/>
                </a:solidFill>
              </a:rPr>
              <a:t>tanítványok </a:t>
            </a:r>
            <a:r>
              <a:rPr lang="hu-HU" dirty="0" smtClean="0">
                <a:solidFill>
                  <a:srgbClr val="C00000"/>
                </a:solidFill>
              </a:rPr>
              <a:t>jutalma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3255"/>
            <a:ext cx="6012470" cy="538619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200" dirty="0" smtClean="0"/>
              <a:t>Jézus követése – az Úr Jézus tanítása szerinti élet rengeteg lemondással jár ebben a világban. </a:t>
            </a:r>
            <a:endParaRPr lang="hu-HU" sz="2200" dirty="0"/>
          </a:p>
          <a:p>
            <a:pPr>
              <a:lnSpc>
                <a:spcPct val="100000"/>
              </a:lnSpc>
            </a:pPr>
            <a:r>
              <a:rPr lang="hu-HU" sz="2200" dirty="0" smtClean="0">
                <a:solidFill>
                  <a:srgbClr val="FF0000"/>
                </a:solidFill>
              </a:rPr>
              <a:t>Maga Jézus is lemondott minden kiváltságáról, hogy életével példát mutathasson </a:t>
            </a:r>
            <a:r>
              <a:rPr lang="hu-HU" sz="2200" dirty="0" smtClean="0">
                <a:solidFill>
                  <a:srgbClr val="FF0000"/>
                </a:solidFill>
              </a:rPr>
              <a:t>nekünk.</a:t>
            </a:r>
            <a:endParaRPr lang="hu-HU" sz="22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hu-HU" sz="2200" dirty="0" smtClean="0"/>
              <a:t>Embereket (tanítványokat) gyűjtött maga köré, hogy </a:t>
            </a:r>
            <a:r>
              <a:rPr lang="hu-HU" sz="2200" dirty="0" smtClean="0"/>
              <a:t>más embereket </a:t>
            </a:r>
            <a:r>
              <a:rPr lang="hu-HU" sz="2200" dirty="0" smtClean="0"/>
              <a:t>szólítsanak meg és gyűjtsenek (halásszanak) Isten országa számára. </a:t>
            </a:r>
          </a:p>
          <a:p>
            <a:pPr>
              <a:lnSpc>
                <a:spcPct val="100000"/>
              </a:lnSpc>
            </a:pPr>
            <a:r>
              <a:rPr lang="hu-HU" sz="2200" dirty="0" smtClean="0">
                <a:solidFill>
                  <a:srgbClr val="FF0000"/>
                </a:solidFill>
              </a:rPr>
              <a:t>Életüket arra tették fel, hogy minél több embert </a:t>
            </a:r>
            <a:r>
              <a:rPr lang="hu-HU" sz="2200" dirty="0" smtClean="0">
                <a:solidFill>
                  <a:srgbClr val="FF0000"/>
                </a:solidFill>
              </a:rPr>
              <a:t>(minden népet) megnyerjenek </a:t>
            </a:r>
            <a:r>
              <a:rPr lang="hu-HU" sz="2200" dirty="0" smtClean="0">
                <a:solidFill>
                  <a:srgbClr val="FF0000"/>
                </a:solidFill>
              </a:rPr>
              <a:t>Krisztusnak; ne a maguk életét, hanem Isten országát építsék.</a:t>
            </a:r>
          </a:p>
          <a:p>
            <a:pPr>
              <a:lnSpc>
                <a:spcPct val="100000"/>
              </a:lnSpc>
            </a:pPr>
            <a:r>
              <a:rPr lang="hu-HU" sz="2200" dirty="0" smtClean="0"/>
              <a:t>Jézus azzal biztatta őket, hogy jutalmuk igen nagy lesz cserébe a földön vállalt önmegtartóztatásért, lemondásért, </a:t>
            </a:r>
            <a:r>
              <a:rPr lang="hu-HU" sz="2200" dirty="0" smtClean="0"/>
              <a:t>megpróbáltatásért</a:t>
            </a:r>
            <a:r>
              <a:rPr lang="hu-HU" sz="2200" dirty="0" smtClean="0"/>
              <a:t>, szolgálatért.</a:t>
            </a:r>
            <a:endParaRPr lang="hu-HU" sz="2200" dirty="0"/>
          </a:p>
          <a:p>
            <a:pPr>
              <a:lnSpc>
                <a:spcPct val="100000"/>
              </a:lnSpc>
            </a:pPr>
            <a:endParaRPr lang="hu-HU" sz="2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 smtClean="0">
                <a:solidFill>
                  <a:srgbClr val="0070C0"/>
                </a:solidFill>
              </a:rPr>
              <a:t>…</a:t>
            </a:r>
            <a:r>
              <a:rPr lang="hu-HU" sz="2000" dirty="0">
                <a:solidFill>
                  <a:srgbClr val="0070C0"/>
                </a:solidFill>
              </a:rPr>
              <a:t>mindenki, aki elhagyta házát vagy testvéreit, apját vagy anyját, gyermekeit vagy földjeit az én nevemért, a százszorosát kapja, és megörökli az örök életet</a:t>
            </a:r>
            <a:r>
              <a:rPr lang="hu-HU" sz="2000" dirty="0" smtClean="0">
                <a:solidFill>
                  <a:srgbClr val="0070C0"/>
                </a:solidFill>
              </a:rPr>
              <a:t>.</a:t>
            </a:r>
            <a:r>
              <a:rPr lang="hu-HU" sz="2000" dirty="0" smtClean="0">
                <a:solidFill>
                  <a:srgbClr val="0070C0"/>
                </a:solidFill>
              </a:rPr>
              <a:t>”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err="1" smtClean="0">
                <a:solidFill>
                  <a:srgbClr val="0070C0"/>
                </a:solidFill>
              </a:rPr>
              <a:t>Mt</a:t>
            </a:r>
            <a:r>
              <a:rPr lang="hu-HU" sz="1800" dirty="0" smtClean="0">
                <a:solidFill>
                  <a:srgbClr val="0070C0"/>
                </a:solidFill>
              </a:rPr>
              <a:t> 19,</a:t>
            </a:r>
            <a:r>
              <a:rPr lang="hu-HU" sz="1800" dirty="0">
                <a:solidFill>
                  <a:srgbClr val="0070C0"/>
                </a:solidFill>
              </a:rPr>
              <a:t>2</a:t>
            </a:r>
            <a:r>
              <a:rPr lang="hu-HU" sz="1800" dirty="0" smtClean="0">
                <a:solidFill>
                  <a:srgbClr val="0070C0"/>
                </a:solidFill>
              </a:rPr>
              <a:t>9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C00000"/>
                </a:solidFill>
              </a:rPr>
              <a:t>A </a:t>
            </a:r>
            <a:r>
              <a:rPr lang="hu-HU" dirty="0" smtClean="0">
                <a:solidFill>
                  <a:srgbClr val="C00000"/>
                </a:solidFill>
              </a:rPr>
              <a:t>mennyei jutalmazás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63255"/>
            <a:ext cx="6012470" cy="53861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sz="2400" dirty="0" smtClean="0"/>
              <a:t>Gyerekkorunktól kezdve folyamatosan igényeljük a dicséretet és a jutalmazást. </a:t>
            </a:r>
          </a:p>
          <a:p>
            <a:pPr lvl="1">
              <a:lnSpc>
                <a:spcPct val="100000"/>
              </a:lnSpc>
            </a:pPr>
            <a:r>
              <a:rPr lang="hu-HU" sz="2200" dirty="0" smtClean="0"/>
              <a:t>Jézus követésében is arra állítjuk be magunkat, hogy a Benne való hitért cserébe Ő majd felhőtlen életet biztosít számunkra itt a földö</a:t>
            </a:r>
            <a:r>
              <a:rPr lang="hu-HU" sz="2200" dirty="0"/>
              <a:t>n</a:t>
            </a:r>
            <a:endParaRPr lang="hu-HU" sz="2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„</a:t>
            </a:r>
            <a:r>
              <a:rPr lang="hu-HU" sz="2400" dirty="0" smtClean="0">
                <a:solidFill>
                  <a:srgbClr val="C00000"/>
                </a:solidFill>
              </a:rPr>
              <a:t>A </a:t>
            </a:r>
            <a:r>
              <a:rPr lang="hu-HU" sz="2400" dirty="0">
                <a:solidFill>
                  <a:srgbClr val="C00000"/>
                </a:solidFill>
              </a:rPr>
              <a:t>világon nyomorúságotok van, de bízzatok: én legyőztem a világot</a:t>
            </a:r>
            <a:r>
              <a:rPr lang="hu-HU" sz="2400" dirty="0" smtClean="0">
                <a:solidFill>
                  <a:srgbClr val="C00000"/>
                </a:solidFill>
              </a:rPr>
              <a:t>.” </a:t>
            </a:r>
            <a:r>
              <a:rPr lang="hu-HU" sz="2400" dirty="0" err="1" smtClean="0">
                <a:solidFill>
                  <a:srgbClr val="C00000"/>
                </a:solidFill>
              </a:rPr>
              <a:t>Jn</a:t>
            </a:r>
            <a:r>
              <a:rPr lang="hu-HU" sz="2400" dirty="0" smtClean="0">
                <a:solidFill>
                  <a:srgbClr val="C00000"/>
                </a:solidFill>
              </a:rPr>
              <a:t> </a:t>
            </a:r>
            <a:r>
              <a:rPr lang="hu-HU" sz="2400" dirty="0" smtClean="0">
                <a:solidFill>
                  <a:srgbClr val="C00000"/>
                </a:solidFill>
              </a:rPr>
              <a:t>16,33</a:t>
            </a:r>
          </a:p>
          <a:p>
            <a:pPr lvl="1">
              <a:lnSpc>
                <a:spcPct val="100000"/>
              </a:lnSpc>
            </a:pPr>
            <a:r>
              <a:rPr lang="hu-HU" sz="2200" dirty="0" smtClean="0"/>
              <a:t>Éppen ezért zokon is vesszük, ha Jézus ígérete megvalósul az életünkben. </a:t>
            </a:r>
          </a:p>
          <a:p>
            <a:pPr lvl="1">
              <a:lnSpc>
                <a:spcPct val="100000"/>
              </a:lnSpc>
            </a:pPr>
            <a:r>
              <a:rPr lang="hu-HU" sz="2200" dirty="0" smtClean="0"/>
              <a:t>Jézus nevéért olykor (gyakran) támadás, gúny, zaklatás, megaláztatás, ítélkezés ér bennünket.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 smtClean="0"/>
              <a:t>Azt várnánk, hogy a földi életünk legyen tökéletes, áldott, békés, megszentelt, örömteli, gazdag, </a:t>
            </a:r>
            <a:r>
              <a:rPr lang="hu-HU" sz="2400" dirty="0" err="1" smtClean="0"/>
              <a:t>bővölködő</a:t>
            </a:r>
            <a:r>
              <a:rPr lang="hu-HU" sz="2400" dirty="0" smtClean="0"/>
              <a:t>, stb.</a:t>
            </a:r>
            <a:endParaRPr lang="hu-HU" sz="2400" dirty="0"/>
          </a:p>
          <a:p>
            <a:pPr>
              <a:lnSpc>
                <a:spcPct val="100000"/>
              </a:lnSpc>
            </a:pPr>
            <a:endParaRPr lang="hu-HU" sz="2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</a:t>
            </a:r>
            <a:r>
              <a:rPr lang="hu-HU" sz="2000" dirty="0">
                <a:solidFill>
                  <a:srgbClr val="0070C0"/>
                </a:solidFill>
              </a:rPr>
              <a:t>Ha Krisztusban való reménységünk csak erre a földi életre volna érvényes, akkor minden embernél szánalmasabbak lennénk</a:t>
            </a:r>
            <a:r>
              <a:rPr lang="hu-HU" sz="2000" dirty="0" smtClean="0">
                <a:solidFill>
                  <a:srgbClr val="0070C0"/>
                </a:solidFill>
              </a:rPr>
              <a:t>!”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1Kor 15,19 (EFO)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7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/>
                </a:solidFill>
              </a:rPr>
              <a:t>A megújult világ</a:t>
            </a:r>
            <a:endParaRPr lang="hu-HU" dirty="0">
              <a:solidFill>
                <a:schemeClr val="accent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hu-HU" sz="2400" dirty="0" smtClean="0"/>
              <a:t>Jézus nem azért jött, hogy itt a földön boldog életet szerezzen nekünk. </a:t>
            </a:r>
            <a:r>
              <a:rPr lang="hu-HU" sz="2400" i="1" dirty="0" smtClean="0"/>
              <a:t>Ez igazából csak a ráadás.</a:t>
            </a:r>
          </a:p>
          <a:p>
            <a:pPr>
              <a:lnSpc>
                <a:spcPct val="100000"/>
              </a:lnSpc>
            </a:pPr>
            <a:r>
              <a:rPr lang="hu-HU" sz="2400" dirty="0" smtClean="0"/>
              <a:t>Ennél sokkal többet kínál mindenkori tanítványai számára.</a:t>
            </a:r>
            <a:endParaRPr lang="hu-HU" sz="2400" dirty="0"/>
          </a:p>
          <a:p>
            <a:pPr marL="0" indent="0">
              <a:lnSpc>
                <a:spcPct val="100000"/>
              </a:lnSpc>
              <a:buNone/>
            </a:pPr>
            <a:r>
              <a:rPr lang="hu-HU" sz="2400" i="1" dirty="0" smtClean="0">
                <a:solidFill>
                  <a:srgbClr val="7030A0"/>
                </a:solidFill>
              </a:rPr>
              <a:t>„A </a:t>
            </a:r>
            <a:r>
              <a:rPr lang="hu-HU" sz="2400" i="1" dirty="0">
                <a:solidFill>
                  <a:srgbClr val="7030A0"/>
                </a:solidFill>
              </a:rPr>
              <a:t>Fiú által kaptuk megváltásunkat, az ő vére, vagyis halála által. </a:t>
            </a:r>
            <a:r>
              <a:rPr lang="hu-HU" sz="2400" i="1" dirty="0" err="1">
                <a:solidFill>
                  <a:srgbClr val="7030A0"/>
                </a:solidFill>
              </a:rPr>
              <a:t>Őrajta</a:t>
            </a:r>
            <a:r>
              <a:rPr lang="hu-HU" sz="2400" i="1" dirty="0">
                <a:solidFill>
                  <a:srgbClr val="7030A0"/>
                </a:solidFill>
              </a:rPr>
              <a:t> keresztül kaptuk meg bűneinkre a bocsánatot, Isten kegyelmének gazdagsága szerint</a:t>
            </a:r>
            <a:r>
              <a:rPr lang="hu-HU" sz="2400" i="1" dirty="0" smtClean="0">
                <a:solidFill>
                  <a:srgbClr val="7030A0"/>
                </a:solidFill>
              </a:rPr>
              <a:t>. Isten </a:t>
            </a:r>
            <a:r>
              <a:rPr lang="hu-HU" sz="2400" i="1" dirty="0">
                <a:solidFill>
                  <a:srgbClr val="7030A0"/>
                </a:solidFill>
              </a:rPr>
              <a:t>elárasztott bennünket kegyelmével, mindenféle bölcsességgel és </a:t>
            </a:r>
            <a:r>
              <a:rPr lang="hu-HU" sz="2400" i="1" dirty="0" smtClean="0">
                <a:solidFill>
                  <a:srgbClr val="7030A0"/>
                </a:solidFill>
              </a:rPr>
              <a:t>megértéssel. </a:t>
            </a:r>
            <a:r>
              <a:rPr lang="hu-HU" sz="2400" i="1" dirty="0" smtClean="0">
                <a:solidFill>
                  <a:srgbClr val="C00000"/>
                </a:solidFill>
              </a:rPr>
              <a:t>Megmutatta </a:t>
            </a:r>
            <a:r>
              <a:rPr lang="hu-HU" sz="2400" i="1" dirty="0">
                <a:solidFill>
                  <a:srgbClr val="C00000"/>
                </a:solidFill>
              </a:rPr>
              <a:t>nekünk titkos tervét, amelyet tetszése szerint készített, és Krisztus által akar megvalósítani</a:t>
            </a:r>
            <a:r>
              <a:rPr lang="hu-HU" sz="2400" i="1" dirty="0" smtClean="0">
                <a:solidFill>
                  <a:srgbClr val="C00000"/>
                </a:solidFill>
              </a:rPr>
              <a:t>. E </a:t>
            </a:r>
            <a:r>
              <a:rPr lang="hu-HU" sz="2400" i="1" dirty="0">
                <a:solidFill>
                  <a:srgbClr val="C00000"/>
                </a:solidFill>
              </a:rPr>
              <a:t>terv szerint, amikor erre megérik az idő, Isten mindent egybeszerkeszt Krisztusban: mindent, ami a Mennyben és a Földön van, és őt teszi mindennek fejévé</a:t>
            </a:r>
            <a:r>
              <a:rPr lang="hu-HU" sz="2400" i="1" dirty="0" smtClean="0">
                <a:solidFill>
                  <a:srgbClr val="7030A0"/>
                </a:solidFill>
              </a:rPr>
              <a:t>.” </a:t>
            </a:r>
            <a:r>
              <a:rPr lang="hu-HU" sz="2400" dirty="0" smtClean="0"/>
              <a:t>(</a:t>
            </a:r>
            <a:r>
              <a:rPr lang="hu-HU" sz="2400" dirty="0" err="1" smtClean="0"/>
              <a:t>Ef</a:t>
            </a:r>
            <a:r>
              <a:rPr lang="hu-HU" sz="2400" dirty="0" smtClean="0"/>
              <a:t> 1,7-10, EFO)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000" dirty="0" smtClean="0">
                <a:solidFill>
                  <a:srgbClr val="0070C0"/>
                </a:solidFill>
              </a:rPr>
              <a:t>„És </a:t>
            </a:r>
            <a:r>
              <a:rPr lang="hu-HU" sz="2000" dirty="0">
                <a:solidFill>
                  <a:srgbClr val="0070C0"/>
                </a:solidFill>
              </a:rPr>
              <a:t>láttam új eget és új földet, mert az első ég és az első föld elmúlt, és a tenger sincs többé. </a:t>
            </a:r>
            <a:r>
              <a:rPr lang="hu-HU" sz="2000" dirty="0" smtClean="0">
                <a:solidFill>
                  <a:srgbClr val="0070C0"/>
                </a:solidFill>
              </a:rPr>
              <a:t>És </a:t>
            </a:r>
            <a:r>
              <a:rPr lang="hu-HU" sz="2000" dirty="0">
                <a:solidFill>
                  <a:srgbClr val="0070C0"/>
                </a:solidFill>
              </a:rPr>
              <a:t>a szent várost, az új Jeruzsálemet is láttam, amint alászáll a mennyből az </a:t>
            </a:r>
            <a:r>
              <a:rPr lang="hu-HU" sz="2000" dirty="0" smtClean="0">
                <a:solidFill>
                  <a:srgbClr val="0070C0"/>
                </a:solidFill>
              </a:rPr>
              <a:t>Istentől...”</a:t>
            </a:r>
            <a:endParaRPr lang="hu-HU" sz="2000" dirty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Jel 21,1-2</a:t>
            </a:r>
            <a:endParaRPr lang="hu-HU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0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tanítványok jutalma</a:t>
            </a:r>
            <a:br>
              <a:rPr lang="hu-HU" dirty="0" smtClean="0"/>
            </a:br>
            <a:r>
              <a:rPr lang="hu-HU" dirty="0" smtClean="0">
                <a:solidFill>
                  <a:srgbClr val="7030A0"/>
                </a:solidFill>
              </a:rPr>
              <a:t>záró gondolatok</a:t>
            </a:r>
            <a:endParaRPr lang="hu-HU" dirty="0">
              <a:solidFill>
                <a:srgbClr val="7030A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1578" y="2015732"/>
            <a:ext cx="9705949" cy="39405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7030A0"/>
                </a:solidFill>
              </a:rPr>
              <a:t>Annak mértéke szerint, hogy mekkora áldozatot vállaltál Jézusért e földön,</a:t>
            </a:r>
            <a:r>
              <a:rPr lang="hu-HU" sz="2400" dirty="0" smtClean="0">
                <a:solidFill>
                  <a:srgbClr val="7030A0"/>
                </a:solidFill>
              </a:rPr>
              <a:t> lesz részed a jutalmazásban a mennyben, illetve Isten országában, az újjáteremtett világban.</a:t>
            </a:r>
            <a:endParaRPr lang="hu-HU" sz="24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400" dirty="0" smtClean="0"/>
              <a:t>Vannak, akik jutalmuknak egy részét már elvették ebben az életben. </a:t>
            </a:r>
            <a:endParaRPr lang="hu-HU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0070C0"/>
                </a:solidFill>
              </a:rPr>
              <a:t>Előfordulhat velünk, hogy abban a tudatban élünk, hogy mi mindent elhagytunk Jézusért és az Ő országának építéséért, pedig közben gőzerővel építjük földi </a:t>
            </a:r>
            <a:r>
              <a:rPr lang="hu-HU" sz="2200" dirty="0" err="1" smtClean="0">
                <a:solidFill>
                  <a:srgbClr val="0070C0"/>
                </a:solidFill>
              </a:rPr>
              <a:t>egszisztenciánkat</a:t>
            </a:r>
            <a:r>
              <a:rPr lang="hu-HU" sz="2200" dirty="0" smtClean="0">
                <a:solidFill>
                  <a:srgbClr val="0070C0"/>
                </a:solidFill>
              </a:rPr>
              <a:t> is.</a:t>
            </a:r>
            <a:endParaRPr lang="hu-HU" sz="2200" dirty="0" smtClean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hu-HU" sz="2200" dirty="0">
                <a:solidFill>
                  <a:srgbClr val="0070C0"/>
                </a:solidFill>
              </a:rPr>
              <a:t>n</a:t>
            </a:r>
            <a:r>
              <a:rPr lang="hu-HU" sz="2200" dirty="0" smtClean="0">
                <a:solidFill>
                  <a:srgbClr val="0070C0"/>
                </a:solidFill>
              </a:rPr>
              <a:t>em </a:t>
            </a:r>
            <a:r>
              <a:rPr lang="hu-HU" sz="2200" dirty="0" smtClean="0">
                <a:solidFill>
                  <a:srgbClr val="0070C0"/>
                </a:solidFill>
              </a:rPr>
              <a:t>mindenki képes mindent feladni, de jó, ha nem ámítjuk magunkat ezzel, hogy végül ne érjen csalódás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 földön gyakorolt alázat mértéke határozza meg a menyei dicsőség mértékét.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2200" b="1" dirty="0" smtClean="0">
                <a:solidFill>
                  <a:srgbClr val="C00000"/>
                </a:solidFill>
              </a:rPr>
              <a:t>Fontos, hogy gondoljunk a majdani jutalmazásra azért, hogy kitartsunk Jézus követésében, de ne felejtsük, hogy Jézus nem „üzletet” kínált nekünk, hanem feltétel nélküli követésére hívott minket!</a:t>
            </a:r>
            <a:endParaRPr lang="hu-HU" sz="22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517</TotalTime>
  <Words>1069</Words>
  <Application>Microsoft Office PowerPoint</Application>
  <PresentationFormat>Egyéni</PresentationFormat>
  <Paragraphs>67</Paragraphs>
  <Slides>8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Gallery</vt:lpstr>
      <vt:lpstr>A tanítványok jutalma</vt:lpstr>
      <vt:lpstr> máté evangéliuma 19. rész 27-30. versek</vt:lpstr>
      <vt:lpstr>PowerPoint bemutató</vt:lpstr>
      <vt:lpstr>A tanítványok jutalma bevezető gondolatok</vt:lpstr>
      <vt:lpstr>A tanítványok jutalma</vt:lpstr>
      <vt:lpstr>A mennyei jutalmazás</vt:lpstr>
      <vt:lpstr>A megújult világ</vt:lpstr>
      <vt:lpstr>A tanítványok jutalma záró gondolatok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Asus</cp:lastModifiedBy>
  <cp:revision>44</cp:revision>
  <dcterms:created xsi:type="dcterms:W3CDTF">2020-09-26T18:34:06Z</dcterms:created>
  <dcterms:modified xsi:type="dcterms:W3CDTF">2023-03-05T07:14:02Z</dcterms:modified>
</cp:coreProperties>
</file>