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0" r:id="rId3"/>
    <p:sldId id="258" r:id="rId4"/>
    <p:sldId id="319" r:id="rId5"/>
    <p:sldId id="322" r:id="rId6"/>
    <p:sldId id="261" r:id="rId7"/>
    <p:sldId id="324" r:id="rId8"/>
    <p:sldId id="318" r:id="rId9"/>
    <p:sldId id="323" r:id="rId10"/>
    <p:sldId id="309" r:id="rId11"/>
    <p:sldId id="325" r:id="rId12"/>
    <p:sldId id="262" r:id="rId13"/>
    <p:sldId id="311" r:id="rId14"/>
    <p:sldId id="326" r:id="rId15"/>
    <p:sldId id="317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xiq.hu/cinko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alázattal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Isten munkálkodik a próbáink között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árulkodó </a:t>
            </a:r>
            <a:r>
              <a:rPr lang="hu-HU" dirty="0" smtClean="0">
                <a:solidFill>
                  <a:schemeClr val="accent1"/>
                </a:solidFill>
              </a:rPr>
              <a:t>jelek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Isten munkálkodik a háttérben</a:t>
            </a:r>
            <a:endParaRPr lang="hu-HU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beteljesül egy többszáz éves prófécia Jeremiás próféta idejéből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Pilátus felesége Jézussal álmodik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éppen letartóztatás alatt van </a:t>
            </a:r>
            <a:r>
              <a:rPr lang="hu-HU" sz="2200" dirty="0" err="1" smtClean="0"/>
              <a:t>Barabbás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az emberek önként vállalják magukra, hogy közük van Jézus halálához</a:t>
            </a: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Isten a legnyomorúságosabb helyzetben is mellettünk van velünk, miközben munkálkodik</a:t>
            </a:r>
            <a:endParaRPr lang="hu-HU" sz="2400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t</a:t>
            </a:r>
            <a:r>
              <a:rPr lang="hu-HU" sz="2200" dirty="0" smtClean="0"/>
              <a:t>udok-e bízni jelenlétében, amikor a próbák között vagyok?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b</a:t>
            </a:r>
            <a:r>
              <a:rPr lang="hu-HU" sz="2200" dirty="0" smtClean="0"/>
              <a:t>oldog az az ember, aki ilyenkor is észreveszi Isten kezének munkáját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z alázat és a csendesség ilyenkor az Isten iránti bizalom jele</a:t>
            </a:r>
            <a:endParaRPr lang="hu-HU" sz="22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És </a:t>
            </a:r>
            <a:r>
              <a:rPr lang="hu-HU" sz="1800" dirty="0">
                <a:solidFill>
                  <a:srgbClr val="0070C0"/>
                </a:solidFill>
              </a:rPr>
              <a:t>vették a harminc ezüstöt, a felbecsültnek árát, akit ennyire becsültek Izráel fiai, </a:t>
            </a:r>
            <a:r>
              <a:rPr lang="hu-HU" sz="1800" dirty="0" smtClean="0">
                <a:solidFill>
                  <a:srgbClr val="0070C0"/>
                </a:solidFill>
              </a:rPr>
              <a:t>és </a:t>
            </a:r>
            <a:r>
              <a:rPr lang="hu-HU" sz="1800" dirty="0">
                <a:solidFill>
                  <a:srgbClr val="0070C0"/>
                </a:solidFill>
              </a:rPr>
              <a:t>odaadták a Fazekasmezőért, ahogyan megparancsolta nekem az </a:t>
            </a:r>
            <a:r>
              <a:rPr lang="hu-HU" sz="1800" dirty="0" smtClean="0">
                <a:solidFill>
                  <a:srgbClr val="0070C0"/>
                </a:solidFill>
              </a:rPr>
              <a:t>Úr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</a:t>
            </a:r>
            <a:r>
              <a:rPr lang="hu-HU" sz="1800" dirty="0" smtClean="0">
                <a:solidFill>
                  <a:srgbClr val="0070C0"/>
                </a:solidFill>
              </a:rPr>
              <a:t>27,9-10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7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alázattal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Csendben tűrni az igazságtalanságot – ki képes erre?</a:t>
            </a:r>
            <a:endParaRPr lang="hu-HU" sz="24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Jézus maga is küzdelmes imádságban készült fel rá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életét Isten kezébe tette – legyen úgy, ahogy te akarod</a:t>
            </a: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Az </a:t>
            </a:r>
            <a:r>
              <a:rPr lang="hu-HU" sz="2400" dirty="0">
                <a:solidFill>
                  <a:srgbClr val="0070C0"/>
                </a:solidFill>
              </a:rPr>
              <a:t>igazságérzetünk és a védekező ösztönünk teljes megtagadásával tudjuk csak Isten kezébe tenni az életünket</a:t>
            </a:r>
            <a:endParaRPr lang="hu-HU" sz="26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z igazságtalan bánásmódra pedig fel kell készülnie azoknak, akik ragaszkodnak Isten igazságához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üldöznek majd titeket is az én nevemért</a:t>
            </a:r>
            <a:endParaRPr lang="hu-HU" sz="22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Akkor </a:t>
            </a:r>
            <a:r>
              <a:rPr lang="hu-HU" sz="1800" dirty="0">
                <a:solidFill>
                  <a:srgbClr val="0070C0"/>
                </a:solidFill>
              </a:rPr>
              <a:t>így szólt hozzá Pilátus: Nem hallod, mennyi mindennel vádolnak? </a:t>
            </a:r>
            <a:r>
              <a:rPr lang="hu-HU" sz="1800" dirty="0" smtClean="0">
                <a:solidFill>
                  <a:srgbClr val="0070C0"/>
                </a:solidFill>
              </a:rPr>
              <a:t>Jézus </a:t>
            </a:r>
            <a:r>
              <a:rPr lang="hu-HU" sz="1800" dirty="0">
                <a:solidFill>
                  <a:srgbClr val="0070C0"/>
                </a:solidFill>
              </a:rPr>
              <a:t>azonban nem felelt egyetlen szavára sem, úgyhogy a helytartó nagyon </a:t>
            </a:r>
            <a:r>
              <a:rPr lang="hu-HU" sz="1800" dirty="0" smtClean="0">
                <a:solidFill>
                  <a:srgbClr val="0070C0"/>
                </a:solidFill>
              </a:rPr>
              <a:t>elcsodálkozott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</a:t>
            </a:r>
            <a:r>
              <a:rPr lang="hu-HU" sz="1800" dirty="0" smtClean="0">
                <a:solidFill>
                  <a:srgbClr val="0070C0"/>
                </a:solidFill>
              </a:rPr>
              <a:t>27,13-14</a:t>
            </a:r>
            <a:endParaRPr lang="hu-HU" sz="1800" dirty="0">
              <a:solidFill>
                <a:srgbClr val="0070C0"/>
              </a:solidFill>
            </a:endParaRPr>
          </a:p>
        </p:txBody>
      </p:sp>
      <p:pic>
        <p:nvPicPr>
          <p:cNvPr id="1025" name="Picture 1" descr="sorrend változtat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016125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alázattal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72021" y="2024732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Jézus lemondott kiváltságairól, hatalmáról, jogairól, hogy a világ legnagyobb igazságtalanságából a legnagyobb áldás szülessen meg! </a:t>
            </a:r>
            <a:endParaRPr lang="hu-HU" sz="240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t</a:t>
            </a:r>
            <a:r>
              <a:rPr lang="hu-HU" sz="2200" dirty="0" smtClean="0"/>
              <a:t>örténetén keresztül Isten ma is tanít bennünket arra, hogyan éljünk ebben a világban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h</a:t>
            </a:r>
            <a:r>
              <a:rPr lang="hu-HU" sz="2200" dirty="0" smtClean="0"/>
              <a:t>iszem, hogy Isten drukkol nekünk, Jézus imádkozik értünk, a Szentlélek pedig inspirál minket: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h</a:t>
            </a:r>
            <a:r>
              <a:rPr lang="hu-HU" sz="2000" dirty="0" smtClean="0"/>
              <a:t>ogy kiálljunk mások mellett, amikor igazságtalanul bánnak vele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 smtClean="0"/>
              <a:t>Illetve, hogy alázattal hordozzuk el, amikor bennünket ér igazságtalanság</a:t>
            </a: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7030A0"/>
                </a:solidFill>
              </a:rPr>
              <a:t>„</a:t>
            </a:r>
            <a:r>
              <a:rPr lang="hu-HU" sz="2400" i="1" dirty="0" smtClean="0">
                <a:solidFill>
                  <a:srgbClr val="7030A0"/>
                </a:solidFill>
              </a:rPr>
              <a:t>Én </a:t>
            </a:r>
            <a:r>
              <a:rPr lang="hu-HU" sz="2400" i="1" dirty="0">
                <a:solidFill>
                  <a:srgbClr val="7030A0"/>
                </a:solidFill>
              </a:rPr>
              <a:t>megdicsőítettelek téged a földön azzal, hogy elvégeztem azt a munkát, amelyet rám bíztál, hogy </a:t>
            </a:r>
            <a:r>
              <a:rPr lang="hu-HU" sz="2400" i="1" dirty="0" smtClean="0">
                <a:solidFill>
                  <a:srgbClr val="7030A0"/>
                </a:solidFill>
              </a:rPr>
              <a:t>elvégezzem…” </a:t>
            </a:r>
            <a:r>
              <a:rPr lang="hu-HU" sz="2400" dirty="0" smtClean="0">
                <a:solidFill>
                  <a:srgbClr val="7030A0"/>
                </a:solidFill>
              </a:rPr>
              <a:t>(Jn 17,4</a:t>
            </a:r>
            <a:r>
              <a:rPr lang="hu-HU" sz="2400" dirty="0" smtClean="0">
                <a:solidFill>
                  <a:srgbClr val="7030A0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z Úrért elhordozott földi megaláztatást mennyei dicsőség követi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1780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alázattal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72021" y="2024732"/>
            <a:ext cx="9607521" cy="40435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aseline="30000" dirty="0"/>
              <a:t>1</a:t>
            </a:r>
            <a:r>
              <a:rPr lang="hu-HU" dirty="0"/>
              <a:t>Ha tehát van vigasztalás Krisztusban, ha van szeretetből fakadó figyelmeztetés, ha van közösség a Lélekben, ha van irgalom és könyörület, </a:t>
            </a:r>
            <a:r>
              <a:rPr lang="hu-HU" baseline="30000" dirty="0"/>
              <a:t>2</a:t>
            </a:r>
            <a:r>
              <a:rPr lang="hu-HU" dirty="0"/>
              <a:t>akkor tegyétek teljessé örömömet azzal, hogy ugyanazt akarjátok: ugyanaz a szeretet legyen bennetek, egyet akarva ugyanarra törekedjetek. </a:t>
            </a:r>
            <a:r>
              <a:rPr lang="hu-HU" baseline="30000" dirty="0"/>
              <a:t>3</a:t>
            </a:r>
            <a:r>
              <a:rPr lang="hu-HU" dirty="0"/>
              <a:t>Semmit ne tegyetek önzésből, se hiú dicsőségvágyból, hanem alázattal </a:t>
            </a:r>
            <a:r>
              <a:rPr lang="hu-HU" dirty="0" smtClean="0"/>
              <a:t>különbnek </a:t>
            </a:r>
            <a:r>
              <a:rPr lang="hu-HU" dirty="0"/>
              <a:t>tartsátok egymást magatoknál; </a:t>
            </a:r>
            <a:r>
              <a:rPr lang="hu-HU" baseline="30000" dirty="0"/>
              <a:t>4</a:t>
            </a:r>
            <a:r>
              <a:rPr lang="hu-HU" dirty="0"/>
              <a:t>és senki se a maga hasznát nézze, hanem </a:t>
            </a:r>
            <a:r>
              <a:rPr lang="hu-HU" dirty="0" smtClean="0"/>
              <a:t>mindenki </a:t>
            </a:r>
            <a:r>
              <a:rPr lang="hu-HU" dirty="0"/>
              <a:t>a másokét is. </a:t>
            </a:r>
            <a:r>
              <a:rPr lang="hu-HU" baseline="30000" dirty="0"/>
              <a:t>5</a:t>
            </a:r>
            <a:r>
              <a:rPr lang="hu-HU" dirty="0"/>
              <a:t>Az az indulat legyen bennetek, amely Krisztus Jézusban is megvolt: </a:t>
            </a:r>
            <a:r>
              <a:rPr lang="hu-HU" baseline="30000" dirty="0"/>
              <a:t>6</a:t>
            </a:r>
            <a:r>
              <a:rPr lang="hu-HU" dirty="0"/>
              <a:t>aki Isten formájában lévén nem tekintette zsákmánynak, hogy egyenlő Istennel, </a:t>
            </a:r>
            <a:r>
              <a:rPr lang="hu-HU" baseline="30000" dirty="0"/>
              <a:t>7</a:t>
            </a:r>
            <a:r>
              <a:rPr lang="hu-HU" dirty="0"/>
              <a:t>hanem megüresítette önmagát, szolgai formát vett fel, emberekhez hasonlóvá lett, és emberként élt; </a:t>
            </a:r>
            <a:r>
              <a:rPr lang="hu-HU" baseline="30000" dirty="0"/>
              <a:t>8</a:t>
            </a:r>
            <a:r>
              <a:rPr lang="hu-HU" dirty="0"/>
              <a:t>megalázta magát, és engedelmes volt mindhalálig, mégpedig a kereszthalálig. </a:t>
            </a:r>
            <a:r>
              <a:rPr lang="hu-HU" baseline="30000" dirty="0"/>
              <a:t>9</a:t>
            </a:r>
            <a:r>
              <a:rPr lang="hu-HU" dirty="0"/>
              <a:t>Ezért fel is magasztalta őt Isten mindenek fölé, és azt a nevet adományozta neki, amely minden névnél nagyobb, </a:t>
            </a:r>
            <a:r>
              <a:rPr lang="hu-HU" baseline="30000" dirty="0"/>
              <a:t>10</a:t>
            </a:r>
            <a:r>
              <a:rPr lang="hu-HU" dirty="0"/>
              <a:t>hogy Jézus nevére minden térd meghajoljon, </a:t>
            </a:r>
            <a:r>
              <a:rPr lang="hu-HU" dirty="0" err="1"/>
              <a:t>mennyeieké</a:t>
            </a:r>
            <a:r>
              <a:rPr lang="hu-HU" dirty="0"/>
              <a:t>, földieké és föld alattiaké; </a:t>
            </a:r>
            <a:r>
              <a:rPr lang="hu-HU" baseline="30000" dirty="0"/>
              <a:t>11</a:t>
            </a:r>
            <a:r>
              <a:rPr lang="hu-HU" dirty="0"/>
              <a:t>és minden nyelv vallja, hogy Jézus Krisztus Úr az Atya Isten dicsőségére. </a:t>
            </a:r>
            <a:endParaRPr lang="hu-HU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(Fil 2,1-11)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4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600" dirty="0" smtClean="0"/>
              <a:t>4 fő ok arra, miért fejezd be a probléma kerülgetését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>
                <a:solidFill>
                  <a:srgbClr val="7030A0"/>
                </a:solidFill>
              </a:rPr>
              <a:t>heti tippek házasságunk gondozására</a:t>
            </a:r>
            <a:endParaRPr lang="hu-HU" sz="2600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800" dirty="0" smtClean="0">
                <a:solidFill>
                  <a:schemeClr val="accent1"/>
                </a:solidFill>
              </a:rPr>
              <a:t>A kerülgetés negatív kapcsolati spirált okoz</a:t>
            </a:r>
            <a:r>
              <a:rPr lang="hu-HU" sz="1800" dirty="0" smtClean="0">
                <a:solidFill>
                  <a:schemeClr val="accent1"/>
                </a:solidFill>
              </a:rPr>
              <a:t> </a:t>
            </a:r>
            <a:r>
              <a:rPr lang="hu-HU" sz="1800" dirty="0" smtClean="0">
                <a:solidFill>
                  <a:schemeClr val="accent1"/>
                </a:solidFill>
              </a:rPr>
              <a:t>– </a:t>
            </a:r>
            <a:r>
              <a:rPr lang="hu-HU" sz="1800" dirty="0" smtClean="0">
                <a:solidFill>
                  <a:srgbClr val="0070C0"/>
                </a:solidFill>
              </a:rPr>
              <a:t>olyan, mintha tojáshéjon járnál, és nincs semmi ellenőrzésed afelett, hogy mi történik a kapcsolatotokban. Könnyen azt a rossz érzést keltheti, hogy a házastársad hozza meg a döntéseket. Mindez még inkább a probléma kerülgetését eredményezheti mélyítve az ördögi kört.</a:t>
            </a:r>
            <a:endParaRPr lang="hu-HU" sz="1800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800" dirty="0" smtClean="0">
                <a:solidFill>
                  <a:schemeClr val="accent1"/>
                </a:solidFill>
              </a:rPr>
              <a:t>Az intimitás és a kapcsolat erősödik</a:t>
            </a:r>
            <a:r>
              <a:rPr lang="hu-HU" sz="1800" dirty="0" smtClean="0">
                <a:solidFill>
                  <a:schemeClr val="accent1"/>
                </a:solidFill>
              </a:rPr>
              <a:t> </a:t>
            </a:r>
            <a:r>
              <a:rPr lang="hu-HU" sz="1800" dirty="0" smtClean="0">
                <a:solidFill>
                  <a:schemeClr val="accent1"/>
                </a:solidFill>
              </a:rPr>
              <a:t>– </a:t>
            </a:r>
            <a:r>
              <a:rPr lang="hu-HU" sz="1800" dirty="0" smtClean="0">
                <a:solidFill>
                  <a:srgbClr val="0070C0"/>
                </a:solidFill>
              </a:rPr>
              <a:t>ha kerülgetünk egy problémát, vagy úgy teszünk, mintha az nem létezne, az érzelmi távolságot szül</a:t>
            </a:r>
            <a:r>
              <a:rPr lang="hu-HU" sz="1800" dirty="0" smtClean="0">
                <a:solidFill>
                  <a:srgbClr val="0070C0"/>
                </a:solidFill>
              </a:rPr>
              <a:t>. Nehéz kötődést és közelséget érezni akkor, ha egy elefánt van a szobában. </a:t>
            </a:r>
            <a:r>
              <a:rPr lang="hu-HU" sz="1800" dirty="0">
                <a:solidFill>
                  <a:srgbClr val="0070C0"/>
                </a:solidFill>
              </a:rPr>
              <a:t> </a:t>
            </a:r>
            <a:r>
              <a:rPr lang="hu-HU" sz="1800" dirty="0" smtClean="0">
                <a:solidFill>
                  <a:srgbClr val="0070C0"/>
                </a:solidFill>
              </a:rPr>
              <a:t>A probléma kezelése csökkenti a távolságot és közel hoz egymáshoz.</a:t>
            </a:r>
            <a:endParaRPr lang="hu-HU" sz="1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800" dirty="0" smtClean="0">
                <a:solidFill>
                  <a:schemeClr val="accent1"/>
                </a:solidFill>
              </a:rPr>
              <a:t>Csökkenti a neheztelést, sértődést, bosszankodást</a:t>
            </a:r>
            <a:r>
              <a:rPr lang="hu-HU" sz="1800" dirty="0" smtClean="0">
                <a:solidFill>
                  <a:schemeClr val="accent1"/>
                </a:solidFill>
              </a:rPr>
              <a:t> </a:t>
            </a:r>
            <a:r>
              <a:rPr lang="hu-HU" sz="1800" dirty="0" smtClean="0">
                <a:solidFill>
                  <a:schemeClr val="accent1"/>
                </a:solidFill>
              </a:rPr>
              <a:t>– </a:t>
            </a:r>
            <a:r>
              <a:rPr lang="hu-HU" sz="1800" dirty="0" smtClean="0">
                <a:solidFill>
                  <a:srgbClr val="0070C0"/>
                </a:solidFill>
              </a:rPr>
              <a:t>ha csalódott vagy valami miatt, de nem hozod fel a témát, hova lesznek azok az érzések? Néha talán tényleg elfejted azokat és tovább lépsz. Sokkal gyakrabban ezek az érzések olyanokká válnak, mint a gyomnövények a kertben. Érdemes rendszeresen kigyomlálni a kertet.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800" dirty="0" smtClean="0">
                <a:solidFill>
                  <a:srgbClr val="C00000"/>
                </a:solidFill>
              </a:rPr>
              <a:t>Erősebbé teszi a kapcsolatotokat –</a:t>
            </a:r>
            <a:r>
              <a:rPr lang="hu-HU" sz="1800" dirty="0" smtClean="0">
                <a:solidFill>
                  <a:srgbClr val="0070C0"/>
                </a:solidFill>
              </a:rPr>
              <a:t> nem könnyű, nem kényelmes, nem történik meg magától egy éjszaka alatt. De ha megtanultok foglalkozni a problémáitokkal, erősíteni fogja a kapcsolatotokat. </a:t>
            </a:r>
            <a:r>
              <a:rPr lang="hu-HU" sz="1800" dirty="0">
                <a:solidFill>
                  <a:srgbClr val="0070C0"/>
                </a:solidFill>
              </a:rPr>
              <a:t>M</a:t>
            </a:r>
            <a:r>
              <a:rPr lang="hu-HU" sz="1800" dirty="0" smtClean="0">
                <a:solidFill>
                  <a:srgbClr val="0070C0"/>
                </a:solidFill>
              </a:rPr>
              <a:t>indig boldogabb leszel, ha nem kerülgeted </a:t>
            </a:r>
            <a:r>
              <a:rPr lang="hu-HU" sz="1800" smtClean="0">
                <a:solidFill>
                  <a:srgbClr val="0070C0"/>
                </a:solidFill>
              </a:rPr>
              <a:t>a problémát </a:t>
            </a:r>
            <a:r>
              <a:rPr lang="hu-HU" sz="1800" dirty="0" smtClean="0">
                <a:solidFill>
                  <a:srgbClr val="0070C0"/>
                </a:solidFill>
              </a:rPr>
              <a:t>tovább.</a:t>
            </a:r>
            <a:endParaRPr lang="hu-HU" sz="1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alázattal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>
                <a:solidFill>
                  <a:srgbClr val="C00000"/>
                </a:solidFill>
              </a:rPr>
              <a:t>MÁTÉ evangéliuma 27.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1965888"/>
            <a:ext cx="1202701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1</a:t>
            </a:r>
            <a:r>
              <a:rPr lang="hu-HU" sz="2400" dirty="0"/>
              <a:t>Amikor megvirradt, a főpapok és a nép </a:t>
            </a:r>
            <a:r>
              <a:rPr lang="hu-HU" sz="2400" dirty="0" err="1"/>
              <a:t>vénei</a:t>
            </a:r>
            <a:r>
              <a:rPr lang="hu-HU" sz="2400" dirty="0"/>
              <a:t> valamennyien azt a határozatot hozták Jézus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ellen</a:t>
            </a:r>
            <a:r>
              <a:rPr lang="hu-HU" sz="2400" dirty="0"/>
              <a:t>, hogy halálra adják őt. </a:t>
            </a:r>
            <a:r>
              <a:rPr lang="hu-HU" sz="2400" baseline="30000" dirty="0"/>
              <a:t>2</a:t>
            </a:r>
            <a:r>
              <a:rPr lang="hu-HU" sz="2400" dirty="0"/>
              <a:t>Azután megkötözték, elvitték, és átadták Pilátusnak, a helytartónak.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3</a:t>
            </a:r>
            <a:r>
              <a:rPr lang="hu-HU" sz="2400" dirty="0"/>
              <a:t>Amikor pedig Júdás, aki elárulta őt, látta, hogy elítélték, megbánta tettét, visszavitte a harminc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ezüstöt </a:t>
            </a:r>
            <a:r>
              <a:rPr lang="hu-HU" sz="2400" dirty="0"/>
              <a:t>a főpapoknak és a véneknek, </a:t>
            </a:r>
            <a:r>
              <a:rPr lang="hu-HU" sz="2400" baseline="30000" dirty="0"/>
              <a:t>4</a:t>
            </a:r>
            <a:r>
              <a:rPr lang="hu-HU" sz="2400" dirty="0"/>
              <a:t>és ezt mondta: Vétkeztem, mert ártatlan vért árultam el.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De </a:t>
            </a:r>
            <a:r>
              <a:rPr lang="hu-HU" sz="2400" dirty="0"/>
              <a:t>azok ezt mondták: Mi közünk hozzá? A te dolgod. </a:t>
            </a:r>
            <a:r>
              <a:rPr lang="hu-HU" sz="2400" baseline="30000" dirty="0"/>
              <a:t>5</a:t>
            </a:r>
            <a:r>
              <a:rPr lang="hu-HU" sz="2400" dirty="0"/>
              <a:t>Ekkor ő behajította az ezüstöket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templomba</a:t>
            </a:r>
            <a:r>
              <a:rPr lang="hu-HU" sz="2400" dirty="0"/>
              <a:t>, és eltávozott, majd elment, és felakasztotta magát. </a:t>
            </a:r>
            <a:r>
              <a:rPr lang="hu-HU" sz="2400" baseline="30000" dirty="0"/>
              <a:t>6</a:t>
            </a:r>
            <a:r>
              <a:rPr lang="hu-HU" sz="2400" dirty="0"/>
              <a:t>A főpapok felszedték az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ezüstöket</a:t>
            </a:r>
            <a:r>
              <a:rPr lang="hu-HU" sz="2400" dirty="0"/>
              <a:t>, és így szóltak: Nem szabad a templom kincséhez tenni, mert vérdíj ez. </a:t>
            </a:r>
            <a:r>
              <a:rPr lang="hu-HU" sz="2400" baseline="30000" dirty="0"/>
              <a:t>7</a:t>
            </a:r>
            <a:r>
              <a:rPr lang="hu-HU" sz="2400" dirty="0"/>
              <a:t>Azután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határozatot </a:t>
            </a:r>
            <a:r>
              <a:rPr lang="hu-HU" sz="2400" dirty="0"/>
              <a:t>hoztak, és megvásárolták belőle a Fazekasmezőt, az idegenek számára temetőnek.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8</a:t>
            </a:r>
            <a:r>
              <a:rPr lang="hu-HU" sz="2400" dirty="0" smtClean="0"/>
              <a:t>Ezért </a:t>
            </a:r>
            <a:r>
              <a:rPr lang="hu-HU" sz="2400" dirty="0"/>
              <a:t>hívják ezt a mezőt a mai napig Vérmezőnek. </a:t>
            </a:r>
            <a:r>
              <a:rPr lang="hu-HU" sz="2400" baseline="30000" dirty="0"/>
              <a:t>9</a:t>
            </a:r>
            <a:r>
              <a:rPr lang="hu-HU" sz="2400" dirty="0"/>
              <a:t>Ekkor teljesedett be Jeremiás próféta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mondása</a:t>
            </a:r>
            <a:r>
              <a:rPr lang="hu-HU" sz="2400" dirty="0"/>
              <a:t>: „És vették a harminc ezüstöt, a felbecsültnek árát, akit ennyire becsültek Izráel fiai,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10</a:t>
            </a:r>
            <a:r>
              <a:rPr lang="hu-HU" sz="2400" dirty="0" smtClean="0"/>
              <a:t>és </a:t>
            </a:r>
            <a:r>
              <a:rPr lang="hu-HU" sz="2400" dirty="0"/>
              <a:t>odaadták a Fazekasmezőért, ahogyan megparancsolta nekem az Úr.” 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alázattal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>
                <a:solidFill>
                  <a:srgbClr val="C00000"/>
                </a:solidFill>
              </a:rPr>
              <a:t>MÁTÉ evangéliuma 27.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2150554"/>
            <a:ext cx="119200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11</a:t>
            </a:r>
            <a:r>
              <a:rPr lang="hu-HU" sz="2400" dirty="0"/>
              <a:t>Jézust pedig a helytartó elé állították, aki ezt kérdezte tőle: Te vagy a zsidók királya? Jézus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pedig </a:t>
            </a:r>
            <a:r>
              <a:rPr lang="hu-HU" sz="2400" dirty="0"/>
              <a:t>ezt felelte: Te mondod. </a:t>
            </a:r>
            <a:r>
              <a:rPr lang="hu-HU" sz="2400" baseline="30000" dirty="0"/>
              <a:t>12</a:t>
            </a:r>
            <a:r>
              <a:rPr lang="hu-HU" sz="2400" dirty="0"/>
              <a:t>De mikor a főpapok és a vének vádolták, semmit sem válaszolt.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13</a:t>
            </a:r>
            <a:r>
              <a:rPr lang="hu-HU" sz="2400" dirty="0" smtClean="0"/>
              <a:t>Akkor </a:t>
            </a:r>
            <a:r>
              <a:rPr lang="hu-HU" sz="2400" dirty="0"/>
              <a:t>így szólt hozzá Pilátus: Nem hallod, mennyi mindennel vádolnak? </a:t>
            </a:r>
            <a:r>
              <a:rPr lang="hu-HU" sz="2400" baseline="30000" dirty="0"/>
              <a:t>14</a:t>
            </a:r>
            <a:r>
              <a:rPr lang="hu-HU" sz="2400" dirty="0"/>
              <a:t>Jézus azonban nem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felelt </a:t>
            </a:r>
            <a:r>
              <a:rPr lang="hu-HU" sz="2400" dirty="0"/>
              <a:t>egyetlen szavára sem, úgyhogy a helytartó nagyon elcsodálkozott. </a:t>
            </a:r>
            <a:r>
              <a:rPr lang="hu-HU" sz="2400" baseline="30000" dirty="0"/>
              <a:t>15</a:t>
            </a:r>
            <a:r>
              <a:rPr lang="hu-HU" sz="2400" dirty="0"/>
              <a:t>Ünnepenként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helytartó </a:t>
            </a:r>
            <a:r>
              <a:rPr lang="hu-HU" sz="2400" dirty="0"/>
              <a:t>szabadon szokott bocsátani a sokaságnak egy foglyot, akit ők kívántak. </a:t>
            </a:r>
            <a:r>
              <a:rPr lang="hu-HU" sz="2400" baseline="30000" dirty="0"/>
              <a:t>16</a:t>
            </a:r>
            <a:r>
              <a:rPr lang="hu-HU" sz="2400" dirty="0"/>
              <a:t>Volt pedig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akkor </a:t>
            </a:r>
            <a:r>
              <a:rPr lang="hu-HU" sz="2400" dirty="0"/>
              <a:t>egy nevezetes foglyuk, akit </a:t>
            </a:r>
            <a:r>
              <a:rPr lang="hu-HU" sz="2400" dirty="0" err="1"/>
              <a:t>Barabbásnak</a:t>
            </a:r>
            <a:r>
              <a:rPr lang="hu-HU" sz="2400" dirty="0"/>
              <a:t> hívtak. </a:t>
            </a:r>
            <a:r>
              <a:rPr lang="hu-HU" sz="2400" baseline="30000" dirty="0"/>
              <a:t>17</a:t>
            </a:r>
            <a:r>
              <a:rPr lang="hu-HU" sz="2400" dirty="0"/>
              <a:t>Amikor tehát összegyűltek, Pilátus ezt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kérdezte </a:t>
            </a:r>
            <a:r>
              <a:rPr lang="hu-HU" sz="2400" dirty="0"/>
              <a:t>tőlük: Mit akartok, melyiket </a:t>
            </a:r>
            <a:r>
              <a:rPr lang="hu-HU" sz="2400" dirty="0" err="1"/>
              <a:t>bocsássam</a:t>
            </a:r>
            <a:r>
              <a:rPr lang="hu-HU" sz="2400" dirty="0"/>
              <a:t> nektek szabadon: </a:t>
            </a:r>
            <a:r>
              <a:rPr lang="hu-HU" sz="2400" dirty="0" err="1"/>
              <a:t>Barabbást</a:t>
            </a:r>
            <a:r>
              <a:rPr lang="hu-HU" sz="2400" dirty="0"/>
              <a:t> vagy Jézust, akit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Krisztusnak </a:t>
            </a:r>
            <a:r>
              <a:rPr lang="hu-HU" sz="2400" dirty="0"/>
              <a:t>mondanak? </a:t>
            </a:r>
            <a:r>
              <a:rPr lang="hu-HU" sz="2400" baseline="30000" dirty="0"/>
              <a:t>18</a:t>
            </a:r>
            <a:r>
              <a:rPr lang="hu-HU" sz="2400" dirty="0"/>
              <a:t>Tudta ugyanis, hogy Jézust irigységből szolgáltatták ki neki</a:t>
            </a:r>
            <a:r>
              <a:rPr lang="hu-HU" sz="2400" dirty="0" smtClean="0"/>
              <a:t>. </a:t>
            </a:r>
            <a:r>
              <a:rPr lang="hu-HU" sz="2400" baseline="30000" dirty="0"/>
              <a:t>19</a:t>
            </a:r>
            <a:r>
              <a:rPr lang="hu-HU" sz="2400" dirty="0"/>
              <a:t>Mikor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pedig </a:t>
            </a:r>
            <a:r>
              <a:rPr lang="hu-HU" sz="2400" dirty="0"/>
              <a:t>a bírói székben ült, felesége ezt üzente neki: Ne avatkozz ennek az igaz embernek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dolgába</a:t>
            </a:r>
            <a:r>
              <a:rPr lang="hu-HU" sz="2400" dirty="0"/>
              <a:t>, mert sokat szenvedtem ma álmomban miatta. 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alázattal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>
                <a:solidFill>
                  <a:srgbClr val="C00000"/>
                </a:solidFill>
              </a:rPr>
              <a:t>MÁTÉ evangéliuma 27.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2150554"/>
            <a:ext cx="1181701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20</a:t>
            </a:r>
            <a:r>
              <a:rPr lang="hu-HU" sz="2400" dirty="0"/>
              <a:t>A főpapok és a vének azonban rávették a sokaságot, hogy </a:t>
            </a:r>
            <a:r>
              <a:rPr lang="hu-HU" sz="2400" dirty="0" err="1"/>
              <a:t>Barabbást</a:t>
            </a:r>
            <a:r>
              <a:rPr lang="hu-HU" sz="2400" dirty="0"/>
              <a:t> kérjék ki, Jézust pedig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veszítsék </a:t>
            </a:r>
            <a:r>
              <a:rPr lang="hu-HU" sz="2400" dirty="0"/>
              <a:t>el. </a:t>
            </a:r>
            <a:r>
              <a:rPr lang="hu-HU" sz="2400" baseline="30000" dirty="0"/>
              <a:t>21</a:t>
            </a:r>
            <a:r>
              <a:rPr lang="hu-HU" sz="2400" dirty="0"/>
              <a:t>A helytartó újra megkérdezte őket: Mit kívántok, a kettő közül melyiket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err="1" smtClean="0"/>
              <a:t>bocsássam</a:t>
            </a:r>
            <a:r>
              <a:rPr lang="hu-HU" sz="2400" dirty="0" smtClean="0"/>
              <a:t> </a:t>
            </a:r>
            <a:r>
              <a:rPr lang="hu-HU" sz="2400" dirty="0"/>
              <a:t>nektek szabadon? Azok ezt mondták: </a:t>
            </a:r>
            <a:r>
              <a:rPr lang="hu-HU" sz="2400" dirty="0" err="1"/>
              <a:t>Barabbást</a:t>
            </a:r>
            <a:r>
              <a:rPr lang="hu-HU" sz="2400" dirty="0"/>
              <a:t>. </a:t>
            </a:r>
            <a:r>
              <a:rPr lang="hu-HU" sz="2400" baseline="30000" dirty="0"/>
              <a:t>22</a:t>
            </a:r>
            <a:r>
              <a:rPr lang="hu-HU" sz="2400" dirty="0"/>
              <a:t>Pilátus így szólt hozzájuk: Mit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tegyek </a:t>
            </a:r>
            <a:r>
              <a:rPr lang="hu-HU" sz="2400" dirty="0"/>
              <a:t>akkor Jézussal, akit Krisztusnak mondanak? Mindnyájan azt kiáltották: Keresztre vele!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23</a:t>
            </a:r>
            <a:r>
              <a:rPr lang="hu-HU" sz="2400" dirty="0" smtClean="0"/>
              <a:t>Azután </a:t>
            </a:r>
            <a:r>
              <a:rPr lang="hu-HU" sz="2400" dirty="0"/>
              <a:t>ezt kérdezte: De mi rosszat tett? Azok pedig még hangosabban kiáltoztak: Keresztre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vele</a:t>
            </a:r>
            <a:r>
              <a:rPr lang="hu-HU" sz="2400" dirty="0"/>
              <a:t>! </a:t>
            </a:r>
            <a:r>
              <a:rPr lang="hu-HU" sz="2400" baseline="30000" dirty="0"/>
              <a:t>24</a:t>
            </a:r>
            <a:r>
              <a:rPr lang="hu-HU" sz="2400" dirty="0"/>
              <a:t>Amikor Pilátus látta, hogy nem ér el semmit, sőt a zavargás még nagyobb lesz, vizet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hozatott</a:t>
            </a:r>
            <a:r>
              <a:rPr lang="hu-HU" sz="2400" dirty="0"/>
              <a:t>, a sokaság előtt megmosta a kezét, és így szólt: Ártatlan vagyok ennek az igaz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embernek </a:t>
            </a:r>
            <a:r>
              <a:rPr lang="hu-HU" sz="2400" dirty="0"/>
              <a:t>a vérétől. A ti dolgotok! </a:t>
            </a:r>
            <a:r>
              <a:rPr lang="hu-HU" sz="2400" baseline="30000" dirty="0"/>
              <a:t>25</a:t>
            </a:r>
            <a:r>
              <a:rPr lang="hu-HU" sz="2400" dirty="0"/>
              <a:t>Az egész nép így kiáltott: Az ő vére </a:t>
            </a:r>
            <a:r>
              <a:rPr lang="hu-HU" sz="2400" dirty="0" err="1"/>
              <a:t>mirajtunk</a:t>
            </a:r>
            <a:r>
              <a:rPr lang="hu-HU" sz="2400" dirty="0"/>
              <a:t> és a mi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gyermekeinken</a:t>
            </a:r>
            <a:r>
              <a:rPr lang="hu-HU" sz="2400" dirty="0"/>
              <a:t>! </a:t>
            </a:r>
            <a:r>
              <a:rPr lang="hu-HU" sz="2400" baseline="30000" dirty="0"/>
              <a:t>26</a:t>
            </a:r>
            <a:r>
              <a:rPr lang="hu-HU" sz="2400" dirty="0"/>
              <a:t>Akkor szabadon bocsátotta nekik </a:t>
            </a:r>
            <a:r>
              <a:rPr lang="hu-HU" sz="2400" dirty="0" err="1"/>
              <a:t>Barabbást</a:t>
            </a:r>
            <a:r>
              <a:rPr lang="hu-HU" sz="2400" dirty="0"/>
              <a:t>, Jézust pedig megostoroztatta,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és </a:t>
            </a:r>
            <a:r>
              <a:rPr lang="hu-HU" sz="2400" dirty="0"/>
              <a:t>átadta őt, hogy megfeszítsék. 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81175"/>
            <a:ext cx="12191999" cy="96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alázattal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7030A0"/>
                </a:solidFill>
              </a:rPr>
              <a:t>árulás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a </a:t>
            </a:r>
            <a:r>
              <a:rPr lang="hu-HU" sz="2400" dirty="0">
                <a:solidFill>
                  <a:srgbClr val="7030A0"/>
                </a:solidFill>
              </a:rPr>
              <a:t>másik ember gyengeségének a kihasználása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70C0"/>
                </a:solidFill>
              </a:rPr>
              <a:t>előre meghozott ítélet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70C0"/>
                </a:solidFill>
              </a:rPr>
              <a:t>hamis tanúzás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7030A0"/>
                </a:solidFill>
              </a:rPr>
              <a:t>visszaélés a hatalommal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0070C0"/>
                </a:solidFill>
              </a:rPr>
              <a:t>koncepciós per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7030A0"/>
                </a:solidFill>
              </a:rPr>
              <a:t>hazugság és megtévesztés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0070C0"/>
                </a:solidFill>
              </a:rPr>
              <a:t>zsarolás és </a:t>
            </a:r>
            <a:r>
              <a:rPr lang="hu-HU" sz="2400" dirty="0" err="1" smtClean="0">
                <a:solidFill>
                  <a:srgbClr val="0070C0"/>
                </a:solidFill>
              </a:rPr>
              <a:t>fenyegetőzés</a:t>
            </a:r>
            <a:endParaRPr lang="hu-HU" sz="2400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nyomásgyakorlás</a:t>
            </a:r>
            <a:endParaRPr lang="hu-HU" sz="2400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felelősség hárítás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230093" y="3620286"/>
            <a:ext cx="349134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3200" dirty="0" smtClean="0">
                <a:solidFill>
                  <a:srgbClr val="C00000"/>
                </a:solidFill>
              </a:rPr>
              <a:t>Születhet valami jó ennyi gonoszságból?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414338"/>
            <a:ext cx="13716000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Ki az ártatlan?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Pilátus, mint az igazság felügyelője</a:t>
            </a:r>
            <a:endParaRPr lang="hu-HU" sz="240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k</a:t>
            </a:r>
            <a:r>
              <a:rPr lang="hu-HU" sz="2200" dirty="0" smtClean="0"/>
              <a:t>imondja, hogy Jézus ártatlan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t</a:t>
            </a:r>
            <a:r>
              <a:rPr lang="hu-HU" sz="2200" dirty="0" smtClean="0"/>
              <a:t>udta, hogy Jézust irigységből adták a kezére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é</a:t>
            </a:r>
            <a:r>
              <a:rPr lang="hu-HU" sz="2200" dirty="0" smtClean="0"/>
              <a:t>rzékeli, hogy a nagytanács tagjai meg akarják vezetni őt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t</a:t>
            </a:r>
            <a:r>
              <a:rPr lang="hu-HU" sz="2200" dirty="0" smtClean="0"/>
              <a:t>isztában van azzal, hogy az eljárás nem éppen szabályos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próbálkozik ugyan Jézus felmentésével, de nem hoz határozott ítéletet: másra hárítja a döntés felelősségét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v</a:t>
            </a:r>
            <a:r>
              <a:rPr lang="hu-HU" sz="2200" dirty="0" smtClean="0"/>
              <a:t>égül saját magát menti Jézus helyett</a:t>
            </a:r>
            <a:endParaRPr lang="hu-HU" sz="22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Ártatlan-e az, aki látja az igazságtalanságot, tehetne ellene, végül mégsem tesz semmit?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i="1" dirty="0" smtClean="0"/>
              <a:t>„vétkesek </a:t>
            </a:r>
            <a:r>
              <a:rPr lang="hu-HU" sz="2200" i="1" dirty="0"/>
              <a:t>közt </a:t>
            </a:r>
            <a:r>
              <a:rPr lang="hu-HU" sz="2200" i="1" dirty="0">
                <a:hlinkClick r:id="rId2"/>
              </a:rPr>
              <a:t>cinkos</a:t>
            </a:r>
            <a:r>
              <a:rPr lang="hu-HU" sz="2200" i="1" dirty="0"/>
              <a:t>, aki </a:t>
            </a:r>
            <a:r>
              <a:rPr lang="hu-HU" sz="2200" i="1" dirty="0" smtClean="0"/>
              <a:t>néma” </a:t>
            </a:r>
            <a:r>
              <a:rPr lang="hu-HU" sz="1600" i="1" dirty="0" smtClean="0"/>
              <a:t>(Babits Mihály: Jónás könyve)</a:t>
            </a:r>
            <a:endParaRPr lang="hu-HU" sz="1600" dirty="0" smtClean="0">
              <a:solidFill>
                <a:srgbClr val="C0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Amikor </a:t>
            </a:r>
            <a:r>
              <a:rPr lang="hu-HU" sz="1800" dirty="0">
                <a:solidFill>
                  <a:srgbClr val="0070C0"/>
                </a:solidFill>
              </a:rPr>
              <a:t>Pilátus látta, hogy nem ér el semmit, sőt a zavargás még nagyobb lesz, vizet hozatott, a sokaság előtt megmosta a kezét, és így szólt: Ártatlan vagyok ennek az igaz embernek a vérétől. A ti dolgotok!</a:t>
            </a:r>
            <a:r>
              <a:rPr lang="hu-HU" sz="1800" dirty="0" smtClean="0">
                <a:solidFill>
                  <a:srgbClr val="0070C0"/>
                </a:solidFill>
              </a:rPr>
              <a:t>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</a:t>
            </a:r>
            <a:r>
              <a:rPr lang="hu-HU" sz="1800" dirty="0" smtClean="0">
                <a:solidFill>
                  <a:srgbClr val="0070C0"/>
                </a:solidFill>
              </a:rPr>
              <a:t> 27,24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414338"/>
            <a:ext cx="13716000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4009</TotalTime>
  <Words>1423</Words>
  <Application>Microsoft Office PowerPoint</Application>
  <PresentationFormat>Szélesvásznú</PresentationFormat>
  <Paragraphs>100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alázattal</vt:lpstr>
      <vt:lpstr>alázattal MÁTÉ evangéliuma 27. rész 1-26. versek</vt:lpstr>
      <vt:lpstr>alázattal MÁTÉ evangéliuma 27. rész 1-26. versek</vt:lpstr>
      <vt:lpstr>alázattal MÁTÉ evangéliuma 27. rész 1-26. versek</vt:lpstr>
      <vt:lpstr>PowerPoint-bemutató</vt:lpstr>
      <vt:lpstr>alázattal bevezető gondolatok</vt:lpstr>
      <vt:lpstr>PowerPoint-bemutató</vt:lpstr>
      <vt:lpstr>Ki az ártatlan?</vt:lpstr>
      <vt:lpstr>PowerPoint-bemutató</vt:lpstr>
      <vt:lpstr>árulkodó jelek</vt:lpstr>
      <vt:lpstr>PowerPoint-bemutató</vt:lpstr>
      <vt:lpstr>alázattal</vt:lpstr>
      <vt:lpstr>alázattal záró gondolatok</vt:lpstr>
      <vt:lpstr>alázattal záró gondolatok</vt:lpstr>
      <vt:lpstr>4 fő ok arra, miért fejezd be a probléma kerülgetését heti tippek házasságunk gondozására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401</cp:revision>
  <cp:lastPrinted>2023-11-16T10:36:53Z</cp:lastPrinted>
  <dcterms:created xsi:type="dcterms:W3CDTF">2020-09-26T18:34:06Z</dcterms:created>
  <dcterms:modified xsi:type="dcterms:W3CDTF">2024-01-20T23:15:22Z</dcterms:modified>
</cp:coreProperties>
</file>