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98" r:id="rId4"/>
    <p:sldId id="261" r:id="rId5"/>
    <p:sldId id="297" r:id="rId6"/>
    <p:sldId id="262" r:id="rId7"/>
    <p:sldId id="288" r:id="rId8"/>
    <p:sldId id="266" r:id="rId9"/>
    <p:sldId id="296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35" autoAdjust="0"/>
    <p:restoredTop sz="94660"/>
  </p:normalViewPr>
  <p:slideViewPr>
    <p:cSldViewPr snapToGrid="0">
      <p:cViewPr varScale="1">
        <p:scale>
          <a:sx n="77" d="100"/>
          <a:sy n="77" d="100"/>
        </p:scale>
        <p:origin x="126" y="3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Az alázat útja</a:t>
            </a:r>
            <a:endParaRPr lang="hu-HU" sz="44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hu-HU" sz="3200" dirty="0" smtClean="0">
                <a:solidFill>
                  <a:srgbClr val="C00000"/>
                </a:solidFill>
              </a:rPr>
              <a:t>Az alázat vezet a boldogsághoz</a:t>
            </a:r>
            <a:endParaRPr lang="hu-H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353173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alázat útja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 smtClean="0">
                <a:solidFill>
                  <a:srgbClr val="C00000"/>
                </a:solidFill>
              </a:rPr>
              <a:t>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1-12.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2519871"/>
            <a:ext cx="1179803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1</a:t>
            </a:r>
            <a:r>
              <a:rPr lang="hu-HU" sz="2400" dirty="0"/>
              <a:t>Akkor Jézus így szólt a sokasághoz és a tanítványaihoz: </a:t>
            </a:r>
            <a:r>
              <a:rPr lang="hu-HU" sz="2400" baseline="30000" dirty="0"/>
              <a:t>2</a:t>
            </a:r>
            <a:r>
              <a:rPr lang="hu-HU" sz="2400" dirty="0"/>
              <a:t>Az írástudók és a farizeusok Mózes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törvényhozó </a:t>
            </a:r>
            <a:r>
              <a:rPr lang="hu-HU" sz="2400" dirty="0"/>
              <a:t>székében ülnek. </a:t>
            </a:r>
            <a:r>
              <a:rPr lang="hu-HU" sz="2400" baseline="30000" dirty="0"/>
              <a:t>3</a:t>
            </a:r>
            <a:r>
              <a:rPr lang="hu-HU" sz="2400" dirty="0"/>
              <a:t>Mindazt tehát, amit mondanak, tegyétek meg és tartsátok meg,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de </a:t>
            </a:r>
            <a:r>
              <a:rPr lang="hu-HU" sz="2400" dirty="0"/>
              <a:t>cselekedeteiket ne kövessétek, mert nem azt teszik, amit mondanak. </a:t>
            </a:r>
            <a:r>
              <a:rPr lang="hu-HU" sz="2400" baseline="30000" dirty="0"/>
              <a:t>4</a:t>
            </a:r>
            <a:r>
              <a:rPr lang="hu-HU" sz="2400" dirty="0"/>
              <a:t>Súlyos és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elhordozhatatlan </a:t>
            </a:r>
            <a:r>
              <a:rPr lang="hu-HU" sz="2400" dirty="0"/>
              <a:t>terheket kötöznek egybe, és az emberek vállára rakják, de maguk egy ujjal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sem </a:t>
            </a:r>
            <a:r>
              <a:rPr lang="hu-HU" sz="2400" dirty="0"/>
              <a:t>akarják azokat megmozdítani. </a:t>
            </a:r>
            <a:r>
              <a:rPr lang="hu-HU" sz="2400" baseline="30000" dirty="0"/>
              <a:t>5</a:t>
            </a:r>
            <a:r>
              <a:rPr lang="hu-HU" sz="2400" dirty="0"/>
              <a:t>Mindent csak azért tesznek, hogy lássák az emberek: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megszélesítik </a:t>
            </a:r>
            <a:r>
              <a:rPr lang="hu-HU" sz="2400" dirty="0"/>
              <a:t>imaszíjaikat, és megnagyobbítják ruhabojtjaikat; </a:t>
            </a:r>
            <a:r>
              <a:rPr lang="hu-HU" sz="2400" baseline="30000" dirty="0"/>
              <a:t>6</a:t>
            </a:r>
            <a:r>
              <a:rPr lang="hu-HU" sz="2400" dirty="0"/>
              <a:t>a lakomákon az asztalfőn és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zsinagógákban </a:t>
            </a:r>
            <a:r>
              <a:rPr lang="hu-HU" sz="2400" dirty="0"/>
              <a:t>a főhelyeken szeretnek ülni; </a:t>
            </a:r>
            <a:r>
              <a:rPr lang="hu-HU" sz="2400" baseline="30000" dirty="0"/>
              <a:t>7</a:t>
            </a:r>
            <a:r>
              <a:rPr lang="hu-HU" sz="2400" dirty="0"/>
              <a:t>szeretik, ha köszöntik őket a tereken, és ha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mesternek </a:t>
            </a:r>
            <a:r>
              <a:rPr lang="hu-HU" sz="2400" dirty="0"/>
              <a:t>szólítják őket.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589042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alázat útja</a:t>
            </a:r>
            <a:r>
              <a:rPr lang="hu-HU" dirty="0"/>
              <a:t/>
            </a:r>
            <a:br>
              <a:rPr lang="hu-HU" dirty="0"/>
            </a:br>
            <a:r>
              <a:rPr lang="hu-HU" sz="2800" dirty="0" err="1" smtClean="0">
                <a:solidFill>
                  <a:srgbClr val="C00000"/>
                </a:solidFill>
              </a:rPr>
              <a:t>máté</a:t>
            </a:r>
            <a:r>
              <a:rPr lang="hu-HU" sz="2800" dirty="0" smtClean="0">
                <a:solidFill>
                  <a:srgbClr val="C00000"/>
                </a:solidFill>
              </a:rPr>
              <a:t> evangéliuma </a:t>
            </a:r>
            <a:r>
              <a:rPr lang="hu-HU" sz="2800" dirty="0" smtClean="0">
                <a:solidFill>
                  <a:srgbClr val="C00000"/>
                </a:solidFill>
              </a:rPr>
              <a:t>23. </a:t>
            </a:r>
            <a:r>
              <a:rPr lang="hu-HU" sz="2800" dirty="0">
                <a:solidFill>
                  <a:srgbClr val="C00000"/>
                </a:solidFill>
              </a:rPr>
              <a:t>rész </a:t>
            </a:r>
            <a:r>
              <a:rPr lang="hu-HU" sz="2800" dirty="0" smtClean="0">
                <a:solidFill>
                  <a:srgbClr val="C00000"/>
                </a:solidFill>
              </a:rPr>
              <a:t>1-12. </a:t>
            </a:r>
            <a:r>
              <a:rPr lang="hu-HU" sz="2800" dirty="0">
                <a:solidFill>
                  <a:srgbClr val="C00000"/>
                </a:solidFill>
              </a:rPr>
              <a:t>versek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228600" y="3073870"/>
            <a:ext cx="11580221" cy="19389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/>
              <a:t>8</a:t>
            </a:r>
            <a:r>
              <a:rPr lang="hu-HU" sz="2400" dirty="0"/>
              <a:t>De ti ne hívassátok magatokat mesternek, mert egy a ti mesteretek, ti pedig mindnyájan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testvérek </a:t>
            </a:r>
            <a:r>
              <a:rPr lang="hu-HU" sz="2400" dirty="0"/>
              <a:t>vagytok. </a:t>
            </a:r>
            <a:r>
              <a:rPr lang="hu-HU" sz="2400" baseline="30000" dirty="0"/>
              <a:t>9</a:t>
            </a:r>
            <a:r>
              <a:rPr lang="hu-HU" sz="2400" dirty="0"/>
              <a:t>Atyátoknak se szólítsatok senkit a földön, mert egy a ti Atyátok, aki a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mennyben </a:t>
            </a:r>
            <a:r>
              <a:rPr lang="hu-HU" sz="2400" dirty="0"/>
              <a:t>van. </a:t>
            </a:r>
            <a:r>
              <a:rPr lang="hu-HU" sz="2400" baseline="30000" dirty="0"/>
              <a:t>10</a:t>
            </a:r>
            <a:r>
              <a:rPr lang="hu-HU" sz="2400" dirty="0"/>
              <a:t>Ne hívassátok magatokat tanítóknak se, mert egy a ti tanítótok: a Krisztus.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baseline="30000" dirty="0" smtClean="0"/>
              <a:t>11</a:t>
            </a:r>
            <a:r>
              <a:rPr lang="hu-HU" sz="2400" dirty="0" smtClean="0"/>
              <a:t>Aki </a:t>
            </a:r>
            <a:r>
              <a:rPr lang="hu-HU" sz="2400" dirty="0"/>
              <a:t>pedig a legnagyobb közöttetek, az legyen szolgátok! </a:t>
            </a:r>
            <a:r>
              <a:rPr lang="hu-HU" sz="2400" baseline="30000" dirty="0"/>
              <a:t>12</a:t>
            </a:r>
            <a:r>
              <a:rPr lang="hu-HU" sz="2400" dirty="0"/>
              <a:t>Mert aki felmagasztalja magát, </a:t>
            </a:r>
            <a:endParaRPr lang="hu-HU" sz="2400" dirty="0" smtClean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2400" dirty="0" smtClean="0"/>
              <a:t>megaláztatik</a:t>
            </a:r>
            <a:r>
              <a:rPr lang="hu-HU" sz="2400" dirty="0"/>
              <a:t>, és aki megalázza magát, felmagasztaltatik.</a:t>
            </a:r>
            <a:endParaRPr kumimoji="0" lang="hu-HU" altLang="hu-H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65507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alázat útja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0" y="2010878"/>
            <a:ext cx="9607521" cy="385421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Dicsőségre, elismerésre, megbecsülésre, mások tiszteletére vágyunk gyermekkorunktól kezdve.</a:t>
            </a:r>
            <a:endParaRPr lang="hu-HU" sz="2400" dirty="0" smtClean="0">
              <a:solidFill>
                <a:srgbClr val="7030A0"/>
              </a:solidFill>
            </a:endParaRP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 smtClean="0"/>
              <a:t>dicsérő szavak, jutalmak, kitüntetések, érmek – áhított visszacsatolásai az elismerésnek gyermekkorban.</a:t>
            </a:r>
            <a:endParaRPr lang="hu-HU" sz="2200" i="1" dirty="0" smtClean="0"/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200" i="1" dirty="0"/>
              <a:t>e</a:t>
            </a:r>
            <a:r>
              <a:rPr lang="hu-HU" sz="2200" i="1" dirty="0" smtClean="0"/>
              <a:t>lőléptetés, fizetésemelés, kitüntetés, elismerő szavak – felnőtt korunk vágyott jelei a megbecsülésnek.</a:t>
            </a:r>
            <a:endParaRPr lang="hu-HU" sz="2200" i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400" dirty="0" smtClean="0">
                <a:solidFill>
                  <a:srgbClr val="7030A0"/>
                </a:solidFill>
              </a:rPr>
              <a:t>Emberi létünk kísértése, hogy mindig többek legyünk másoknál, hogy valamiben felülmúljunk mindig valakit (vagy ha lehet mindenkit).</a:t>
            </a:r>
          </a:p>
          <a:p>
            <a:pPr marL="457200" lvl="1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i="1" dirty="0" smtClean="0"/>
              <a:t>életünk értékét gyakran abban keressük, mennyire vívtuk ki az emberek tiszteletét</a:t>
            </a:r>
            <a:endParaRPr lang="hu-HU" sz="2200" i="1" dirty="0"/>
          </a:p>
        </p:txBody>
      </p:sp>
    </p:spTree>
    <p:extLst>
      <p:ext uri="{BB962C8B-B14F-4D97-AF65-F5344CB8AC3E}">
        <p14:creationId xmlns:p14="http://schemas.microsoft.com/office/powerpoint/2010/main" val="32820678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alázat útja</a:t>
            </a:r>
            <a:r>
              <a:rPr lang="hu-HU" dirty="0"/>
              <a:t/>
            </a:r>
            <a:br>
              <a:rPr lang="hu-HU" dirty="0"/>
            </a:br>
            <a:r>
              <a:rPr lang="hu-HU" dirty="0" smtClean="0">
                <a:solidFill>
                  <a:srgbClr val="7030A0"/>
                </a:solidFill>
              </a:rPr>
              <a:t>bevezető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447331" y="2010879"/>
            <a:ext cx="4645152" cy="2410810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szélesebb imaszíj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nagyobb ruhabojt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kiemelt helyek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>
                <a:solidFill>
                  <a:srgbClr val="7030A0"/>
                </a:solidFill>
              </a:rPr>
              <a:t>t</a:t>
            </a:r>
            <a:r>
              <a:rPr lang="hu-HU" sz="2400" dirty="0" smtClean="0">
                <a:solidFill>
                  <a:srgbClr val="7030A0"/>
                </a:solidFill>
              </a:rPr>
              <a:t>iszteletteljes megszólítás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>
                <a:solidFill>
                  <a:srgbClr val="7030A0"/>
                </a:solidFill>
              </a:rPr>
              <a:t>megkülönböztetett figyelem</a:t>
            </a:r>
            <a:endParaRPr lang="hu-HU" sz="2400" dirty="0">
              <a:solidFill>
                <a:srgbClr val="7030A0"/>
              </a:solidFill>
            </a:endParaRP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2404346"/>
          </a:xfrm>
        </p:spPr>
        <p:txBody>
          <a:bodyPr/>
          <a:lstStyle/>
          <a:p>
            <a:pPr marL="0" indent="0">
              <a:buNone/>
            </a:pPr>
            <a:endParaRPr lang="hu-HU" sz="800" dirty="0" smtClean="0"/>
          </a:p>
          <a:p>
            <a:pPr marL="0" indent="0">
              <a:buNone/>
            </a:pPr>
            <a:r>
              <a:rPr lang="hu-HU" sz="2400" dirty="0"/>
              <a:t>a</a:t>
            </a:r>
            <a:r>
              <a:rPr lang="hu-HU" sz="2400" dirty="0" smtClean="0"/>
              <a:t> farizeusok és az írástudók ezekkel a praktikákkal érték el, hogy az emberek nagyra tartsák őket</a:t>
            </a:r>
            <a:endParaRPr lang="hu-HU" sz="2400" dirty="0"/>
          </a:p>
          <a:p>
            <a:pPr marL="0" indent="0">
              <a:buNone/>
            </a:pPr>
            <a:endParaRPr lang="hu-HU" dirty="0"/>
          </a:p>
        </p:txBody>
      </p:sp>
      <p:sp>
        <p:nvSpPr>
          <p:cNvPr id="5" name="Jobb oldali kapcsos zárójel 4"/>
          <p:cNvSpPr/>
          <p:nvPr/>
        </p:nvSpPr>
        <p:spPr>
          <a:xfrm>
            <a:off x="5749447" y="2116899"/>
            <a:ext cx="338202" cy="1753643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hu-HU"/>
          </a:p>
        </p:txBody>
      </p:sp>
      <p:sp>
        <p:nvSpPr>
          <p:cNvPr id="6" name="Szövegdoboz 5"/>
          <p:cNvSpPr txBox="1"/>
          <p:nvPr/>
        </p:nvSpPr>
        <p:spPr>
          <a:xfrm>
            <a:off x="1447330" y="4334005"/>
            <a:ext cx="960752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u-HU" sz="2400" dirty="0" smtClean="0">
                <a:solidFill>
                  <a:srgbClr val="C00000"/>
                </a:solidFill>
              </a:rPr>
              <a:t>A jelenség motivációja semmit sem változott, csak a viselet márkája, az asztalok mérete, a megszólítások előtagjai, valamint az elérhető közönség nagysága (az egyházi és a „világi” berkekben egyaránt)</a:t>
            </a:r>
            <a:endParaRPr lang="hu-HU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212493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build="p"/>
      <p:bldP spid="5" grpId="0" animBg="1"/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Szolgáló élet  vagy dicső élet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lnSpcReduction="1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>
                <a:solidFill>
                  <a:srgbClr val="C00000"/>
                </a:solidFill>
              </a:rPr>
              <a:t>d</a:t>
            </a:r>
            <a:r>
              <a:rPr lang="hu-HU" sz="2200" dirty="0" smtClean="0">
                <a:solidFill>
                  <a:srgbClr val="C00000"/>
                </a:solidFill>
              </a:rPr>
              <a:t>icső = fényűző, élvezetes, felhőtlen, sikeres, kitüntetett, kiszámítható, kényelmes = ön megvalósító, ön érvényesítő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C00000"/>
                </a:solidFill>
              </a:rPr>
              <a:t>(önző vagy önzetlen)</a:t>
            </a:r>
            <a:endParaRPr lang="hu-HU" sz="2200" dirty="0">
              <a:solidFill>
                <a:srgbClr val="C0000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b="1" dirty="0" smtClean="0"/>
              <a:t>Jézus a szolgáló</a:t>
            </a:r>
            <a:r>
              <a:rPr lang="hu-HU" sz="2200" b="1" dirty="0" smtClean="0"/>
              <a:t> Isten képe! </a:t>
            </a:r>
            <a:endParaRPr lang="hu-HU" sz="2200" b="1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>
                <a:solidFill>
                  <a:srgbClr val="0070C0"/>
                </a:solidFill>
              </a:rPr>
              <a:t>„Mert az Emberfia sem </a:t>
            </a:r>
            <a:r>
              <a:rPr lang="hu-HU" dirty="0">
                <a:solidFill>
                  <a:srgbClr val="0070C0"/>
                </a:solidFill>
              </a:rPr>
              <a:t>azért jött, </a:t>
            </a:r>
            <a:r>
              <a:rPr lang="hu-HU" dirty="0" smtClean="0">
                <a:solidFill>
                  <a:srgbClr val="0070C0"/>
                </a:solidFill>
              </a:rPr>
              <a:t>hogy neki szolgáljanak, hanem hogy ő szolgáljon és életét adja váltságul sokakért!” (Mt 20,28)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dirty="0" smtClean="0"/>
              <a:t>„…tanuljátok </a:t>
            </a:r>
            <a:r>
              <a:rPr lang="hu-HU" dirty="0"/>
              <a:t>meg tőlem, hogy szelíd vagyok és alázatos szívű, és megnyugvást találtok </a:t>
            </a:r>
            <a:r>
              <a:rPr lang="hu-HU" dirty="0" err="1" smtClean="0"/>
              <a:t>lelketeknek</a:t>
            </a:r>
            <a:r>
              <a:rPr lang="hu-HU" dirty="0" smtClean="0"/>
              <a:t>.” (Mt 11,29)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dirty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2200" dirty="0" smtClean="0">
                <a:solidFill>
                  <a:srgbClr val="7030A0"/>
                </a:solidFill>
              </a:rPr>
              <a:t>A dicsőség keresésével és élvezetével nyugtalanság jár együtt.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 smtClean="0"/>
              <a:t>örök feszültsége annak, nehogy elveszítsem az emberek dicsőségét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hu-HU" dirty="0"/>
              <a:t>a</a:t>
            </a:r>
            <a:r>
              <a:rPr lang="hu-HU" dirty="0" smtClean="0"/>
              <a:t> szerzett dicsőség idővel mindig fakul, feledésbe merül</a:t>
            </a:r>
            <a:endParaRPr lang="hu-HU" dirty="0" smtClean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lvl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alt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Mert aki felmagasztalja magát, megaláztatik, és aki megalázza magát, </a:t>
            </a:r>
            <a:r>
              <a:rPr lang="hu-HU" sz="1800" dirty="0" smtClean="0">
                <a:solidFill>
                  <a:srgbClr val="0070C0"/>
                </a:solidFill>
              </a:rPr>
              <a:t>felmagasztaltatik</a:t>
            </a:r>
            <a:r>
              <a:rPr lang="hu-HU" altLang="hu-HU" sz="1800" dirty="0" smtClean="0">
                <a:solidFill>
                  <a:srgbClr val="0070C0"/>
                </a:solidFill>
              </a:rPr>
              <a:t>.</a:t>
            </a:r>
            <a:r>
              <a:rPr lang="hu-HU" sz="1800" dirty="0" smtClean="0">
                <a:solidFill>
                  <a:srgbClr val="0070C0"/>
                </a:solidFill>
              </a:rPr>
              <a:t>”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Mt 23,12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0209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>
                <a:solidFill>
                  <a:schemeClr val="accent1"/>
                </a:solidFill>
              </a:rPr>
              <a:t>Az alázat útja életre visz</a:t>
            </a:r>
            <a:endParaRPr lang="hu-HU" dirty="0">
              <a:solidFill>
                <a:schemeClr val="accent1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43714" y="369455"/>
            <a:ext cx="6012470" cy="5555356"/>
          </a:xfrm>
        </p:spPr>
        <p:txBody>
          <a:bodyPr>
            <a:normAutofit fontScale="92500" lnSpcReduction="20000"/>
          </a:bodyPr>
          <a:lstStyle/>
          <a:p>
            <a:pPr marL="0" indent="0">
              <a:spcBef>
                <a:spcPts val="0"/>
              </a:spcBef>
              <a:buNone/>
            </a:pPr>
            <a:r>
              <a:rPr lang="hu-HU" dirty="0" smtClean="0">
                <a:solidFill>
                  <a:schemeClr val="accent1"/>
                </a:solidFill>
              </a:rPr>
              <a:t>10 érv az alázat mellett:</a:t>
            </a:r>
            <a:endParaRPr lang="hu-HU" dirty="0">
              <a:solidFill>
                <a:schemeClr val="accent1"/>
              </a:solidFill>
            </a:endParaRPr>
          </a:p>
          <a:p>
            <a:pPr>
              <a:spcBef>
                <a:spcPts val="0"/>
              </a:spcBef>
            </a:pPr>
            <a:r>
              <a:rPr lang="hu-HU" dirty="0"/>
              <a:t>Az alázat nem gyengeség, nem nyugtalanság vagy hajlíthatóság. Nem az önbizalom, a bátorság, az erő vagy a célok hiánya.</a:t>
            </a:r>
          </a:p>
          <a:p>
            <a:pPr>
              <a:spcBef>
                <a:spcPts val="0"/>
              </a:spcBef>
            </a:pPr>
            <a:r>
              <a:rPr lang="hu-HU" dirty="0"/>
              <a:t>Az alázat teljesen Istenbe veti bizalmát és nem önmagába.</a:t>
            </a:r>
          </a:p>
          <a:p>
            <a:pPr>
              <a:spcBef>
                <a:spcPts val="0"/>
              </a:spcBef>
            </a:pPr>
            <a:r>
              <a:rPr lang="hu-HU" dirty="0"/>
              <a:t>Az alázat gyökere annak felismerése, hogy kik vagyunk, és hol a helyünk Isten előtt.</a:t>
            </a:r>
          </a:p>
          <a:p>
            <a:pPr>
              <a:spcBef>
                <a:spcPts val="0"/>
              </a:spcBef>
            </a:pPr>
            <a:r>
              <a:rPr lang="hu-HU" dirty="0"/>
              <a:t>Az alázat illik a bűnöshöz is, és a szenthez is, vagyis teremtményi lényünk közös alapja. (Andrew Murray).</a:t>
            </a:r>
          </a:p>
          <a:p>
            <a:pPr>
              <a:spcBef>
                <a:spcPts val="0"/>
              </a:spcBef>
            </a:pPr>
            <a:r>
              <a:rPr lang="hu-HU" dirty="0"/>
              <a:t>Az alázat Istennek tartja fenn a Királyi Trónt </a:t>
            </a:r>
            <a:r>
              <a:rPr lang="hu-HU" dirty="0" smtClean="0"/>
              <a:t>az életünkben.</a:t>
            </a:r>
            <a:endParaRPr lang="hu-HU" dirty="0"/>
          </a:p>
          <a:p>
            <a:pPr>
              <a:spcBef>
                <a:spcPts val="0"/>
              </a:spcBef>
            </a:pPr>
            <a:r>
              <a:rPr lang="hu-HU" dirty="0" smtClean="0"/>
              <a:t>Az </a:t>
            </a:r>
            <a:r>
              <a:rPr lang="hu-HU" dirty="0"/>
              <a:t>alázat kizárólagos út a lelki nagysághoz.</a:t>
            </a:r>
          </a:p>
          <a:p>
            <a:pPr>
              <a:spcBef>
                <a:spcPts val="0"/>
              </a:spcBef>
            </a:pPr>
            <a:r>
              <a:rPr lang="hu-HU" dirty="0" smtClean="0"/>
              <a:t>Az </a:t>
            </a:r>
            <a:r>
              <a:rPr lang="hu-HU" dirty="0"/>
              <a:t>alázat Jézus lelkiségének rejtett kincse.</a:t>
            </a:r>
          </a:p>
          <a:p>
            <a:pPr>
              <a:spcBef>
                <a:spcPts val="0"/>
              </a:spcBef>
            </a:pPr>
            <a:r>
              <a:rPr lang="hu-HU" dirty="0"/>
              <a:t>Az alázat az a kulcs, </a:t>
            </a:r>
            <a:r>
              <a:rPr lang="hu-HU" dirty="0" smtClean="0"/>
              <a:t>amely </a:t>
            </a:r>
            <a:r>
              <a:rPr lang="hu-HU" dirty="0"/>
              <a:t>kinyitja a menny kapuját.</a:t>
            </a:r>
          </a:p>
          <a:p>
            <a:pPr>
              <a:spcBef>
                <a:spcPts val="0"/>
              </a:spcBef>
            </a:pPr>
            <a:r>
              <a:rPr lang="hu-HU" dirty="0"/>
              <a:t>Ha alázatossá válsz, Isten figyelmen kívül fogja hagyni a hibáidat és eltölt </a:t>
            </a:r>
            <a:r>
              <a:rPr lang="hu-HU" dirty="0" smtClean="0"/>
              <a:t>kegyelmével</a:t>
            </a:r>
            <a:r>
              <a:rPr lang="hu-HU" dirty="0"/>
              <a:t>. Ha viszont nem törekszel rá, Isten vakká válik az erényeidre, és elfordul tőled.</a:t>
            </a:r>
          </a:p>
          <a:p>
            <a:pPr>
              <a:spcBef>
                <a:spcPts val="0"/>
              </a:spcBef>
            </a:pPr>
            <a:r>
              <a:rPr lang="hu-HU" dirty="0"/>
              <a:t>Isten az alázatosaknak nem áll ellent.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496809"/>
          </a:xfrm>
        </p:spPr>
        <p:txBody>
          <a:bodyPr>
            <a:noAutofit/>
          </a:bodyPr>
          <a:lstStyle/>
          <a:p>
            <a:pPr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</a:pPr>
            <a:r>
              <a:rPr lang="hu-HU" sz="1800" dirty="0" smtClean="0">
                <a:solidFill>
                  <a:srgbClr val="0070C0"/>
                </a:solidFill>
              </a:rPr>
              <a:t>„</a:t>
            </a:r>
            <a:r>
              <a:rPr lang="hu-HU" sz="1800" dirty="0">
                <a:solidFill>
                  <a:srgbClr val="0070C0"/>
                </a:solidFill>
              </a:rPr>
              <a:t>Alázzátok meg tehát magatokat Isten hatalmas keze alatt, hogy felmagasztaljon titeket annak </a:t>
            </a:r>
            <a:r>
              <a:rPr lang="hu-HU" sz="1800" dirty="0" smtClean="0">
                <a:solidFill>
                  <a:srgbClr val="0070C0"/>
                </a:solidFill>
              </a:rPr>
              <a:t>idején</a:t>
            </a:r>
            <a:r>
              <a:rPr lang="hu-HU" sz="1800" dirty="0" smtClean="0">
                <a:solidFill>
                  <a:srgbClr val="0070C0"/>
                </a:solidFill>
              </a:rPr>
              <a:t>.” </a:t>
            </a:r>
            <a:endParaRPr lang="hu-HU" sz="1800" dirty="0">
              <a:solidFill>
                <a:srgbClr val="0070C0"/>
              </a:solidFill>
            </a:endParaRPr>
          </a:p>
          <a:p>
            <a:pPr algn="r">
              <a:spcBef>
                <a:spcPts val="0"/>
              </a:spcBef>
            </a:pPr>
            <a:r>
              <a:rPr lang="hu-HU" sz="1800" dirty="0" smtClean="0">
                <a:solidFill>
                  <a:srgbClr val="0070C0"/>
                </a:solidFill>
              </a:rPr>
              <a:t>1Pt</a:t>
            </a:r>
            <a:r>
              <a:rPr lang="hu-HU" sz="1800" dirty="0" smtClean="0">
                <a:solidFill>
                  <a:srgbClr val="0070C0"/>
                </a:solidFill>
              </a:rPr>
              <a:t> 5,6</a:t>
            </a:r>
            <a:endParaRPr lang="hu-HU" sz="18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44459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  <p:bldP spid="4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 smtClean="0"/>
              <a:t>Az alázat útja</a:t>
            </a:r>
            <a:r>
              <a:rPr lang="hu-HU" dirty="0" smtClean="0"/>
              <a:t/>
            </a:r>
            <a:br>
              <a:rPr lang="hu-HU" dirty="0" smtClean="0"/>
            </a:br>
            <a:r>
              <a:rPr lang="hu-HU" dirty="0" smtClean="0">
                <a:solidFill>
                  <a:srgbClr val="7030A0"/>
                </a:solidFill>
              </a:rPr>
              <a:t>záró gondolatok</a:t>
            </a:r>
            <a:endParaRPr lang="hu-HU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 fontScale="92500" lnSpcReduction="20000"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0070C0"/>
                </a:solidFill>
              </a:rPr>
              <a:t>A dicsőség </a:t>
            </a:r>
            <a:r>
              <a:rPr lang="hu-HU" sz="3200" dirty="0" smtClean="0"/>
              <a:t>- mint ahogy a pénz sem - </a:t>
            </a:r>
            <a:r>
              <a:rPr lang="hu-HU" sz="3200" dirty="0" smtClean="0">
                <a:solidFill>
                  <a:srgbClr val="0070C0"/>
                </a:solidFill>
              </a:rPr>
              <a:t>nem boldogít</a:t>
            </a:r>
            <a:endParaRPr lang="hu-HU" sz="3200" dirty="0" smtClean="0">
              <a:solidFill>
                <a:srgbClr val="0070C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14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C00000"/>
                </a:solidFill>
              </a:rPr>
              <a:t>Az alázat szabaddá tesz az élet teljes befogadására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 smtClean="0"/>
              <a:t>nemcsak a jót, hanem a rosszat is hálaadással fogadja Istentől</a:t>
            </a:r>
          </a:p>
          <a:p>
            <a:pPr lvl="1">
              <a:lnSpc>
                <a:spcPct val="100000"/>
              </a:lnSpc>
              <a:spcBef>
                <a:spcPts val="0"/>
              </a:spcBef>
            </a:pPr>
            <a:r>
              <a:rPr lang="hu-HU" sz="2400" dirty="0"/>
              <a:t>a</a:t>
            </a:r>
            <a:r>
              <a:rPr lang="hu-HU" sz="2400" dirty="0" smtClean="0"/>
              <a:t> nehézségek formálják a jellemünket igazán és tesznek bennünket jobbá és érettebbé</a:t>
            </a: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 smtClean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hu-HU" sz="3200" dirty="0" smtClean="0">
                <a:solidFill>
                  <a:srgbClr val="7030A0"/>
                </a:solidFill>
              </a:rPr>
              <a:t>Az alázat vagy a dicsőség értékesebb a számodra?</a:t>
            </a:r>
            <a:endParaRPr lang="hu-HU" sz="3200" dirty="0" smtClean="0">
              <a:solidFill>
                <a:srgbClr val="7030A0"/>
              </a:solidFill>
            </a:endParaRP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endParaRPr lang="hu-HU" sz="2400" dirty="0"/>
          </a:p>
          <a:p>
            <a:pPr marL="0" lvl="0" indent="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None/>
            </a:pPr>
            <a:r>
              <a:rPr lang="hu-HU" sz="3000" i="1" dirty="0" smtClean="0"/>
              <a:t>„Aki </a:t>
            </a:r>
            <a:r>
              <a:rPr lang="hu-HU" sz="3000" i="1" dirty="0"/>
              <a:t>pedig a legnagyobb közöttetek, az legyen szolgátok! </a:t>
            </a:r>
            <a:r>
              <a:rPr lang="hu-HU" sz="3000" i="1" dirty="0" smtClean="0"/>
              <a:t>Mert </a:t>
            </a:r>
            <a:r>
              <a:rPr lang="hu-HU" sz="3000" i="1" dirty="0"/>
              <a:t>aki felmagasztalja magát, </a:t>
            </a:r>
            <a:r>
              <a:rPr lang="hu-HU" sz="3000" i="1" dirty="0" smtClean="0"/>
              <a:t>megaláztatik</a:t>
            </a:r>
            <a:r>
              <a:rPr lang="hu-HU" sz="3000" i="1" dirty="0"/>
              <a:t>, és aki megalázza magát, felmagasztaltatik</a:t>
            </a:r>
            <a:r>
              <a:rPr lang="hu-HU" sz="3000" i="1" dirty="0" smtClean="0"/>
              <a:t>.” (Mt 23,11-12)</a:t>
            </a:r>
            <a:endParaRPr lang="hu-HU" altLang="hu-HU" sz="3000" i="1" dirty="0"/>
          </a:p>
        </p:txBody>
      </p:sp>
    </p:spTree>
    <p:extLst>
      <p:ext uri="{BB962C8B-B14F-4D97-AF65-F5344CB8AC3E}">
        <p14:creationId xmlns:p14="http://schemas.microsoft.com/office/powerpoint/2010/main" val="682569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hu-HU" sz="2600" dirty="0" smtClean="0"/>
              <a:t>5 szokás, amit érdemes megőrizni a házasság során</a:t>
            </a:r>
            <a:br>
              <a:rPr lang="hu-HU" sz="2600" dirty="0" smtClean="0"/>
            </a:br>
            <a:r>
              <a:rPr lang="hu-HU" sz="2600" dirty="0" smtClean="0">
                <a:solidFill>
                  <a:srgbClr val="7030A0"/>
                </a:solidFill>
              </a:rPr>
              <a:t>heti tippek házasságunk gondozására</a:t>
            </a:r>
            <a:endParaRPr lang="hu-HU" sz="2600" dirty="0">
              <a:solidFill>
                <a:srgbClr val="7030A0"/>
              </a:solidFill>
            </a:endParaRP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3940568"/>
          </a:xfrm>
        </p:spPr>
        <p:txBody>
          <a:bodyPr>
            <a:normAutofit/>
          </a:bodyPr>
          <a:lstStyle/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Használjátok az alapvető illemszabályokat – </a:t>
            </a:r>
            <a:r>
              <a:rPr lang="hu-HU" sz="2200" dirty="0" smtClean="0">
                <a:solidFill>
                  <a:srgbClr val="0070C0"/>
                </a:solidFill>
              </a:rPr>
              <a:t>légy szíves, köszönöm, stb.</a:t>
            </a:r>
          </a:p>
          <a:p>
            <a:pPr marL="514350" indent="-51435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Mutassatok fizikai kötődést – </a:t>
            </a:r>
            <a:r>
              <a:rPr lang="hu-HU" sz="2200" dirty="0" smtClean="0">
                <a:solidFill>
                  <a:srgbClr val="0070C0"/>
                </a:solidFill>
              </a:rPr>
              <a:t>legyen az akár egy csók vagy ölelés köszönéskor, vagy kézfogás az asztalnál ebéd után, vagy szorosan egymás mellett ülni a kanapén TV nézés közben.</a:t>
            </a:r>
            <a:endParaRPr lang="hu-HU" sz="2200" dirty="0">
              <a:solidFill>
                <a:srgbClr val="0070C0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Hívjátok el egymást </a:t>
            </a:r>
            <a:r>
              <a:rPr lang="hu-HU" sz="2200" dirty="0" err="1" smtClean="0">
                <a:solidFill>
                  <a:schemeClr val="accent1"/>
                </a:solidFill>
              </a:rPr>
              <a:t>randira</a:t>
            </a:r>
            <a:r>
              <a:rPr lang="hu-HU" sz="2200" dirty="0" smtClean="0">
                <a:solidFill>
                  <a:schemeClr val="accent1"/>
                </a:solidFill>
              </a:rPr>
              <a:t> – </a:t>
            </a:r>
            <a:r>
              <a:rPr lang="hu-HU" sz="2200" dirty="0" smtClean="0">
                <a:solidFill>
                  <a:srgbClr val="0070C0"/>
                </a:solidFill>
              </a:rPr>
              <a:t>ezzel fejezhetitek ki, hogy szeretnétek időt tölteni egymással az elfoglaltságotok ellenére is.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smtClean="0">
                <a:solidFill>
                  <a:schemeClr val="accent1"/>
                </a:solidFill>
              </a:rPr>
              <a:t>Legyetek figyelmesek – </a:t>
            </a:r>
            <a:r>
              <a:rPr lang="hu-HU" sz="2200" dirty="0" smtClean="0">
                <a:solidFill>
                  <a:srgbClr val="0070C0"/>
                </a:solidFill>
              </a:rPr>
              <a:t>apró cselekedetek a szeretet kifejezésének jelentőségteljes megnyilvánulásaivá válhatnak.</a:t>
            </a:r>
            <a:endParaRPr lang="hu-HU" sz="2200" dirty="0" smtClean="0">
              <a:solidFill>
                <a:schemeClr val="accent1"/>
              </a:solidFill>
            </a:endParaRPr>
          </a:p>
          <a:p>
            <a:pPr marL="457200" indent="-457200">
              <a:lnSpc>
                <a:spcPct val="100000"/>
              </a:lnSpc>
              <a:spcBef>
                <a:spcPts val="0"/>
              </a:spcBef>
              <a:buFont typeface="+mj-lt"/>
              <a:buAutoNum type="arabicPeriod"/>
            </a:pPr>
            <a:r>
              <a:rPr lang="hu-HU" sz="2200" dirty="0" err="1" smtClean="0">
                <a:solidFill>
                  <a:schemeClr val="accent1"/>
                </a:solidFill>
              </a:rPr>
              <a:t>Osszátok</a:t>
            </a:r>
            <a:r>
              <a:rPr lang="hu-HU" sz="2200" dirty="0" smtClean="0">
                <a:solidFill>
                  <a:schemeClr val="accent1"/>
                </a:solidFill>
              </a:rPr>
              <a:t> meg a napotok részleteit – </a:t>
            </a:r>
            <a:r>
              <a:rPr lang="hu-HU" sz="2200" dirty="0" smtClean="0">
                <a:solidFill>
                  <a:srgbClr val="0070C0"/>
                </a:solidFill>
              </a:rPr>
              <a:t>a mindennapjaink akár nem túl változatos történéseinek a megosztása segít kapcsolatban </a:t>
            </a:r>
            <a:r>
              <a:rPr lang="hu-HU" sz="2200" smtClean="0">
                <a:solidFill>
                  <a:srgbClr val="0070C0"/>
                </a:solidFill>
              </a:rPr>
              <a:t>maradni egymással.</a:t>
            </a:r>
            <a:endParaRPr lang="hu-HU" sz="2200" dirty="0" smtClean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86145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TM10001114[[fn=Galéria]]</Template>
  <TotalTime>1574</TotalTime>
  <Words>869</Words>
  <Application>Microsoft Office PowerPoint</Application>
  <PresentationFormat>Szélesvásznú</PresentationFormat>
  <Paragraphs>77</Paragraphs>
  <Slides>9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2</vt:i4>
      </vt:variant>
      <vt:variant>
        <vt:lpstr>Téma</vt:lpstr>
      </vt:variant>
      <vt:variant>
        <vt:i4>1</vt:i4>
      </vt:variant>
      <vt:variant>
        <vt:lpstr>Diacímek</vt:lpstr>
      </vt:variant>
      <vt:variant>
        <vt:i4>9</vt:i4>
      </vt:variant>
    </vt:vector>
  </HeadingPairs>
  <TitlesOfParts>
    <vt:vector size="12" baseType="lpstr">
      <vt:lpstr>Arial</vt:lpstr>
      <vt:lpstr>Gill Sans MT</vt:lpstr>
      <vt:lpstr>Gallery</vt:lpstr>
      <vt:lpstr>Az alázat útja</vt:lpstr>
      <vt:lpstr>Az alázat útja máté evangéliuma 23. rész 1-12. versek</vt:lpstr>
      <vt:lpstr>Az alázat útja máté evangéliuma 23. rész 1-12. versek</vt:lpstr>
      <vt:lpstr>Az alázat útja bevezető gondolatok</vt:lpstr>
      <vt:lpstr>Az alázat útja bevezető gondolatok</vt:lpstr>
      <vt:lpstr>Szolgáló élet  vagy dicső élet</vt:lpstr>
      <vt:lpstr>Az alázat útja életre visz</vt:lpstr>
      <vt:lpstr>Az alázat útja záró gondolatok</vt:lpstr>
      <vt:lpstr>5 szokás, amit érdemes megőrizni a házasság során heti tippek házasságunk gondozására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tékozló fiú</dc:title>
  <dc:creator>Hivatal</dc:creator>
  <cp:lastModifiedBy>Hivatal</cp:lastModifiedBy>
  <cp:revision>155</cp:revision>
  <dcterms:created xsi:type="dcterms:W3CDTF">2020-09-26T18:34:06Z</dcterms:created>
  <dcterms:modified xsi:type="dcterms:W3CDTF">2023-09-02T22:20:34Z</dcterms:modified>
</cp:coreProperties>
</file>