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301" r:id="rId4"/>
    <p:sldId id="302" r:id="rId5"/>
    <p:sldId id="261" r:id="rId6"/>
    <p:sldId id="297" r:id="rId7"/>
    <p:sldId id="298" r:id="rId8"/>
    <p:sldId id="262" r:id="rId9"/>
    <p:sldId id="299" r:id="rId10"/>
    <p:sldId id="288" r:id="rId11"/>
    <p:sldId id="266" r:id="rId12"/>
    <p:sldId id="29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8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400" dirty="0" smtClean="0"/>
              <a:t>Az elkerülhetetlen vég</a:t>
            </a:r>
            <a:endParaRPr lang="hu-HU" sz="4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solidFill>
                  <a:srgbClr val="C00000"/>
                </a:solidFill>
              </a:rPr>
              <a:t>Féljünk vagy meneküljünk?</a:t>
            </a:r>
            <a:endParaRPr lang="hu-H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/>
                </a:solidFill>
              </a:rPr>
              <a:t>Isten megrövidíti a nagy nyomorúság napjait 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3" y="369455"/>
            <a:ext cx="6566395" cy="555535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dirty="0" smtClean="0">
                <a:solidFill>
                  <a:srgbClr val="C00000"/>
                </a:solidFill>
              </a:rPr>
              <a:t>A választottakért!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ebben a szóban fedezzük fel Isten irántunk való féltő szeretetét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/>
              <a:t>Hitetlenségünk és </a:t>
            </a:r>
            <a:r>
              <a:rPr lang="hu-HU" sz="2200" dirty="0" err="1" smtClean="0"/>
              <a:t>engedetlenségünk</a:t>
            </a:r>
            <a:r>
              <a:rPr lang="hu-HU" sz="2200" dirty="0" smtClean="0"/>
              <a:t> miatt kiszolgáltat ugyan bennünket a gonosznak – mindenkit együtt – de nem enged elveszni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/>
              <a:t>e</a:t>
            </a:r>
            <a:r>
              <a:rPr lang="hu-HU" sz="2000" dirty="0" smtClean="0"/>
              <a:t>gyszerre lesz ez az időszak </a:t>
            </a:r>
            <a:r>
              <a:rPr lang="hu-HU" sz="2000" dirty="0" smtClean="0">
                <a:solidFill>
                  <a:srgbClr val="0070C0"/>
                </a:solidFill>
              </a:rPr>
              <a:t>a felfuvalkodottaknak büntetés</a:t>
            </a:r>
            <a:r>
              <a:rPr lang="hu-HU" sz="2000" dirty="0" smtClean="0"/>
              <a:t>, </a:t>
            </a:r>
            <a:r>
              <a:rPr lang="hu-HU" sz="2000" dirty="0" smtClean="0">
                <a:solidFill>
                  <a:srgbClr val="C00000"/>
                </a:solidFill>
              </a:rPr>
              <a:t>a hívőknek a hit próbája</a:t>
            </a:r>
            <a:r>
              <a:rPr lang="hu-HU" sz="2000" dirty="0" smtClean="0"/>
              <a:t>, </a:t>
            </a:r>
            <a:r>
              <a:rPr lang="hu-HU" sz="2000" dirty="0" smtClean="0">
                <a:solidFill>
                  <a:srgbClr val="7030A0"/>
                </a:solidFill>
              </a:rPr>
              <a:t>mindenki számára a megtérés, Isten felé fordulás lehetősége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Akik Istenből merítenek erőt, reménységet, jobban elhordozzák a szenvedést akár ártatlanul is. Sőt, megtalálhatjuk benne a bizonyságtétel, a szeretet megnyilvánulásainak alkalmait.</a:t>
            </a:r>
            <a:endParaRPr lang="hu-HU" sz="20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sz="1800" dirty="0" smtClean="0">
                <a:solidFill>
                  <a:srgbClr val="0070C0"/>
                </a:solidFill>
              </a:rPr>
              <a:t>„Ha </a:t>
            </a:r>
            <a:r>
              <a:rPr lang="hu-HU" sz="1800" dirty="0">
                <a:solidFill>
                  <a:srgbClr val="0070C0"/>
                </a:solidFill>
              </a:rPr>
              <a:t>nem </a:t>
            </a:r>
            <a:r>
              <a:rPr lang="hu-HU" sz="1800" dirty="0" err="1">
                <a:solidFill>
                  <a:srgbClr val="0070C0"/>
                </a:solidFill>
              </a:rPr>
              <a:t>rövidíttetnének</a:t>
            </a:r>
            <a:r>
              <a:rPr lang="hu-HU" sz="1800" dirty="0">
                <a:solidFill>
                  <a:srgbClr val="0070C0"/>
                </a:solidFill>
              </a:rPr>
              <a:t> meg azok a napok, nem menekülne meg egyetlen </a:t>
            </a:r>
            <a:r>
              <a:rPr lang="hu-HU" sz="1800" dirty="0" smtClean="0">
                <a:solidFill>
                  <a:srgbClr val="0070C0"/>
                </a:solidFill>
              </a:rPr>
              <a:t>halandó </a:t>
            </a:r>
            <a:r>
              <a:rPr lang="hu-HU" sz="1800" dirty="0">
                <a:solidFill>
                  <a:srgbClr val="0070C0"/>
                </a:solidFill>
              </a:rPr>
              <a:t>sem, de a választottakért </a:t>
            </a:r>
            <a:r>
              <a:rPr lang="hu-HU" sz="1800" dirty="0" err="1">
                <a:solidFill>
                  <a:srgbClr val="0070C0"/>
                </a:solidFill>
              </a:rPr>
              <a:t>megrövidíttetnek</a:t>
            </a:r>
            <a:r>
              <a:rPr lang="hu-HU" sz="1800" dirty="0">
                <a:solidFill>
                  <a:srgbClr val="0070C0"/>
                </a:solidFill>
              </a:rPr>
              <a:t> azok a napok</a:t>
            </a:r>
            <a:r>
              <a:rPr lang="hu-HU" sz="1800" dirty="0" smtClean="0">
                <a:solidFill>
                  <a:srgbClr val="0070C0"/>
                </a:solidFill>
              </a:rPr>
              <a:t>.” </a:t>
            </a:r>
            <a:endParaRPr lang="hu-HU" sz="18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Mt 24,22</a:t>
            </a:r>
            <a:endParaRPr lang="hu-HU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44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Elkerülhetetlen vég</a:t>
            </a:r>
            <a:br>
              <a:rPr lang="hu-HU" dirty="0" smtClean="0"/>
            </a:br>
            <a:r>
              <a:rPr lang="hu-HU" dirty="0" smtClean="0">
                <a:solidFill>
                  <a:srgbClr val="7030A0"/>
                </a:solidFill>
              </a:rPr>
              <a:t>záró gondolatok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4056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200" dirty="0" smtClean="0">
                <a:solidFill>
                  <a:srgbClr val="0070C0"/>
                </a:solidFill>
              </a:rPr>
              <a:t>Nem tudjuk, mikor jön el a vég, de felkészültnek kell lennünk bármire.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400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200" dirty="0" smtClean="0">
                <a:solidFill>
                  <a:srgbClr val="C00000"/>
                </a:solidFill>
              </a:rPr>
              <a:t>Előre el kell döntenünk, hogy minden körülmény között hűségesek maradunk.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200" dirty="0" smtClean="0">
                <a:solidFill>
                  <a:srgbClr val="7030A0"/>
                </a:solidFill>
              </a:rPr>
              <a:t>Isten Úr a világegyetem eseményei felett, akinek szeretete az övéi iránt nem változik!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altLang="hu-HU" sz="3100" dirty="0" smtClean="0"/>
              <a:t>Nyomorúsággal, üldöztetéssel, háborúskodással, gonoszsággal, szeretetlenséggel, istentelenséggel, megtévesztéssel már most is találkozunk kicsiben és nagyban egyaránt. Hiszem, hogy nekünk Isten akarata és útmutatása szerint kell megnyilvánulunk ezekben a helyzetekben.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2800" dirty="0" smtClean="0">
                <a:solidFill>
                  <a:srgbClr val="0070C0"/>
                </a:solidFill>
              </a:rPr>
              <a:t>szeretettel enyhíteni a nyomorúságot, és minden </a:t>
            </a:r>
            <a:r>
              <a:rPr lang="hu-HU" altLang="hu-HU" sz="2800" dirty="0" err="1" smtClean="0">
                <a:solidFill>
                  <a:srgbClr val="0070C0"/>
                </a:solidFill>
              </a:rPr>
              <a:t>erőnkkel</a:t>
            </a:r>
            <a:r>
              <a:rPr lang="hu-HU" altLang="hu-HU" sz="2800" dirty="0" smtClean="0">
                <a:solidFill>
                  <a:srgbClr val="0070C0"/>
                </a:solidFill>
              </a:rPr>
              <a:t> elutasítani a gonoszságot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hu-HU" altLang="hu-HU" sz="3000" dirty="0" smtClean="0">
              <a:solidFill>
                <a:srgbClr val="0070C0"/>
              </a:solidFill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altLang="hu-HU" sz="3100" dirty="0" smtClean="0">
                <a:solidFill>
                  <a:schemeClr val="accent1"/>
                </a:solidFill>
              </a:rPr>
              <a:t>Jóllehet a vég elkerülhetetlen, de talán nem mindegy, hogyan talál bennünket!</a:t>
            </a:r>
          </a:p>
        </p:txBody>
      </p:sp>
    </p:spTree>
    <p:extLst>
      <p:ext uri="{BB962C8B-B14F-4D97-AF65-F5344CB8AC3E}">
        <p14:creationId xmlns:p14="http://schemas.microsoft.com/office/powerpoint/2010/main" val="68256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600" dirty="0" smtClean="0"/>
              <a:t>Tegyétek fel ezeket a kérdéseket minden évfordulón</a:t>
            </a:r>
            <a:br>
              <a:rPr lang="hu-HU" sz="2600" dirty="0" smtClean="0"/>
            </a:br>
            <a:r>
              <a:rPr lang="hu-HU" sz="2600" dirty="0" smtClean="0">
                <a:solidFill>
                  <a:srgbClr val="7030A0"/>
                </a:solidFill>
              </a:rPr>
              <a:t>heti tippek házasságunk gondozására</a:t>
            </a:r>
            <a:endParaRPr lang="hu-HU" sz="2600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40568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200" dirty="0" smtClean="0">
                <a:solidFill>
                  <a:schemeClr val="accent1"/>
                </a:solidFill>
              </a:rPr>
              <a:t>Melyik a legkedvesebb </a:t>
            </a:r>
            <a:r>
              <a:rPr lang="hu-HU" sz="2200" dirty="0" smtClean="0">
                <a:solidFill>
                  <a:schemeClr val="accent1"/>
                </a:solidFill>
              </a:rPr>
              <a:t>emléketek </a:t>
            </a:r>
            <a:r>
              <a:rPr lang="hu-HU" sz="2200" dirty="0" smtClean="0">
                <a:solidFill>
                  <a:schemeClr val="accent1"/>
                </a:solidFill>
              </a:rPr>
              <a:t>az elmúlt évből, és miért? – </a:t>
            </a:r>
            <a:r>
              <a:rPr lang="hu-HU" sz="2200" dirty="0" smtClean="0">
                <a:solidFill>
                  <a:srgbClr val="0070C0"/>
                </a:solidFill>
              </a:rPr>
              <a:t>mivel hajlamosak vagyunk leginkább a nehézségekre fókuszálni, fordítsunk energiát arra, hogy a </a:t>
            </a:r>
            <a:r>
              <a:rPr lang="hu-HU" sz="2200" dirty="0" smtClean="0">
                <a:solidFill>
                  <a:srgbClr val="0070C0"/>
                </a:solidFill>
              </a:rPr>
              <a:t>jó </a:t>
            </a:r>
            <a:r>
              <a:rPr lang="hu-HU" sz="2200" dirty="0" smtClean="0">
                <a:solidFill>
                  <a:srgbClr val="0070C0"/>
                </a:solidFill>
              </a:rPr>
              <a:t>dolgokra emlékezzünk.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200" dirty="0" smtClean="0">
                <a:solidFill>
                  <a:schemeClr val="accent1"/>
                </a:solidFill>
              </a:rPr>
              <a:t>Mely területen tapasztaltatok párként kihívást? – </a:t>
            </a:r>
            <a:r>
              <a:rPr lang="hu-HU" sz="2200" dirty="0" smtClean="0">
                <a:solidFill>
                  <a:srgbClr val="0070C0"/>
                </a:solidFill>
              </a:rPr>
              <a:t>emlékezzetek arra, hogy a megpróbáltatások vagy küszködések nem jelentenek bukást. A kihívások lehetőséget teremtenek a növekedésre.</a:t>
            </a:r>
            <a:endParaRPr lang="hu-HU" sz="2200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200" dirty="0" smtClean="0">
                <a:solidFill>
                  <a:schemeClr val="accent1"/>
                </a:solidFill>
              </a:rPr>
              <a:t>Mely területen virágoztatok? – </a:t>
            </a:r>
            <a:r>
              <a:rPr lang="hu-HU" sz="2200" dirty="0" smtClean="0">
                <a:solidFill>
                  <a:srgbClr val="0070C0"/>
                </a:solidFill>
              </a:rPr>
              <a:t>vegyétek számba és támaszkodjatok az erősségeitekre, hogy meg tudjatok </a:t>
            </a:r>
            <a:r>
              <a:rPr lang="hu-HU" sz="2200" dirty="0" err="1" smtClean="0">
                <a:solidFill>
                  <a:srgbClr val="0070C0"/>
                </a:solidFill>
              </a:rPr>
              <a:t>birkozni</a:t>
            </a:r>
            <a:r>
              <a:rPr lang="hu-HU" sz="2200" dirty="0" smtClean="0">
                <a:solidFill>
                  <a:srgbClr val="0070C0"/>
                </a:solidFill>
              </a:rPr>
              <a:t> a jövő kihívásaival.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200" dirty="0" smtClean="0">
                <a:solidFill>
                  <a:schemeClr val="accent1"/>
                </a:solidFill>
              </a:rPr>
              <a:t>Mi az, ami előttetek áll a következő évben? – </a:t>
            </a:r>
            <a:r>
              <a:rPr lang="hu-HU" sz="2200" dirty="0" smtClean="0">
                <a:solidFill>
                  <a:srgbClr val="0070C0"/>
                </a:solidFill>
              </a:rPr>
              <a:t>a legizgalmasabb része a házasságnak, hogy együtt nézhettek a jövőbe - álmaitok és reményeitek megosztása és együtt munkálkodás </a:t>
            </a:r>
            <a:r>
              <a:rPr lang="hu-HU" sz="2200" smtClean="0">
                <a:solidFill>
                  <a:srgbClr val="0070C0"/>
                </a:solidFill>
              </a:rPr>
              <a:t>azok </a:t>
            </a:r>
            <a:r>
              <a:rPr lang="hu-HU" sz="2200" smtClean="0">
                <a:solidFill>
                  <a:srgbClr val="0070C0"/>
                </a:solidFill>
              </a:rPr>
              <a:t>megvalósításán.</a:t>
            </a:r>
            <a:endParaRPr lang="hu-HU" sz="2200" dirty="0" smtClean="0">
              <a:solidFill>
                <a:srgbClr val="0070C0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200" dirty="0" smtClean="0">
                <a:solidFill>
                  <a:srgbClr val="C00000"/>
                </a:solidFill>
              </a:rPr>
              <a:t>Mi az az egy cél, amit szeretnétek elérni a következő évfordulótokig?</a:t>
            </a:r>
          </a:p>
        </p:txBody>
      </p:sp>
    </p:spTree>
    <p:extLst>
      <p:ext uri="{BB962C8B-B14F-4D97-AF65-F5344CB8AC3E}">
        <p14:creationId xmlns:p14="http://schemas.microsoft.com/office/powerpoint/2010/main" val="98614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elkerülhetetlen vég</a:t>
            </a:r>
            <a:r>
              <a:rPr lang="hu-HU" dirty="0"/>
              <a:t/>
            </a:r>
            <a:br>
              <a:rPr lang="hu-HU" dirty="0"/>
            </a:br>
            <a:r>
              <a:rPr lang="hu-HU" sz="2800" dirty="0" err="1" smtClean="0">
                <a:solidFill>
                  <a:srgbClr val="C00000"/>
                </a:solidFill>
              </a:rPr>
              <a:t>máté</a:t>
            </a:r>
            <a:r>
              <a:rPr lang="hu-HU" sz="2800" dirty="0" smtClean="0">
                <a:solidFill>
                  <a:srgbClr val="C00000"/>
                </a:solidFill>
              </a:rPr>
              <a:t> evangéliuma 24. </a:t>
            </a:r>
            <a:r>
              <a:rPr lang="hu-HU" sz="2800" dirty="0">
                <a:solidFill>
                  <a:srgbClr val="C00000"/>
                </a:solidFill>
              </a:rPr>
              <a:t>rész </a:t>
            </a:r>
            <a:r>
              <a:rPr lang="hu-HU" sz="2800" dirty="0" smtClean="0">
                <a:solidFill>
                  <a:srgbClr val="C00000"/>
                </a:solidFill>
              </a:rPr>
              <a:t>1-22. </a:t>
            </a:r>
            <a:r>
              <a:rPr lang="hu-HU" sz="2800" dirty="0">
                <a:solidFill>
                  <a:srgbClr val="C00000"/>
                </a:solidFill>
              </a:rPr>
              <a:t>versek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28600" y="2150541"/>
            <a:ext cx="1198847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baseline="30000" dirty="0"/>
              <a:t>1</a:t>
            </a:r>
            <a:r>
              <a:rPr lang="hu-HU" sz="2400" dirty="0"/>
              <a:t>Amikor Jézus kijött a templomból, és tovább akart menni, odaléptek hozzá a tanítványai, hogy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megmutassák </a:t>
            </a:r>
            <a:r>
              <a:rPr lang="hu-HU" sz="2400" dirty="0"/>
              <a:t>neki a templom épületeit. </a:t>
            </a:r>
            <a:r>
              <a:rPr lang="hu-HU" sz="2400" baseline="30000" dirty="0"/>
              <a:t>2</a:t>
            </a:r>
            <a:r>
              <a:rPr lang="hu-HU" sz="2400" dirty="0"/>
              <a:t>Ő azonban így szólt hozzájuk: Látjátok mindezt?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Bizony </a:t>
            </a:r>
            <a:r>
              <a:rPr lang="hu-HU" sz="2400" dirty="0"/>
              <a:t>mondom nektek, nem marad itt kő kövön, amit le ne rombolnának.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baseline="30000" dirty="0"/>
              <a:t>3</a:t>
            </a:r>
            <a:r>
              <a:rPr lang="hu-HU" sz="2400" dirty="0"/>
              <a:t>Amikor Jézus az Olajfák hegyén ült, odamentek hozzá tanítványai külön, és ezt kérdezték: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Mondd </a:t>
            </a:r>
            <a:r>
              <a:rPr lang="hu-HU" sz="2400" dirty="0"/>
              <a:t>meg nekünk, mikor lesz ez, és mi lesz a jele a te eljövetelednek és a világ végének?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baseline="30000" dirty="0" smtClean="0"/>
              <a:t>4</a:t>
            </a:r>
            <a:r>
              <a:rPr lang="hu-HU" sz="2400" dirty="0" smtClean="0"/>
              <a:t>Jézus </a:t>
            </a:r>
            <a:r>
              <a:rPr lang="hu-HU" sz="2400" dirty="0"/>
              <a:t>így válaszolt nekik: </a:t>
            </a:r>
            <a:r>
              <a:rPr lang="hu-HU" sz="2400" dirty="0">
                <a:solidFill>
                  <a:srgbClr val="0070C0"/>
                </a:solidFill>
              </a:rPr>
              <a:t>Vigyázzatok, nehogy valaki megtévesszen titeket! </a:t>
            </a:r>
            <a:r>
              <a:rPr lang="hu-HU" sz="2400" baseline="30000" dirty="0">
                <a:solidFill>
                  <a:srgbClr val="0070C0"/>
                </a:solidFill>
              </a:rPr>
              <a:t>5</a:t>
            </a:r>
            <a:r>
              <a:rPr lang="hu-HU" sz="2400" dirty="0">
                <a:solidFill>
                  <a:srgbClr val="0070C0"/>
                </a:solidFill>
              </a:rPr>
              <a:t>Mert sokan jönnek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majd </a:t>
            </a:r>
            <a:r>
              <a:rPr lang="hu-HU" sz="2400" dirty="0">
                <a:solidFill>
                  <a:srgbClr val="0070C0"/>
                </a:solidFill>
              </a:rPr>
              <a:t>az én nevemben, és ezt mondják: Én vagyok a Krisztus! – és sokakat megtévesztenek.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baseline="30000" dirty="0" smtClean="0">
                <a:solidFill>
                  <a:srgbClr val="0070C0"/>
                </a:solidFill>
              </a:rPr>
              <a:t>6</a:t>
            </a:r>
            <a:r>
              <a:rPr lang="hu-HU" sz="2400" dirty="0" smtClean="0">
                <a:solidFill>
                  <a:srgbClr val="0070C0"/>
                </a:solidFill>
              </a:rPr>
              <a:t>Fogtok </a:t>
            </a:r>
            <a:r>
              <a:rPr lang="hu-HU" sz="2400" dirty="0">
                <a:solidFill>
                  <a:srgbClr val="0070C0"/>
                </a:solidFill>
              </a:rPr>
              <a:t>hallani háborúkról, és hallotok háborús híreket. Vigyázzatok, ne rémüljetek meg, mert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ennek </a:t>
            </a:r>
            <a:r>
              <a:rPr lang="hu-HU" sz="2400" dirty="0">
                <a:solidFill>
                  <a:srgbClr val="0070C0"/>
                </a:solidFill>
              </a:rPr>
              <a:t>meg kell lennie, de ez még nem a vég. </a:t>
            </a:r>
            <a:r>
              <a:rPr lang="hu-HU" sz="2400" baseline="30000" dirty="0">
                <a:solidFill>
                  <a:srgbClr val="0070C0"/>
                </a:solidFill>
              </a:rPr>
              <a:t>7</a:t>
            </a:r>
            <a:r>
              <a:rPr lang="hu-HU" sz="2400" dirty="0">
                <a:solidFill>
                  <a:srgbClr val="0070C0"/>
                </a:solidFill>
              </a:rPr>
              <a:t>Mert nemzet </a:t>
            </a:r>
            <a:r>
              <a:rPr lang="hu-HU" sz="2400" dirty="0" err="1">
                <a:solidFill>
                  <a:srgbClr val="0070C0"/>
                </a:solidFill>
              </a:rPr>
              <a:t>nemzet</a:t>
            </a:r>
            <a:r>
              <a:rPr lang="hu-HU" sz="2400" dirty="0">
                <a:solidFill>
                  <a:srgbClr val="0070C0"/>
                </a:solidFill>
              </a:rPr>
              <a:t> ellen és ország </a:t>
            </a:r>
            <a:r>
              <a:rPr lang="hu-HU" sz="2400" dirty="0" err="1">
                <a:solidFill>
                  <a:srgbClr val="0070C0"/>
                </a:solidFill>
              </a:rPr>
              <a:t>ország</a:t>
            </a:r>
            <a:r>
              <a:rPr lang="hu-HU" sz="2400" dirty="0">
                <a:solidFill>
                  <a:srgbClr val="0070C0"/>
                </a:solidFill>
              </a:rPr>
              <a:t> ellen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támad</a:t>
            </a:r>
            <a:r>
              <a:rPr lang="hu-HU" sz="2400" dirty="0">
                <a:solidFill>
                  <a:srgbClr val="0070C0"/>
                </a:solidFill>
              </a:rPr>
              <a:t>, éhínségek és földrengések lesznek mindenfelé. </a:t>
            </a:r>
            <a:r>
              <a:rPr lang="hu-HU" sz="2400" baseline="30000" dirty="0">
                <a:solidFill>
                  <a:srgbClr val="0070C0"/>
                </a:solidFill>
              </a:rPr>
              <a:t>8</a:t>
            </a:r>
            <a:r>
              <a:rPr lang="hu-HU" sz="2400" dirty="0">
                <a:solidFill>
                  <a:srgbClr val="0070C0"/>
                </a:solidFill>
              </a:rPr>
              <a:t>De mindez a vajúdás kínjainak kezdete. </a:t>
            </a:r>
            <a:endParaRPr lang="hu-HU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elkerülhetetlen vég</a:t>
            </a:r>
            <a:r>
              <a:rPr lang="hu-HU" dirty="0"/>
              <a:t/>
            </a:r>
            <a:br>
              <a:rPr lang="hu-HU" dirty="0"/>
            </a:br>
            <a:r>
              <a:rPr lang="hu-HU" sz="2800" dirty="0" err="1" smtClean="0">
                <a:solidFill>
                  <a:srgbClr val="C00000"/>
                </a:solidFill>
              </a:rPr>
              <a:t>máté</a:t>
            </a:r>
            <a:r>
              <a:rPr lang="hu-HU" sz="2800" dirty="0" smtClean="0">
                <a:solidFill>
                  <a:srgbClr val="C00000"/>
                </a:solidFill>
              </a:rPr>
              <a:t> evangéliuma 24. </a:t>
            </a:r>
            <a:r>
              <a:rPr lang="hu-HU" sz="2800" dirty="0">
                <a:solidFill>
                  <a:srgbClr val="C00000"/>
                </a:solidFill>
              </a:rPr>
              <a:t>rész </a:t>
            </a:r>
            <a:r>
              <a:rPr lang="hu-HU" sz="2800" dirty="0" smtClean="0">
                <a:solidFill>
                  <a:srgbClr val="C00000"/>
                </a:solidFill>
              </a:rPr>
              <a:t>1-22. </a:t>
            </a:r>
            <a:r>
              <a:rPr lang="hu-HU" sz="2800" dirty="0">
                <a:solidFill>
                  <a:srgbClr val="C00000"/>
                </a:solidFill>
              </a:rPr>
              <a:t>versek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28600" y="1965876"/>
            <a:ext cx="11931984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baseline="30000" dirty="0"/>
              <a:t>9</a:t>
            </a:r>
            <a:r>
              <a:rPr lang="hu-HU" sz="2400" dirty="0"/>
              <a:t>Akkor átadnak titeket kínvallatásra, megölnek benneteket, és gyűlöl titeket minden nép az én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nevemért</a:t>
            </a:r>
            <a:r>
              <a:rPr lang="hu-HU" sz="2400" dirty="0"/>
              <a:t>. </a:t>
            </a:r>
            <a:r>
              <a:rPr lang="hu-HU" sz="2400" baseline="30000" dirty="0"/>
              <a:t>10</a:t>
            </a:r>
            <a:r>
              <a:rPr lang="hu-HU" sz="2400" dirty="0"/>
              <a:t>Akkor sokan eltántorodnak, elárulják és meggyűlölik egymást. </a:t>
            </a:r>
            <a:r>
              <a:rPr lang="hu-HU" sz="2400" baseline="30000" dirty="0"/>
              <a:t>11</a:t>
            </a:r>
            <a:r>
              <a:rPr lang="hu-HU" sz="2400" dirty="0"/>
              <a:t>Sok hamis próféta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támad</a:t>
            </a:r>
            <a:r>
              <a:rPr lang="hu-HU" sz="2400" dirty="0"/>
              <a:t>, és sokakat megtévesztenek. </a:t>
            </a:r>
            <a:r>
              <a:rPr lang="hu-HU" sz="2400" baseline="30000" dirty="0">
                <a:solidFill>
                  <a:srgbClr val="0070C0"/>
                </a:solidFill>
              </a:rPr>
              <a:t>12</a:t>
            </a:r>
            <a:r>
              <a:rPr lang="hu-HU" sz="2400" dirty="0">
                <a:solidFill>
                  <a:srgbClr val="0070C0"/>
                </a:solidFill>
              </a:rPr>
              <a:t>Mivel pedig megsokasodik a gonoszság, sokakban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meghidegül </a:t>
            </a:r>
            <a:r>
              <a:rPr lang="hu-HU" sz="2400" dirty="0">
                <a:solidFill>
                  <a:srgbClr val="0070C0"/>
                </a:solidFill>
              </a:rPr>
              <a:t>a szeretet. </a:t>
            </a:r>
            <a:r>
              <a:rPr lang="hu-HU" sz="2400" baseline="30000" dirty="0">
                <a:solidFill>
                  <a:srgbClr val="0070C0"/>
                </a:solidFill>
              </a:rPr>
              <a:t>13</a:t>
            </a:r>
            <a:r>
              <a:rPr lang="hu-HU" sz="2400" dirty="0">
                <a:solidFill>
                  <a:srgbClr val="0070C0"/>
                </a:solidFill>
              </a:rPr>
              <a:t>De aki mindvégig kitart, az üdvözül. </a:t>
            </a:r>
            <a:r>
              <a:rPr lang="hu-HU" sz="2400" baseline="30000" dirty="0">
                <a:solidFill>
                  <a:srgbClr val="0070C0"/>
                </a:solidFill>
              </a:rPr>
              <a:t>14</a:t>
            </a:r>
            <a:r>
              <a:rPr lang="hu-HU" sz="2400" dirty="0">
                <a:solidFill>
                  <a:srgbClr val="0070C0"/>
                </a:solidFill>
              </a:rPr>
              <a:t>Isten országának ezt az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evangéliumát </a:t>
            </a:r>
            <a:r>
              <a:rPr lang="hu-HU" sz="2400" dirty="0">
                <a:solidFill>
                  <a:srgbClr val="0070C0"/>
                </a:solidFill>
              </a:rPr>
              <a:t>pedig hirdetik majd az egész világon, bizonyságul minden népnek; és akkor jön el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a </a:t>
            </a:r>
            <a:r>
              <a:rPr lang="hu-HU" sz="2400" dirty="0">
                <a:solidFill>
                  <a:srgbClr val="0070C0"/>
                </a:solidFill>
              </a:rPr>
              <a:t>vég.</a:t>
            </a:r>
            <a:br>
              <a:rPr lang="hu-HU" sz="2400" dirty="0">
                <a:solidFill>
                  <a:srgbClr val="0070C0"/>
                </a:solidFill>
              </a:rPr>
            </a:br>
            <a:r>
              <a:rPr lang="hu-HU" sz="2400" baseline="30000" dirty="0"/>
              <a:t>15</a:t>
            </a:r>
            <a:r>
              <a:rPr lang="hu-HU" sz="2400" dirty="0"/>
              <a:t>Amikor tehát meglátjátok, hogy „a pusztító utálatosság” ott áll a szent helyen – erről beszélt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Dániel </a:t>
            </a:r>
            <a:r>
              <a:rPr lang="hu-HU" sz="2400" dirty="0"/>
              <a:t>próféta, aki olvassa, értse meg! –, </a:t>
            </a:r>
            <a:r>
              <a:rPr lang="hu-HU" sz="2400" baseline="30000" dirty="0"/>
              <a:t>16</a:t>
            </a:r>
            <a:r>
              <a:rPr lang="hu-HU" sz="2400" dirty="0"/>
              <a:t>akkor azok, akik Júdeában lesznek, meneküljenek a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hegyekbe</a:t>
            </a:r>
            <a:r>
              <a:rPr lang="hu-HU" sz="2400" dirty="0"/>
              <a:t>, </a:t>
            </a:r>
            <a:r>
              <a:rPr lang="hu-HU" sz="2400" baseline="30000" dirty="0"/>
              <a:t>17</a:t>
            </a:r>
            <a:r>
              <a:rPr lang="hu-HU" sz="2400" dirty="0"/>
              <a:t>aki a ház tetején lesz, ne szálljon le, hogy kihozzon valamit, </a:t>
            </a:r>
            <a:r>
              <a:rPr lang="hu-HU" sz="2400" baseline="30000" dirty="0"/>
              <a:t>18</a:t>
            </a:r>
            <a:r>
              <a:rPr lang="hu-HU" sz="2400" dirty="0"/>
              <a:t>és aki a mezőn lesz,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ne </a:t>
            </a:r>
            <a:r>
              <a:rPr lang="hu-HU" sz="2400" dirty="0"/>
              <a:t>térjen vissza, hogy elhozza felsőruháját. </a:t>
            </a:r>
            <a:r>
              <a:rPr lang="hu-HU" sz="2400" baseline="30000" dirty="0"/>
              <a:t>19</a:t>
            </a:r>
            <a:r>
              <a:rPr lang="hu-HU" sz="2400" dirty="0"/>
              <a:t>Jaj a terhes és a szoptató anyáknak azokban a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napokban</a:t>
            </a:r>
            <a:r>
              <a:rPr lang="hu-HU" sz="2400" dirty="0"/>
              <a:t>! </a:t>
            </a:r>
            <a:r>
              <a:rPr lang="hu-HU" sz="2400" baseline="30000" dirty="0"/>
              <a:t>20</a:t>
            </a:r>
            <a:r>
              <a:rPr lang="hu-HU" sz="2400" dirty="0"/>
              <a:t>Imádkozzatok, hogy ne kelljen sem télen, sem szombaton menekülnötök. </a:t>
            </a:r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21244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elkerülhetetlen vég</a:t>
            </a:r>
            <a:r>
              <a:rPr lang="hu-HU" dirty="0"/>
              <a:t/>
            </a:r>
            <a:br>
              <a:rPr lang="hu-HU" dirty="0"/>
            </a:br>
            <a:r>
              <a:rPr lang="hu-HU" sz="2800" dirty="0" err="1" smtClean="0">
                <a:solidFill>
                  <a:srgbClr val="C00000"/>
                </a:solidFill>
              </a:rPr>
              <a:t>máté</a:t>
            </a:r>
            <a:r>
              <a:rPr lang="hu-HU" sz="2800" dirty="0" smtClean="0">
                <a:solidFill>
                  <a:srgbClr val="C00000"/>
                </a:solidFill>
              </a:rPr>
              <a:t> evangéliuma 24. </a:t>
            </a:r>
            <a:r>
              <a:rPr lang="hu-HU" sz="2800" dirty="0">
                <a:solidFill>
                  <a:srgbClr val="C00000"/>
                </a:solidFill>
              </a:rPr>
              <a:t>rész </a:t>
            </a:r>
            <a:r>
              <a:rPr lang="hu-HU" sz="2800" dirty="0" smtClean="0">
                <a:solidFill>
                  <a:srgbClr val="C00000"/>
                </a:solidFill>
              </a:rPr>
              <a:t>1-22. </a:t>
            </a:r>
            <a:r>
              <a:rPr lang="hu-HU" sz="2800" dirty="0">
                <a:solidFill>
                  <a:srgbClr val="C00000"/>
                </a:solidFill>
              </a:rPr>
              <a:t>versek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28600" y="3443204"/>
            <a:ext cx="1173705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baseline="30000" dirty="0">
                <a:solidFill>
                  <a:srgbClr val="0070C0"/>
                </a:solidFill>
              </a:rPr>
              <a:t>21</a:t>
            </a:r>
            <a:r>
              <a:rPr lang="hu-HU" sz="2400" dirty="0">
                <a:solidFill>
                  <a:srgbClr val="0070C0"/>
                </a:solidFill>
              </a:rPr>
              <a:t>Mert olyan nagy nyomorúság lesz akkor, amilyen nem volt a világ kezdete óta mostanáig, és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nem </a:t>
            </a:r>
            <a:r>
              <a:rPr lang="hu-HU" sz="2400" dirty="0">
                <a:solidFill>
                  <a:srgbClr val="0070C0"/>
                </a:solidFill>
              </a:rPr>
              <a:t>is lesz soha. </a:t>
            </a:r>
            <a:r>
              <a:rPr lang="hu-HU" sz="2400" baseline="30000" dirty="0">
                <a:solidFill>
                  <a:srgbClr val="0070C0"/>
                </a:solidFill>
              </a:rPr>
              <a:t>22</a:t>
            </a:r>
            <a:r>
              <a:rPr lang="hu-HU" sz="2400" dirty="0">
                <a:solidFill>
                  <a:srgbClr val="0070C0"/>
                </a:solidFill>
              </a:rPr>
              <a:t>Ha nem </a:t>
            </a:r>
            <a:r>
              <a:rPr lang="hu-HU" sz="2400" dirty="0" err="1">
                <a:solidFill>
                  <a:srgbClr val="0070C0"/>
                </a:solidFill>
              </a:rPr>
              <a:t>rövidíttetnének</a:t>
            </a:r>
            <a:r>
              <a:rPr lang="hu-HU" sz="2400" dirty="0">
                <a:solidFill>
                  <a:srgbClr val="0070C0"/>
                </a:solidFill>
              </a:rPr>
              <a:t> meg azok a napok, nem menekülne meg egyetlen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halandó </a:t>
            </a:r>
            <a:r>
              <a:rPr lang="hu-HU" sz="2400" dirty="0">
                <a:solidFill>
                  <a:srgbClr val="0070C0"/>
                </a:solidFill>
              </a:rPr>
              <a:t>sem, de a választottakért </a:t>
            </a:r>
            <a:r>
              <a:rPr lang="hu-HU" sz="2400" dirty="0" err="1">
                <a:solidFill>
                  <a:srgbClr val="0070C0"/>
                </a:solidFill>
              </a:rPr>
              <a:t>megrövidíttetnek</a:t>
            </a:r>
            <a:r>
              <a:rPr lang="hu-HU" sz="2400" dirty="0">
                <a:solidFill>
                  <a:srgbClr val="0070C0"/>
                </a:solidFill>
              </a:rPr>
              <a:t> azok a napok. </a:t>
            </a:r>
            <a:endParaRPr lang="hu-HU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44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elkerülhetetlen vég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>
                <a:solidFill>
                  <a:srgbClr val="7030A0"/>
                </a:solidFill>
              </a:rPr>
              <a:t>bevezető gondolatok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607521" cy="385421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7030A0"/>
                </a:solidFill>
              </a:rPr>
              <a:t>A teremtéstől haladunk az újjáteremtés felé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i="1" dirty="0" smtClean="0"/>
              <a:t>Isten soha nem mondott le az újjáteremtett világról. A bűn ugyan megváltoztatta az eredeti tökéletes állapotot, de Isten tudta, hogy egyszer minden helyreállít majd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i="1" dirty="0" smtClean="0"/>
              <a:t>az eget és a földet is újjá fogja teremteni az Ő kijelentése szerint: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>
                <a:solidFill>
                  <a:srgbClr val="FF0000"/>
                </a:solidFill>
              </a:rPr>
              <a:t>A </a:t>
            </a:r>
            <a:r>
              <a:rPr lang="hu-HU" sz="2200" dirty="0">
                <a:solidFill>
                  <a:srgbClr val="FF0000"/>
                </a:solidFill>
              </a:rPr>
              <a:t>trónon ülő ezt mondta: Íme, újjáteremtek mindent. És így szólt: Írd meg, mert ezek az igék megbízhatók és igazak</a:t>
            </a:r>
            <a:r>
              <a:rPr lang="hu-HU" sz="2200" dirty="0" smtClean="0">
                <a:solidFill>
                  <a:srgbClr val="FF0000"/>
                </a:solidFill>
              </a:rPr>
              <a:t>! (Jel 21,5)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>
                <a:solidFill>
                  <a:srgbClr val="7030A0"/>
                </a:solidFill>
              </a:rPr>
              <a:t>És </a:t>
            </a:r>
            <a:r>
              <a:rPr lang="hu-HU" sz="2200" dirty="0">
                <a:solidFill>
                  <a:srgbClr val="7030A0"/>
                </a:solidFill>
              </a:rPr>
              <a:t>láttam új eget és új földet, mert az első ég és az első föld elmúlt, és a tenger sincs többé. </a:t>
            </a:r>
            <a:r>
              <a:rPr lang="hu-HU" sz="2200" dirty="0" smtClean="0">
                <a:solidFill>
                  <a:srgbClr val="7030A0"/>
                </a:solidFill>
              </a:rPr>
              <a:t>És </a:t>
            </a:r>
            <a:r>
              <a:rPr lang="hu-HU" sz="2200" dirty="0">
                <a:solidFill>
                  <a:srgbClr val="7030A0"/>
                </a:solidFill>
              </a:rPr>
              <a:t>a szent várost, az új Jeruzsálemet is láttam, amint alászáll a mennyből az Istentől, felkészítve, mint egy menyasszony, aki férje számára van felékesítve</a:t>
            </a:r>
            <a:r>
              <a:rPr lang="hu-HU" sz="2200" dirty="0" smtClean="0">
                <a:solidFill>
                  <a:srgbClr val="7030A0"/>
                </a:solidFill>
              </a:rPr>
              <a:t>. (Jel 21,1-2)</a:t>
            </a:r>
            <a:endParaRPr lang="hu-HU" sz="2200" i="1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6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elkerülhetetlen vég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>
                <a:solidFill>
                  <a:srgbClr val="7030A0"/>
                </a:solidFill>
              </a:rPr>
              <a:t>bevezető gondolatok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607521" cy="385421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7030A0"/>
                </a:solidFill>
              </a:rPr>
              <a:t>Az Istenben nem hívő kutatók szerint is a Föld a pusztulás irányába tart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400" dirty="0"/>
              <a:t>e</a:t>
            </a:r>
            <a:r>
              <a:rPr lang="hu-HU" sz="2400" dirty="0" smtClean="0"/>
              <a:t>gyesek a </a:t>
            </a:r>
            <a:r>
              <a:rPr lang="hu-HU" sz="2400" dirty="0"/>
              <a:t>túlnépesedés, az ipari termelés, a </a:t>
            </a:r>
            <a:r>
              <a:rPr lang="hu-HU" sz="2400" dirty="0" smtClean="0"/>
              <a:t>környezetszennyezés pusztító hatásaira hivatkoznak</a:t>
            </a:r>
            <a:endParaRPr lang="hu-HU" sz="2200" i="1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„megközelítőleg </a:t>
            </a:r>
            <a:r>
              <a:rPr lang="hu-HU" sz="2400" dirty="0"/>
              <a:t>5 milliárd éven belül a Nap úgynevezett vörös óriássá </a:t>
            </a:r>
            <a:r>
              <a:rPr lang="hu-HU" sz="2400" dirty="0" smtClean="0"/>
              <a:t>válik” – írja a Science </a:t>
            </a:r>
            <a:r>
              <a:rPr lang="hu-HU" sz="2400" dirty="0" err="1" smtClean="0"/>
              <a:t>Alert</a:t>
            </a:r>
            <a:r>
              <a:rPr lang="hu-HU" sz="2400" dirty="0" smtClean="0"/>
              <a:t> (szerintük a földünk is több milliárd éves)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400" dirty="0"/>
              <a:t>m</a:t>
            </a:r>
            <a:r>
              <a:rPr lang="hu-HU" sz="2400" dirty="0" smtClean="0"/>
              <a:t>ások a </a:t>
            </a:r>
            <a:r>
              <a:rPr lang="hu-HU" sz="2400" dirty="0"/>
              <a:t>légkör </a:t>
            </a:r>
            <a:r>
              <a:rPr lang="hu-HU" sz="2400" dirty="0" smtClean="0"/>
              <a:t>összetételének változására hivatkoznak: </a:t>
            </a:r>
            <a:r>
              <a:rPr lang="hu-HU" sz="2400" dirty="0"/>
              <a:t>az ősi atmoszférához hasonlóan ismét a metán válik dominánssá, míg az oxigénszint erősen visszaszorul. </a:t>
            </a:r>
            <a:endParaRPr lang="hu-HU" sz="24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400" i="1" dirty="0"/>
              <a:t>p</a:t>
            </a:r>
            <a:r>
              <a:rPr lang="hu-HU" sz="2400" i="1" dirty="0" smtClean="0"/>
              <a:t>ersze a globális túlmelegedés az örök téma, és az ahhoz köthető természeti katasztrófák, melyekről már hallunk is elég gyakran</a:t>
            </a:r>
            <a:endParaRPr lang="hu-HU" sz="2200" i="1" dirty="0"/>
          </a:p>
        </p:txBody>
      </p:sp>
    </p:spTree>
    <p:extLst>
      <p:ext uri="{BB962C8B-B14F-4D97-AF65-F5344CB8AC3E}">
        <p14:creationId xmlns:p14="http://schemas.microsoft.com/office/powerpoint/2010/main" val="7244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157162"/>
            <a:ext cx="12163425" cy="65436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39" y="61076"/>
            <a:ext cx="11222180" cy="676208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1" y="61077"/>
            <a:ext cx="12069131" cy="678888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905" y="6505"/>
            <a:ext cx="10456260" cy="685149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84" y="61076"/>
            <a:ext cx="12027494" cy="6762084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68" y="0"/>
            <a:ext cx="12069133" cy="6788887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873" y="0"/>
            <a:ext cx="10859984" cy="684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3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/>
                </a:solidFill>
              </a:rPr>
              <a:t>Van egy forgatókönyv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369455"/>
            <a:ext cx="6012470" cy="55553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0070C0"/>
                </a:solidFill>
              </a:rPr>
              <a:t>Hiszékenyek vagyunk </a:t>
            </a:r>
            <a:r>
              <a:rPr lang="hu-HU" sz="2200" dirty="0" smtClean="0"/>
              <a:t>– nagyon könnyű megtéveszteni bennünket bármivel kapcsolatban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Jézus a tanítványokat éberségre és józanságra </a:t>
            </a:r>
            <a:r>
              <a:rPr lang="hu-HU" sz="2000" dirty="0" err="1" smtClean="0"/>
              <a:t>ösztönzi</a:t>
            </a:r>
            <a:endParaRPr lang="hu-HU" sz="20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a felsorolt – </a:t>
            </a:r>
            <a:r>
              <a:rPr lang="hu-HU" sz="2000" i="1" dirty="0" smtClean="0"/>
              <a:t>és általunk tapasztalt </a:t>
            </a:r>
            <a:r>
              <a:rPr lang="hu-HU" sz="2000" dirty="0" smtClean="0"/>
              <a:t>– jelek nem a véget, hanem a vég kezdetét jelenti (</a:t>
            </a:r>
            <a:r>
              <a:rPr lang="hu-HU" sz="2000" dirty="0">
                <a:solidFill>
                  <a:srgbClr val="0070C0"/>
                </a:solidFill>
              </a:rPr>
              <a:t>a vajúdás kínjainak </a:t>
            </a:r>
            <a:r>
              <a:rPr lang="hu-HU" sz="2000" dirty="0" smtClean="0">
                <a:solidFill>
                  <a:srgbClr val="0070C0"/>
                </a:solidFill>
              </a:rPr>
              <a:t>kezdete)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2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0070C0"/>
                </a:solidFill>
              </a:rPr>
              <a:t>Isten látja, hogyan követik egymást az események – </a:t>
            </a:r>
            <a:r>
              <a:rPr lang="hu-HU" sz="2200" dirty="0" smtClean="0"/>
              <a:t>nem szabad kétségbe esnünk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/>
              <a:t>m</a:t>
            </a:r>
            <a:r>
              <a:rPr lang="hu-HU" sz="2000" dirty="0" smtClean="0"/>
              <a:t>eg kell értenünk, hogy nem Isten idézi elő, hanem az ember önzése, istentelensége, haragja, hatalomvágya, felelőtlensége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i="1" dirty="0">
                <a:solidFill>
                  <a:srgbClr val="C00000"/>
                </a:solidFill>
              </a:rPr>
              <a:t>Isten kiszolgáltatta őket megbízhatatlan gondolkodásuknak, gyalázatos szenvedélyeiknek, </a:t>
            </a:r>
            <a:r>
              <a:rPr lang="hu-HU" sz="2000" i="1" dirty="0" err="1">
                <a:solidFill>
                  <a:srgbClr val="C00000"/>
                </a:solidFill>
              </a:rPr>
              <a:t>zívük</a:t>
            </a:r>
            <a:r>
              <a:rPr lang="hu-HU" sz="2000" i="1" dirty="0">
                <a:solidFill>
                  <a:srgbClr val="C00000"/>
                </a:solidFill>
              </a:rPr>
              <a:t> vágyaiban a </a:t>
            </a:r>
            <a:r>
              <a:rPr lang="hu-HU" sz="2000" i="1" dirty="0" err="1" smtClean="0">
                <a:solidFill>
                  <a:srgbClr val="C00000"/>
                </a:solidFill>
              </a:rPr>
              <a:t>tisztátalanságnak</a:t>
            </a:r>
            <a:r>
              <a:rPr lang="hu-HU" sz="2000" i="1" dirty="0" smtClean="0">
                <a:solidFill>
                  <a:srgbClr val="C00000"/>
                </a:solidFill>
              </a:rPr>
              <a:t> </a:t>
            </a:r>
            <a:r>
              <a:rPr lang="hu-HU" sz="2000" i="1" dirty="0" smtClean="0"/>
              <a:t>(Róm 1)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1800" dirty="0" smtClean="0">
                <a:solidFill>
                  <a:srgbClr val="0070C0"/>
                </a:solidFill>
              </a:rPr>
              <a:t>„</a:t>
            </a:r>
            <a:r>
              <a:rPr lang="hu-HU" sz="1800" dirty="0" smtClean="0">
                <a:solidFill>
                  <a:srgbClr val="0070C0"/>
                </a:solidFill>
              </a:rPr>
              <a:t>Vigyázzatok</a:t>
            </a:r>
            <a:r>
              <a:rPr lang="hu-HU" sz="1800" dirty="0">
                <a:solidFill>
                  <a:srgbClr val="0070C0"/>
                </a:solidFill>
              </a:rPr>
              <a:t>, nehogy valaki megtévesszen titeket</a:t>
            </a:r>
            <a:r>
              <a:rPr lang="hu-HU" sz="1800" dirty="0" smtClean="0">
                <a:solidFill>
                  <a:srgbClr val="0070C0"/>
                </a:solidFill>
              </a:rPr>
              <a:t>!”</a:t>
            </a:r>
            <a:endParaRPr lang="hu-HU" sz="18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Mt 24,4</a:t>
            </a:r>
            <a:endParaRPr lang="hu-HU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/>
                </a:solidFill>
              </a:rPr>
              <a:t>A nagy nyomorúság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369455"/>
            <a:ext cx="6012470" cy="55553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0070C0"/>
                </a:solidFill>
              </a:rPr>
              <a:t>A szenvedésben, a nyomorúság idején az ember hajlamos csak magával törődni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/>
              <a:t>a</a:t>
            </a:r>
            <a:r>
              <a:rPr lang="hu-HU" sz="2000" dirty="0" smtClean="0"/>
              <a:t> szeretet meghidegülése egy folyamat része, mely fokozatosan választja el egymástól az embereket.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/>
              <a:t>e</a:t>
            </a:r>
            <a:r>
              <a:rPr lang="hu-HU" sz="2000" dirty="0" smtClean="0"/>
              <a:t>lőször talán csak vetélytársat, egy idő után már ellenséget látunk a másik emberben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0070C0"/>
                </a:solidFill>
              </a:rPr>
              <a:t>Az életben maradásért küzdő ember arra is képes, amit békeidőben elítél</a:t>
            </a:r>
            <a:endParaRPr lang="hu-HU" sz="22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i="1" dirty="0" smtClean="0"/>
              <a:t>„akkor </a:t>
            </a:r>
            <a:r>
              <a:rPr lang="hu-HU" sz="2000" i="1" dirty="0"/>
              <a:t>sokan eltántorodnak, elárulják és meggyűlölik egymást</a:t>
            </a:r>
            <a:r>
              <a:rPr lang="hu-HU" sz="2000" i="1" dirty="0" smtClean="0"/>
              <a:t>.”</a:t>
            </a:r>
            <a:r>
              <a:rPr lang="hu-HU" sz="2000" dirty="0" smtClean="0"/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/>
              <a:t>a</a:t>
            </a:r>
            <a:r>
              <a:rPr lang="hu-HU" sz="2000" dirty="0" smtClean="0"/>
              <a:t> gonosz ideje, órája ez – nyilvánvaló, hogy a gonoszság megsokasodik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0070C0"/>
                </a:solidFill>
              </a:rPr>
              <a:t>„aki </a:t>
            </a:r>
            <a:r>
              <a:rPr lang="hu-HU" sz="2200" dirty="0">
                <a:solidFill>
                  <a:srgbClr val="0070C0"/>
                </a:solidFill>
              </a:rPr>
              <a:t>mindvégig kitart, az </a:t>
            </a:r>
            <a:r>
              <a:rPr lang="hu-HU" sz="2200" dirty="0" smtClean="0">
                <a:solidFill>
                  <a:srgbClr val="0070C0"/>
                </a:solidFill>
              </a:rPr>
              <a:t>üdvözül”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ez az evangélium, mely segít megőrizni hitet, reményt és szeretetet minden időben</a:t>
            </a:r>
            <a:endParaRPr lang="hu-HU" sz="20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altLang="hu-HU" sz="1800" dirty="0" smtClean="0">
                <a:solidFill>
                  <a:srgbClr val="0070C0"/>
                </a:solidFill>
              </a:rPr>
              <a:t>„</a:t>
            </a:r>
            <a:r>
              <a:rPr lang="hu-HU" sz="1800" dirty="0" smtClean="0">
                <a:solidFill>
                  <a:srgbClr val="0070C0"/>
                </a:solidFill>
              </a:rPr>
              <a:t>Mivel </a:t>
            </a:r>
            <a:r>
              <a:rPr lang="hu-HU" sz="1800" dirty="0">
                <a:solidFill>
                  <a:srgbClr val="0070C0"/>
                </a:solidFill>
              </a:rPr>
              <a:t>pedig megsokasodik a gonoszság, sokakban </a:t>
            </a:r>
            <a:r>
              <a:rPr lang="hu-HU" sz="1800" dirty="0" smtClean="0">
                <a:solidFill>
                  <a:srgbClr val="0070C0"/>
                </a:solidFill>
              </a:rPr>
              <a:t>meghidegül </a:t>
            </a:r>
            <a:r>
              <a:rPr lang="hu-HU" sz="1800" dirty="0">
                <a:solidFill>
                  <a:srgbClr val="0070C0"/>
                </a:solidFill>
              </a:rPr>
              <a:t>a szeretet.”</a:t>
            </a:r>
          </a:p>
          <a:p>
            <a:pPr algn="r"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Mt 24,12</a:t>
            </a:r>
            <a:endParaRPr lang="hu-HU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8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1879</TotalTime>
  <Words>1244</Words>
  <Application>Microsoft Office PowerPoint</Application>
  <PresentationFormat>Szélesvásznú</PresentationFormat>
  <Paragraphs>89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5" baseType="lpstr">
      <vt:lpstr>Arial</vt:lpstr>
      <vt:lpstr>Gill Sans MT</vt:lpstr>
      <vt:lpstr>Gallery</vt:lpstr>
      <vt:lpstr>Az elkerülhetetlen vég</vt:lpstr>
      <vt:lpstr>Az elkerülhetetlen vég máté evangéliuma 24. rész 1-22. versek</vt:lpstr>
      <vt:lpstr>Az elkerülhetetlen vég máté evangéliuma 24. rész 1-22. versek</vt:lpstr>
      <vt:lpstr>Az elkerülhetetlen vég máté evangéliuma 24. rész 1-22. versek</vt:lpstr>
      <vt:lpstr>Az elkerülhetetlen vég bevezető gondolatok</vt:lpstr>
      <vt:lpstr>Az elkerülhetetlen vég bevezető gondolatok</vt:lpstr>
      <vt:lpstr>PowerPoint-bemutató</vt:lpstr>
      <vt:lpstr>Van egy forgatókönyv</vt:lpstr>
      <vt:lpstr>A nagy nyomorúság</vt:lpstr>
      <vt:lpstr>Isten megrövidíti a nagy nyomorúság napjait </vt:lpstr>
      <vt:lpstr>Elkerülhetetlen vég záró gondolatok</vt:lpstr>
      <vt:lpstr>Tegyétek fel ezeket a kérdéseket minden évfordulón heti tippek házasságunk gondozására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tékozló fiú</dc:title>
  <dc:creator>Hivatal</dc:creator>
  <cp:lastModifiedBy>Hivatal</cp:lastModifiedBy>
  <cp:revision>191</cp:revision>
  <dcterms:created xsi:type="dcterms:W3CDTF">2020-09-26T18:34:06Z</dcterms:created>
  <dcterms:modified xsi:type="dcterms:W3CDTF">2023-10-04T12:57:40Z</dcterms:modified>
</cp:coreProperties>
</file>