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93" r:id="rId4"/>
    <p:sldId id="292" r:id="rId5"/>
    <p:sldId id="291" r:id="rId6"/>
    <p:sldId id="261" r:id="rId7"/>
    <p:sldId id="262" r:id="rId8"/>
    <p:sldId id="288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Egyenes szívvel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C00000"/>
                </a:solidFill>
              </a:rPr>
              <a:t>„Én sem mondom meg nektek”</a:t>
            </a: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 szívvel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21.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18-32.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2335213"/>
            <a:ext cx="1203476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23</a:t>
            </a:r>
            <a:r>
              <a:rPr lang="hu-HU" sz="2400" dirty="0"/>
              <a:t>Azután bement a templomba, és miközben tanított, a főpapok a nép </a:t>
            </a:r>
            <a:r>
              <a:rPr lang="hu-HU" sz="2400" dirty="0" err="1"/>
              <a:t>véneivel</a:t>
            </a:r>
            <a:r>
              <a:rPr lang="hu-HU" sz="2400" dirty="0"/>
              <a:t> együtt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odamentek </a:t>
            </a:r>
            <a:r>
              <a:rPr lang="hu-HU" sz="2400" dirty="0"/>
              <a:t>hozzá, és azt kérdezték tőle: Milyen hatalommal teszed ezeket, és ki adta neked ezt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 </a:t>
            </a:r>
            <a:r>
              <a:rPr lang="hu-HU" sz="2400" dirty="0"/>
              <a:t>hatalmat? </a:t>
            </a:r>
            <a:r>
              <a:rPr lang="hu-HU" sz="2400" baseline="30000" dirty="0"/>
              <a:t>24</a:t>
            </a:r>
            <a:r>
              <a:rPr lang="hu-HU" sz="2400" dirty="0"/>
              <a:t>Jézus így válaszolt nekik: Én is kérdezek tőletek valamit, és ha megfeleltek rá, én is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megmondom </a:t>
            </a:r>
            <a:r>
              <a:rPr lang="hu-HU" sz="2400" dirty="0"/>
              <a:t>nektek, milyen hatalommal teszem ezeket. </a:t>
            </a:r>
            <a:r>
              <a:rPr lang="hu-HU" sz="2400" baseline="30000" dirty="0"/>
              <a:t>25</a:t>
            </a:r>
            <a:r>
              <a:rPr lang="hu-HU" sz="2400" dirty="0"/>
              <a:t>Honnan való volt János keresztsége: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mennyből </a:t>
            </a:r>
            <a:r>
              <a:rPr lang="hu-HU" sz="2400" dirty="0"/>
              <a:t>vagy emberektől? Ők pedig így tanakodtak egymás között: Ha azt mondjuk,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mennyből</a:t>
            </a:r>
            <a:r>
              <a:rPr lang="hu-HU" sz="2400" dirty="0"/>
              <a:t>, azt fogja mondani nekünk: Akkor miért nem hittetek neki? </a:t>
            </a:r>
            <a:r>
              <a:rPr lang="hu-HU" sz="2400" baseline="30000" dirty="0"/>
              <a:t>26</a:t>
            </a:r>
            <a:r>
              <a:rPr lang="hu-HU" sz="2400" dirty="0"/>
              <a:t>Ha pedig azt mondjuk,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emberektől</a:t>
            </a:r>
            <a:r>
              <a:rPr lang="hu-HU" sz="2400" dirty="0"/>
              <a:t>, akkor félhetünk a sokaságtól, mert Jánost mindenki prófétának tartja. </a:t>
            </a:r>
            <a:r>
              <a:rPr lang="hu-HU" sz="2400" baseline="30000" dirty="0"/>
              <a:t>27</a:t>
            </a:r>
            <a:r>
              <a:rPr lang="hu-HU" sz="2400" dirty="0"/>
              <a:t>Ezért ezt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felelték </a:t>
            </a:r>
            <a:r>
              <a:rPr lang="hu-HU" sz="2400" dirty="0"/>
              <a:t>Jézusnak: Nem tudjuk. Ő pedig így válaszolt nekik: Én sem mondom meg nektek, milyen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hatalommal </a:t>
            </a:r>
            <a:r>
              <a:rPr lang="hu-HU" sz="2400" dirty="0"/>
              <a:t>teszem ezeket.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 szívvel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evangéliuma 21.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18-32.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2519880"/>
            <a:ext cx="1201912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28</a:t>
            </a:r>
            <a:r>
              <a:rPr lang="hu-HU" sz="2400" dirty="0"/>
              <a:t>Erről pedig mit gondoltok? Egy embernek volt két fia. Az elsőhöz fordulva ezt mondta: Fiam,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menj </a:t>
            </a:r>
            <a:r>
              <a:rPr lang="hu-HU" sz="2400" dirty="0"/>
              <a:t>el, dolgozz ma a szőlőben! </a:t>
            </a:r>
            <a:r>
              <a:rPr lang="hu-HU" sz="2400" baseline="30000" dirty="0"/>
              <a:t>29</a:t>
            </a:r>
            <a:r>
              <a:rPr lang="hu-HU" sz="2400" dirty="0"/>
              <a:t>Ő így felelt: Nem akarok. Később azonban meggondolta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magát</a:t>
            </a:r>
            <a:r>
              <a:rPr lang="hu-HU" sz="2400" dirty="0"/>
              <a:t>, és elment. </a:t>
            </a:r>
            <a:r>
              <a:rPr lang="hu-HU" sz="2400" baseline="30000" dirty="0"/>
              <a:t>30</a:t>
            </a:r>
            <a:r>
              <a:rPr lang="hu-HU" sz="2400" dirty="0"/>
              <a:t>Azután a másikhoz fordulva annak is ugyanezt mondta. Ő azonban így felelt: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Megyek</a:t>
            </a:r>
            <a:r>
              <a:rPr lang="hu-HU" sz="2400" dirty="0"/>
              <a:t>, uram. De nem ment el. </a:t>
            </a:r>
            <a:r>
              <a:rPr lang="hu-HU" sz="2400" baseline="30000" dirty="0"/>
              <a:t>31</a:t>
            </a:r>
            <a:r>
              <a:rPr lang="hu-HU" sz="2400" dirty="0"/>
              <a:t>Ki teljesítette a kettő közül az apja akaratát? Azt felelték: Az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első</a:t>
            </a:r>
            <a:r>
              <a:rPr lang="hu-HU" sz="2400" dirty="0"/>
              <a:t>. Jézus erre ezt mondta nekik: Bizony mondom nektek, hogy a vámszedők és a parázna nők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előttetek </a:t>
            </a:r>
            <a:r>
              <a:rPr lang="hu-HU" sz="2400" dirty="0"/>
              <a:t>mennek be az Isten országába. </a:t>
            </a:r>
            <a:r>
              <a:rPr lang="hu-HU" sz="2400" baseline="30000" dirty="0"/>
              <a:t>32</a:t>
            </a:r>
            <a:r>
              <a:rPr lang="hu-HU" sz="2400" dirty="0"/>
              <a:t>Mert eljött hozzátok János az igazság útján, de nem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hittetek </a:t>
            </a:r>
            <a:r>
              <a:rPr lang="hu-HU" sz="2400" dirty="0"/>
              <a:t>neki, a vámszedők és a parázna nők pedig hittek neki. Ti azonban ezt látva még később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sem </a:t>
            </a:r>
            <a:r>
              <a:rPr lang="hu-HU" sz="2400" dirty="0"/>
              <a:t>gondoltátok meg magatokat, hogy higgyetek neki.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66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7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 szívvel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bevezető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8542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A főpapoknak és a nép </a:t>
            </a:r>
            <a:r>
              <a:rPr lang="hu-HU" sz="2800" dirty="0" err="1" smtClean="0">
                <a:solidFill>
                  <a:srgbClr val="7030A0"/>
                </a:solidFill>
              </a:rPr>
              <a:t>véneinek</a:t>
            </a:r>
            <a:r>
              <a:rPr lang="hu-HU" sz="2800" dirty="0" smtClean="0">
                <a:solidFill>
                  <a:srgbClr val="7030A0"/>
                </a:solidFill>
              </a:rPr>
              <a:t> nem volt könnyű dolguk</a:t>
            </a:r>
            <a:endParaRPr lang="hu-HU" sz="2800" dirty="0">
              <a:solidFill>
                <a:srgbClr val="7030A0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meg akarták őrizni befolyásukat</a:t>
            </a:r>
            <a:r>
              <a:rPr lang="hu-HU" sz="2400" dirty="0"/>
              <a:t> </a:t>
            </a:r>
            <a:r>
              <a:rPr lang="hu-HU" sz="2400" dirty="0" smtClean="0"/>
              <a:t>és makulátlanságukat </a:t>
            </a:r>
            <a:endParaRPr lang="hu-HU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ennek érdekében állandóan lavíroztak, hogy fenntartsák a róluk kialakított képet</a:t>
            </a:r>
            <a:endParaRPr lang="hu-HU" sz="24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észrevétlenül egy ketrecbe zárták magukat, melynek kulcsait jó mélyen a zsebükbe rejtették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7030A0"/>
                </a:solidFill>
              </a:rPr>
              <a:t>Az egyenes szívű ember ismeri meg igazán Istent!</a:t>
            </a:r>
            <a:endParaRPr lang="hu-H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Az őszintéhez őszinte vagyok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Teljesen más választ is kaphattak volna Jézustól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Isten arra vágyik, hogy őszintén beszéljünk Vele</a:t>
            </a:r>
            <a:endParaRPr lang="hu-HU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Az őszinteség összekapcsol</a:t>
            </a:r>
            <a:endParaRPr lang="hu-HU" sz="24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</a:t>
            </a:r>
            <a:r>
              <a:rPr lang="hu-HU" dirty="0" smtClean="0"/>
              <a:t>z alakoskodással fenn lehet tartani egy látszatot, de közben mindenki tudja, hogy más az igazság.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</a:t>
            </a:r>
            <a:r>
              <a:rPr lang="hu-HU" dirty="0" smtClean="0"/>
              <a:t> lavírozás megtéveszthet, de nem épít bizalmat.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</a:t>
            </a:r>
            <a:r>
              <a:rPr lang="hu-HU" dirty="0" smtClean="0"/>
              <a:t> számítgatás erős jellemformáló erővé válhat, amelynek az eredménye az annyira megvetett kétszínűség</a:t>
            </a:r>
            <a:endParaRPr lang="hu-H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dirty="0"/>
              <a:t>a</a:t>
            </a:r>
            <a:r>
              <a:rPr lang="hu-HU" dirty="0" smtClean="0"/>
              <a:t>z egyenes szívű emberek lesznek igazán boldogok, és látják meg az Isten országát.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Ezért </a:t>
            </a:r>
            <a:r>
              <a:rPr lang="hu-HU" sz="1800" dirty="0">
                <a:solidFill>
                  <a:srgbClr val="0070C0"/>
                </a:solidFill>
              </a:rPr>
              <a:t>ezt </a:t>
            </a:r>
            <a:r>
              <a:rPr lang="hu-HU" sz="1800" dirty="0" smtClean="0">
                <a:solidFill>
                  <a:srgbClr val="0070C0"/>
                </a:solidFill>
              </a:rPr>
              <a:t>felelték </a:t>
            </a:r>
            <a:r>
              <a:rPr lang="hu-HU" sz="1800" dirty="0">
                <a:solidFill>
                  <a:srgbClr val="0070C0"/>
                </a:solidFill>
              </a:rPr>
              <a:t>Jézusnak: Nem tudjuk. Ő pedig így válaszolt nekik: Én sem mondom meg nektek, milyen </a:t>
            </a:r>
            <a:r>
              <a:rPr lang="hu-HU" sz="1800" dirty="0" smtClean="0">
                <a:solidFill>
                  <a:srgbClr val="0070C0"/>
                </a:solidFill>
              </a:rPr>
              <a:t>hatalommal </a:t>
            </a:r>
            <a:r>
              <a:rPr lang="hu-HU" sz="1800" dirty="0">
                <a:solidFill>
                  <a:srgbClr val="0070C0"/>
                </a:solidFill>
              </a:rPr>
              <a:t>teszem </a:t>
            </a:r>
            <a:r>
              <a:rPr lang="hu-HU" sz="1800" dirty="0" smtClean="0">
                <a:solidFill>
                  <a:srgbClr val="0070C0"/>
                </a:solidFill>
              </a:rPr>
              <a:t>ezeket</a:t>
            </a:r>
            <a:r>
              <a:rPr lang="hu-HU" sz="1800" dirty="0" smtClean="0">
                <a:solidFill>
                  <a:srgbClr val="0070C0"/>
                </a:solidFill>
              </a:rPr>
              <a:t>.”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21,27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Színlelt engedelmesség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9455"/>
            <a:ext cx="6012470" cy="5555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>
                <a:solidFill>
                  <a:srgbClr val="7030A0"/>
                </a:solidFill>
              </a:rPr>
              <a:t>Jézus az Isten iránti engedelmesség kérdését feszegeti az elmondott példázatában.</a:t>
            </a:r>
            <a:endParaRPr lang="hu-HU" sz="2400" i="1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Vannak, akik először határozottan elutasítják, később meggondolják magukat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/>
              <a:t>Míg mások csak szavak szintjén teszik Isten akaratát, a cselekedeteik nem követik azokat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C00000"/>
                </a:solidFill>
              </a:rPr>
              <a:t>Te melyik csoportba tartozol?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A büszkeség felismerése fontos</a:t>
            </a:r>
            <a:endParaRPr lang="hu-HU" sz="2400" dirty="0" smtClean="0">
              <a:solidFill>
                <a:srgbClr val="7030A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 büszkeség távol tart Istentől és az akaratának cselekvésétől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Jézus </a:t>
            </a:r>
            <a:r>
              <a:rPr lang="hu-HU" sz="2200" dirty="0" smtClean="0"/>
              <a:t>iránti engedelmesség tőlünk is alázatot igényel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n</a:t>
            </a:r>
            <a:r>
              <a:rPr lang="hu-HU" sz="2200" dirty="0" smtClean="0"/>
              <a:t>em az </a:t>
            </a:r>
            <a:r>
              <a:rPr lang="hu-HU" sz="2200" dirty="0" err="1" smtClean="0"/>
              <a:t>imidzsünk</a:t>
            </a:r>
            <a:r>
              <a:rPr lang="hu-HU" sz="2200" dirty="0" smtClean="0"/>
              <a:t> építése, hanem az Isten hatalmának, dicsőségének és igazságának hirdetése a feladatunk</a:t>
            </a:r>
            <a:endParaRPr lang="hu-HU" sz="2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Ti azonban ezt látva még később </a:t>
            </a:r>
            <a:r>
              <a:rPr lang="hu-HU" sz="1800" dirty="0" smtClean="0">
                <a:solidFill>
                  <a:srgbClr val="0070C0"/>
                </a:solidFill>
              </a:rPr>
              <a:t>sem </a:t>
            </a:r>
            <a:r>
              <a:rPr lang="hu-HU" sz="1800" dirty="0">
                <a:solidFill>
                  <a:srgbClr val="0070C0"/>
                </a:solidFill>
              </a:rPr>
              <a:t>gondoltátok meg magatokat, hogy higgyetek neki</a:t>
            </a:r>
            <a:r>
              <a:rPr lang="hu-HU" sz="1800" dirty="0" smtClean="0">
                <a:solidFill>
                  <a:srgbClr val="0070C0"/>
                </a:solidFill>
              </a:rPr>
              <a:t>.</a:t>
            </a:r>
            <a:r>
              <a:rPr lang="hu-HU" sz="1800" dirty="0" smtClean="0">
                <a:solidFill>
                  <a:srgbClr val="0070C0"/>
                </a:solidFill>
              </a:rPr>
              <a:t>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Mt 21,32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Egyenes szívvel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Mindenben meglátni, áldani és híresztelni Jézus hatalmát!</a:t>
            </a:r>
            <a:endParaRPr lang="hu-HU" sz="32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i="1" dirty="0" smtClean="0">
                <a:solidFill>
                  <a:srgbClr val="0070C0"/>
                </a:solidFill>
              </a:rPr>
              <a:t>egyedül ennek van igazán értelme</a:t>
            </a:r>
            <a:endParaRPr lang="hu-HU" sz="26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i="1" dirty="0">
                <a:solidFill>
                  <a:srgbClr val="0070C0"/>
                </a:solidFill>
              </a:rPr>
              <a:t>c</a:t>
            </a:r>
            <a:r>
              <a:rPr lang="hu-HU" sz="2600" i="1" dirty="0" smtClean="0">
                <a:solidFill>
                  <a:srgbClr val="0070C0"/>
                </a:solidFill>
              </a:rPr>
              <a:t>sak ettől várhatjuk az emberek szabadulását és üdvösségét</a:t>
            </a:r>
            <a:endParaRPr lang="hu-HU" sz="2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i="1" dirty="0">
                <a:solidFill>
                  <a:srgbClr val="0070C0"/>
                </a:solidFill>
              </a:rPr>
              <a:t>l</a:t>
            </a:r>
            <a:r>
              <a:rPr lang="hu-HU" sz="2600" i="1" dirty="0" smtClean="0">
                <a:solidFill>
                  <a:srgbClr val="0070C0"/>
                </a:solidFill>
              </a:rPr>
              <a:t>ehet színlelt vallásosságban élni, de az csak képmutatás marad</a:t>
            </a:r>
            <a:endParaRPr lang="hu-HU" sz="2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i="1" dirty="0" smtClean="0">
                <a:solidFill>
                  <a:srgbClr val="0070C0"/>
                </a:solidFill>
              </a:rPr>
              <a:t>az istenfélő élet tőlünk őszinteséget és feltétel nélküli engedelmességet kíván</a:t>
            </a:r>
            <a:endParaRPr lang="hu-HU" sz="2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 smtClean="0">
                <a:solidFill>
                  <a:srgbClr val="C00000"/>
                </a:solidFill>
              </a:rPr>
              <a:t>Nem véletlen tehát, hogy az Úr azt nézi, ami a szívben van!</a:t>
            </a:r>
            <a:endParaRPr lang="hu-HU" sz="2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6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b="1" dirty="0" smtClean="0">
                <a:solidFill>
                  <a:srgbClr val="7030A0"/>
                </a:solidFill>
              </a:rPr>
              <a:t>Mi van a te szívedben?</a:t>
            </a:r>
            <a:endParaRPr lang="hu-HU" sz="2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1085</TotalTime>
  <Words>394</Words>
  <Application>Microsoft Office PowerPoint</Application>
  <PresentationFormat>Szélesvásznú</PresentationFormat>
  <Paragraphs>61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Egyenes szívvel</vt:lpstr>
      <vt:lpstr>Egyenes szívvel máté evangéliuma 21. rész 18-32. versek</vt:lpstr>
      <vt:lpstr>Egyenes szívvel máté evangéliuma 21. rész 18-32. versek</vt:lpstr>
      <vt:lpstr>PowerPoint-bemutató</vt:lpstr>
      <vt:lpstr>PowerPoint-bemutató</vt:lpstr>
      <vt:lpstr>Egyenes szívvel bevezető gondolatok</vt:lpstr>
      <vt:lpstr>Az őszintéhez őszinte vagyok</vt:lpstr>
      <vt:lpstr>Színlelt engedelmesség</vt:lpstr>
      <vt:lpstr>Egyenes szívvel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Hp</cp:lastModifiedBy>
  <cp:revision>103</cp:revision>
  <dcterms:created xsi:type="dcterms:W3CDTF">2020-09-26T18:34:06Z</dcterms:created>
  <dcterms:modified xsi:type="dcterms:W3CDTF">2023-05-07T05:40:50Z</dcterms:modified>
</cp:coreProperties>
</file>