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303" r:id="rId5"/>
    <p:sldId id="262" r:id="rId6"/>
    <p:sldId id="299" r:id="rId7"/>
    <p:sldId id="288" r:id="rId8"/>
    <p:sldId id="266" r:id="rId9"/>
    <p:sldId id="29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82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Ej, ráérek arra még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Bolondság, hanyagság, vagy gonoszság?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Ej, ráérek arra még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24.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45-51.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704541"/>
            <a:ext cx="1203008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45</a:t>
            </a:r>
            <a:r>
              <a:rPr lang="hu-HU" sz="2400" dirty="0"/>
              <a:t>Ki tehát a hű és okos szolga, akit azért rendelt szolgái fölé az úr, hogy a maga idejében eledelt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adjon </a:t>
            </a:r>
            <a:r>
              <a:rPr lang="hu-HU" sz="2400" dirty="0"/>
              <a:t>nekik? </a:t>
            </a:r>
            <a:r>
              <a:rPr lang="hu-HU" sz="2400" baseline="30000" dirty="0"/>
              <a:t>46</a:t>
            </a:r>
            <a:r>
              <a:rPr lang="hu-HU" sz="2400" dirty="0"/>
              <a:t>Boldog az a szolga, akit ilyen munkában talál ura, amikor megjön! </a:t>
            </a:r>
            <a:r>
              <a:rPr lang="hu-HU" sz="2400" baseline="30000" dirty="0"/>
              <a:t>47</a:t>
            </a:r>
            <a:r>
              <a:rPr lang="hu-HU" sz="2400" dirty="0"/>
              <a:t>Bizony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mondom </a:t>
            </a:r>
            <a:r>
              <a:rPr lang="hu-HU" sz="2400" dirty="0"/>
              <a:t>nektek, hogy egész vagyona fölé rendeli őt. </a:t>
            </a:r>
            <a:r>
              <a:rPr lang="hu-HU" sz="2400" baseline="30000" dirty="0"/>
              <a:t>48</a:t>
            </a:r>
            <a:r>
              <a:rPr lang="hu-HU" sz="2400" dirty="0"/>
              <a:t>Ha pedig az a gonosz szolga így szólna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szívében</a:t>
            </a:r>
            <a:r>
              <a:rPr lang="hu-HU" sz="2400" dirty="0"/>
              <a:t>: Késik az én uram – </a:t>
            </a:r>
            <a:r>
              <a:rPr lang="hu-HU" sz="2400" baseline="30000" dirty="0"/>
              <a:t>49</a:t>
            </a:r>
            <a:r>
              <a:rPr lang="hu-HU" sz="2400" dirty="0"/>
              <a:t>és verni kezdené szolgatársait, és együtt enne és inna 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részegesekkel</a:t>
            </a:r>
            <a:r>
              <a:rPr lang="hu-HU" sz="2400" dirty="0"/>
              <a:t>; </a:t>
            </a:r>
            <a:r>
              <a:rPr lang="hu-HU" sz="2400" baseline="30000" dirty="0"/>
              <a:t>50</a:t>
            </a:r>
            <a:r>
              <a:rPr lang="hu-HU" sz="2400" dirty="0"/>
              <a:t>megjön annak a szolgának az ura azon a napon, amelyen nem várja, és abban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az </a:t>
            </a:r>
            <a:r>
              <a:rPr lang="hu-HU" sz="2400" dirty="0"/>
              <a:t>órában, amelyben nem is gondolja; </a:t>
            </a:r>
            <a:r>
              <a:rPr lang="hu-HU" sz="2400" baseline="30000" dirty="0"/>
              <a:t>51</a:t>
            </a:r>
            <a:r>
              <a:rPr lang="hu-HU" sz="2400" dirty="0"/>
              <a:t>akkor </a:t>
            </a:r>
            <a:r>
              <a:rPr lang="hu-HU" sz="2400" dirty="0" err="1"/>
              <a:t>kettévágatja</a:t>
            </a:r>
            <a:r>
              <a:rPr lang="hu-HU" sz="2400" dirty="0"/>
              <a:t>, és a képmutatók sorsára juttatja: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ott </a:t>
            </a:r>
            <a:r>
              <a:rPr lang="hu-HU" sz="2400" dirty="0"/>
              <a:t>lesz majd sírás és fogcsikorgatás.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Ej, ráérek arra még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hu-HU" sz="3200" dirty="0" smtClean="0">
              <a:solidFill>
                <a:srgbClr val="7030A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7030A0"/>
                </a:solidFill>
              </a:rPr>
              <a:t>Mit </a:t>
            </a:r>
            <a:r>
              <a:rPr lang="hu-HU" sz="3200" dirty="0">
                <a:solidFill>
                  <a:srgbClr val="7030A0"/>
                </a:solidFill>
              </a:rPr>
              <a:t>tennél akkor, ha értesülnél arról, hogy Jézus 24 órán belül visszajön?</a:t>
            </a:r>
            <a:endParaRPr lang="hu-HU" sz="3200" dirty="0" smtClean="0"/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Ej, ráérek arra még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7030A0"/>
                </a:solidFill>
              </a:rPr>
              <a:t>Két értelmezés közül választhatunk ma: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Melyiket választanád?</a:t>
            </a:r>
            <a:endParaRPr lang="hu-HU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021643"/>
              </p:ext>
            </p:extLst>
          </p:nvPr>
        </p:nvGraphicFramePr>
        <p:xfrm>
          <a:off x="2023838" y="2720413"/>
          <a:ext cx="8128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08457221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9265906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2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1.</a:t>
                      </a:r>
                    </a:p>
                    <a:p>
                      <a:pPr algn="ctr"/>
                      <a:r>
                        <a:rPr lang="hu-HU" sz="2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Annyira</a:t>
                      </a:r>
                      <a:r>
                        <a:rPr lang="hu-HU" sz="2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szélsőséges ez a példázat, hogy biztosan nem vonatkozik rám. Egy kicsit hátra </a:t>
                      </a:r>
                      <a:r>
                        <a:rPr lang="hu-HU" sz="2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dőlhetek</a:t>
                      </a:r>
                      <a:r>
                        <a:rPr lang="hu-HU" sz="2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hu-HU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2.</a:t>
                      </a:r>
                    </a:p>
                    <a:p>
                      <a:pPr algn="ctr"/>
                      <a:r>
                        <a:rPr lang="hu-HU" sz="2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Meg</a:t>
                      </a:r>
                      <a:r>
                        <a:rPr lang="hu-HU" sz="2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hallom a sorokban nekem szóló üzenetet: </a:t>
                      </a:r>
                      <a:r>
                        <a:rPr lang="hu-HU" sz="2200" baseline="0" dirty="0" smtClean="0">
                          <a:solidFill>
                            <a:srgbClr val="FF0000"/>
                          </a:solidFill>
                        </a:rPr>
                        <a:t>folyamatosan szolgálatban kell hát lennem Jézus megbízatásában</a:t>
                      </a:r>
                      <a:r>
                        <a:rPr lang="hu-HU" sz="2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hu-HU" sz="22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992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445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Szolga vagyok?!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Jóléti társadalmunk arra rendezkedett be, hogy mindenki élvezze azt az életet, amiért megdolgozott vagy megdolgozik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e</a:t>
            </a:r>
            <a:r>
              <a:rPr lang="hu-HU" sz="2000" dirty="0" smtClean="0"/>
              <a:t>nnek megnyilvánulása a szabadságjogok védelmezése – szabad vagyok, ura saját életemnek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másokkal szembeni érdektelenség – az ő élete, az ő baja, az ő döntése, az ő küzdelme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ebből nemcsak az együttérzés és közösségvállalás hiánya következik, hanem az </a:t>
            </a:r>
            <a:r>
              <a:rPr lang="hu-HU" sz="2000" dirty="0" err="1" smtClean="0"/>
              <a:t>elszigetelődés</a:t>
            </a:r>
            <a:r>
              <a:rPr lang="hu-HU" sz="2000" dirty="0" smtClean="0"/>
              <a:t> és az önzés is – csak magamért vagyok felelős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k</a:t>
            </a:r>
            <a:r>
              <a:rPr lang="hu-HU" sz="2000" dirty="0" smtClean="0"/>
              <a:t>ényelemre, élvezetekre és kikapcsolódásra berendezkedett élet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A Szentírás bizonyságtétele szerint szolgai lelkek vagyunk. Vagy Istennek szolgálunk, vagy…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 szolgálatának az elfogadása magával hozza, hogy részt veszek az Ő szolgálatában</a:t>
            </a:r>
            <a:endParaRPr lang="hu-HU" sz="2000" i="1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baseline="30000" dirty="0">
                <a:solidFill>
                  <a:srgbClr val="0070C0"/>
                </a:solidFill>
              </a:rPr>
              <a:t> </a:t>
            </a:r>
            <a:r>
              <a:rPr lang="hu-HU" dirty="0" smtClean="0">
                <a:solidFill>
                  <a:srgbClr val="0070C0"/>
                </a:solidFill>
              </a:rPr>
              <a:t>Aki </a:t>
            </a:r>
            <a:r>
              <a:rPr lang="hu-HU" dirty="0">
                <a:solidFill>
                  <a:srgbClr val="0070C0"/>
                </a:solidFill>
              </a:rPr>
              <a:t>szereti az életét, elveszti; aki pedig gyűlöli az életét e világon, örök életre őrzi meg azt. </a:t>
            </a:r>
            <a:r>
              <a:rPr lang="hu-HU" dirty="0" smtClean="0">
                <a:solidFill>
                  <a:srgbClr val="0070C0"/>
                </a:solidFill>
              </a:rPr>
              <a:t>Ha </a:t>
            </a:r>
            <a:r>
              <a:rPr lang="hu-HU" dirty="0">
                <a:solidFill>
                  <a:srgbClr val="0070C0"/>
                </a:solidFill>
              </a:rPr>
              <a:t>valaki nekem szolgál, engem kövessen; és ahol én vagyok, ott lesz az én szolgám is; és ha valaki nekem szolgál, azt megbecsüli az </a:t>
            </a:r>
            <a:r>
              <a:rPr lang="hu-HU" dirty="0" smtClean="0">
                <a:solidFill>
                  <a:srgbClr val="0070C0"/>
                </a:solidFill>
              </a:rPr>
              <a:t>Atya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err="1" smtClean="0">
                <a:solidFill>
                  <a:srgbClr val="0070C0"/>
                </a:solidFill>
              </a:rPr>
              <a:t>Jn</a:t>
            </a:r>
            <a:r>
              <a:rPr lang="hu-HU" sz="1800" dirty="0" smtClean="0">
                <a:solidFill>
                  <a:srgbClr val="0070C0"/>
                </a:solidFill>
              </a:rPr>
              <a:t> 12,25-26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Jézus szolgálata, hogy törődjünk az emberekkel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Másokért élni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n</a:t>
            </a:r>
            <a:r>
              <a:rPr lang="hu-HU" sz="2000" dirty="0" smtClean="0"/>
              <a:t>ehéz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d</a:t>
            </a:r>
            <a:r>
              <a:rPr lang="hu-HU" sz="2000" dirty="0" smtClean="0"/>
              <a:t>e csak így érdemes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„Mit használ az embernek, ha az egész világot megnyeri is, lelkében pedig kárt vall?!”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csúcson lenni magányos dolog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másokért odaadott élet lesz csak igazán boldog</a:t>
            </a:r>
            <a:endParaRPr lang="hu-HU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„Boldog </a:t>
            </a:r>
            <a:r>
              <a:rPr lang="hu-HU" sz="2200" dirty="0">
                <a:solidFill>
                  <a:srgbClr val="0070C0"/>
                </a:solidFill>
              </a:rPr>
              <a:t>az a szolga, akit ilyen munkában talál ura, amikor megjön</a:t>
            </a:r>
            <a:r>
              <a:rPr lang="hu-HU" sz="2200" dirty="0" smtClean="0">
                <a:solidFill>
                  <a:srgbClr val="0070C0"/>
                </a:solidFill>
              </a:rPr>
              <a:t>!”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e</a:t>
            </a:r>
            <a:r>
              <a:rPr lang="hu-HU" sz="2000" dirty="0" smtClean="0"/>
              <a:t>z a szolga nemcsak boldog, hanem hűséges és okos is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„Kevesen voltál hű, sokra bízlak ezután: menj be a te urad örömébe!”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s</a:t>
            </a:r>
            <a:r>
              <a:rPr lang="hu-HU" sz="2000" dirty="0" smtClean="0"/>
              <a:t>zolgálhatod a családodat is, gyermekeidet, stb., de ne feledkezzünk meg Isten családjában gondolkodni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Mert az Emberfia sem azért jött, hogy neki szolgáljanak, hanem hogy ő szolgáljon, és életét adja váltságul </a:t>
            </a:r>
            <a:r>
              <a:rPr lang="hu-HU" sz="1800" dirty="0" smtClean="0">
                <a:solidFill>
                  <a:srgbClr val="0070C0"/>
                </a:solidFill>
              </a:rPr>
              <a:t>sokakért.”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20,28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28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C00000"/>
                </a:solidFill>
              </a:rPr>
              <a:t>Bolondság, hanyagság, vagy gonoszság</a:t>
            </a:r>
            <a:r>
              <a:rPr lang="hu-HU" dirty="0" smtClean="0">
                <a:solidFill>
                  <a:srgbClr val="C00000"/>
                </a:solidFill>
              </a:rPr>
              <a:t>?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3" y="369455"/>
            <a:ext cx="6566395" cy="55553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Mindenki számadással tartozik Istennek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>
                <a:solidFill>
                  <a:srgbClr val="7030A0"/>
                </a:solidFill>
              </a:rPr>
              <a:t>Mihez kezdtünk az élettel, amit Istentől kaptunk!?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b</a:t>
            </a:r>
            <a:r>
              <a:rPr lang="hu-HU" sz="2200" dirty="0" smtClean="0"/>
              <a:t>olond az, aki tudomást sem akar venni róla, és úgy tesz, mintha Isten nem is létezne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h</a:t>
            </a:r>
            <a:r>
              <a:rPr lang="hu-HU" sz="2200" dirty="0" smtClean="0"/>
              <a:t>anyag és felelőtlen az, aki úgy gondolja, hogy ráér még kezdeni bármit is azzal, amit Isten vár tőle</a:t>
            </a:r>
            <a:endParaRPr lang="hu-HU" sz="22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z pedig kifejezett gonoszság, ha valaki szándékosan megy szembe az isteni akarattal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Az engedetlenséget minek neveznéd?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te tudsz Istenről és tervéről az életeddel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ismered szívének vágyát és az emberi élet rendeltetését, hogy dicsőítse Teremtőjét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t</a:t>
            </a:r>
            <a:r>
              <a:rPr lang="hu-HU" sz="2200" dirty="0" smtClean="0"/>
              <a:t>őled is várja, hogy </a:t>
            </a:r>
            <a:r>
              <a:rPr lang="hu-HU" sz="2200" dirty="0" err="1" smtClean="0"/>
              <a:t>megtarts</a:t>
            </a:r>
            <a:r>
              <a:rPr lang="hu-HU" sz="2200" dirty="0" smtClean="0"/>
              <a:t> életeket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„Ezért </a:t>
            </a:r>
            <a:r>
              <a:rPr lang="hu-HU" sz="1800" dirty="0">
                <a:solidFill>
                  <a:srgbClr val="0070C0"/>
                </a:solidFill>
              </a:rPr>
              <a:t>legyetek ti is készen, mert abban az órában jön </a:t>
            </a:r>
            <a:r>
              <a:rPr lang="hu-HU" sz="1800" dirty="0" smtClean="0">
                <a:solidFill>
                  <a:srgbClr val="0070C0"/>
                </a:solidFill>
              </a:rPr>
              <a:t>el </a:t>
            </a:r>
            <a:r>
              <a:rPr lang="hu-HU" sz="1800" dirty="0">
                <a:solidFill>
                  <a:srgbClr val="0070C0"/>
                </a:solidFill>
              </a:rPr>
              <a:t>az Emberfia, amelyikben nem is gondoljátok</a:t>
            </a:r>
            <a:r>
              <a:rPr lang="hu-HU" sz="1800" dirty="0" smtClean="0">
                <a:solidFill>
                  <a:srgbClr val="0070C0"/>
                </a:solidFill>
              </a:rPr>
              <a:t>!”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24,44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4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Ej, ráérünk arra még</a:t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7030A0"/>
                </a:solidFill>
              </a:rPr>
              <a:t>És most, változott-e benned bármi?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32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7030A0"/>
                </a:solidFill>
              </a:rPr>
              <a:t>A Szentlélek tudott-e beszélni a szívedhez, a </a:t>
            </a:r>
            <a:r>
              <a:rPr lang="hu-HU" sz="3200" dirty="0" err="1" smtClean="0">
                <a:solidFill>
                  <a:srgbClr val="7030A0"/>
                </a:solidFill>
              </a:rPr>
              <a:t>lelkedhez</a:t>
            </a:r>
            <a:r>
              <a:rPr lang="hu-HU" sz="3200" dirty="0" smtClean="0">
                <a:solidFill>
                  <a:srgbClr val="7030A0"/>
                </a:solidFill>
              </a:rPr>
              <a:t>, az értelmedhez? (akaratodhoz és vágyaidhoz)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32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7030A0"/>
                </a:solidFill>
              </a:rPr>
              <a:t>Mit teszel most, hogy tudod: Jézus hamarosan visszajön, és rád feladatot bízott a visszajöveteléig?</a:t>
            </a:r>
            <a:endParaRPr lang="hu-HU" sz="32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4 fontos tanács elfoglalt pároknak</a:t>
            </a:r>
            <a:r>
              <a:rPr lang="hu-HU" sz="2600" dirty="0" smtClean="0"/>
              <a:t/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Napi minőségi idő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nem kell, hogy órák legyenek, ez lehet akár 5-10 perc is minden nap, amíg kifejezetten arra szánjuk, hogy egymásra figyeljünk és kapcsolódjunk egymáshoz.</a:t>
            </a:r>
            <a:endParaRPr lang="hu-HU" sz="2200" dirty="0" smtClean="0">
              <a:solidFill>
                <a:srgbClr val="0070C0"/>
              </a:solidFill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Találjátok meg a módját a kapcsolódásnak akkor is, amikor külön vagytok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egy rövid vicces üzenet, egy röpke „hogy vagy” telefonhívás, egy kedves asztalon hagyott üzenet – számtalan lehetőségünk van arra, hogy jelezzük társunknak, gondolunk rá akkor is, ha éppen nem vagyunk együtt.</a:t>
            </a:r>
            <a:endParaRPr lang="hu-HU" sz="2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Kommunikáció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a folyamatos egyeztetésekkel, megbeszélésekkel, egymás bevonásával elkerülhető a családi fejetlenség és sok egyéb konfliktus. Hogy képesek legyünk beszélgetni az érzéseinkről, problémáinkról, kapcsolati dolgainkról is, ahhoz </a:t>
            </a:r>
            <a:r>
              <a:rPr lang="hu-HU" sz="2200" dirty="0" smtClean="0">
                <a:solidFill>
                  <a:srgbClr val="0070C0"/>
                </a:solidFill>
              </a:rPr>
              <a:t>fontosa</a:t>
            </a:r>
            <a:r>
              <a:rPr lang="hu-HU" sz="2200" dirty="0" smtClean="0">
                <a:solidFill>
                  <a:srgbClr val="0070C0"/>
                </a:solidFill>
              </a:rPr>
              <a:t>k az apró informatív megosztások, hogy ne alakuljon ki idővel érzelmi távolság közöttünk.</a:t>
            </a:r>
            <a:endParaRPr lang="hu-HU" sz="2200" dirty="0" smtClean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Tartsatok pihenőt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mindenkinek szüksége van pihenésre, hogy újra tudja szervezni gondolatait és újra tudjon töltődni. </a:t>
            </a:r>
            <a:r>
              <a:rPr lang="hu-HU" sz="2200" smtClean="0">
                <a:solidFill>
                  <a:srgbClr val="0070C0"/>
                </a:solidFill>
              </a:rPr>
              <a:t>Tervezzünk </a:t>
            </a:r>
            <a:r>
              <a:rPr lang="hu-HU" sz="2200" dirty="0" smtClean="0">
                <a:solidFill>
                  <a:srgbClr val="0070C0"/>
                </a:solidFill>
              </a:rPr>
              <a:t>közös</a:t>
            </a:r>
            <a:r>
              <a:rPr lang="hu-HU" sz="2200" dirty="0" smtClean="0">
                <a:solidFill>
                  <a:srgbClr val="0070C0"/>
                </a:solidFill>
              </a:rPr>
              <a:t> </a:t>
            </a:r>
            <a:r>
              <a:rPr lang="hu-HU" sz="2200" dirty="0">
                <a:solidFill>
                  <a:srgbClr val="0070C0"/>
                </a:solidFill>
              </a:rPr>
              <a:t>pihenő </a:t>
            </a:r>
            <a:r>
              <a:rPr lang="hu-HU" sz="2200" dirty="0" smtClean="0">
                <a:solidFill>
                  <a:srgbClr val="0070C0"/>
                </a:solidFill>
              </a:rPr>
              <a:t>időt, ami lehet akár egy közös szabadnap vagy egy hosszúhétvége.</a:t>
            </a:r>
            <a:endParaRPr lang="hu-HU" sz="2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2254</TotalTime>
  <Words>869</Words>
  <Application>Microsoft Office PowerPoint</Application>
  <PresentationFormat>Szélesvásznú</PresentationFormat>
  <Paragraphs>78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Ej, ráérek arra még</vt:lpstr>
      <vt:lpstr>Ej, ráérek arra még máté evangéliuma 24. rész 45-51. versek</vt:lpstr>
      <vt:lpstr>Ej, ráérek arra még bevezető gondolatok</vt:lpstr>
      <vt:lpstr>Ej, ráérek arra még bevezető gondolatok</vt:lpstr>
      <vt:lpstr>Szolga vagyok?!</vt:lpstr>
      <vt:lpstr>Jézus szolgálata, hogy törődjünk az emberekkel</vt:lpstr>
      <vt:lpstr>Bolondság, hanyagság, vagy gonoszság?</vt:lpstr>
      <vt:lpstr>Ej, ráérünk arra még záró gondolatok</vt:lpstr>
      <vt:lpstr>4 fontos tanács elfoglalt pároknak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227</cp:revision>
  <cp:lastPrinted>2023-10-04T12:55:18Z</cp:lastPrinted>
  <dcterms:created xsi:type="dcterms:W3CDTF">2020-09-26T18:34:06Z</dcterms:created>
  <dcterms:modified xsi:type="dcterms:W3CDTF">2023-10-07T22:39:09Z</dcterms:modified>
</cp:coreProperties>
</file>