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20" r:id="rId3"/>
    <p:sldId id="258" r:id="rId4"/>
    <p:sldId id="319" r:id="rId5"/>
    <p:sldId id="324" r:id="rId6"/>
    <p:sldId id="261" r:id="rId7"/>
    <p:sldId id="318" r:id="rId8"/>
    <p:sldId id="309" r:id="rId9"/>
    <p:sldId id="262" r:id="rId10"/>
    <p:sldId id="311" r:id="rId11"/>
    <p:sldId id="325" r:id="rId12"/>
    <p:sldId id="317" r:id="rId13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3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elvégeztetett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„Miért hagytál el engemet?”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elvégeztetett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572021" y="2024732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Életünk szenvedéstörténetei Isten dicsőségét kellene, hogy szolgálják!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z elmúlt évek alatt sokat tanultam erről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m</a:t>
            </a:r>
            <a:r>
              <a:rPr lang="hu-HU" sz="2200" dirty="0" smtClean="0"/>
              <a:t>ély lecke számunkra, hogy a nyomorúságunkban is az Urat dicsérjük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ugyancsak a 22. zsoltárban olvassuk:</a:t>
            </a:r>
            <a:endParaRPr lang="hu-HU" sz="2200" dirty="0" smtClean="0"/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„Hirdetem </a:t>
            </a:r>
            <a:r>
              <a:rPr lang="hu-HU" sz="2200" dirty="0">
                <a:solidFill>
                  <a:srgbClr val="C00000"/>
                </a:solidFill>
              </a:rPr>
              <a:t>nevedet testvéreimnek, dicsérlek a gyülekezetben. </a:t>
            </a:r>
            <a:r>
              <a:rPr lang="hu-HU" sz="2200" dirty="0" smtClean="0">
                <a:solidFill>
                  <a:srgbClr val="C00000"/>
                </a:solidFill>
              </a:rPr>
              <a:t>Kik </a:t>
            </a:r>
            <a:r>
              <a:rPr lang="hu-HU" sz="2200" dirty="0">
                <a:solidFill>
                  <a:srgbClr val="C00000"/>
                </a:solidFill>
              </a:rPr>
              <a:t>az </a:t>
            </a:r>
            <a:r>
              <a:rPr lang="hu-HU" sz="2200" dirty="0" err="1">
                <a:solidFill>
                  <a:srgbClr val="C00000"/>
                </a:solidFill>
              </a:rPr>
              <a:t>URat</a:t>
            </a:r>
            <a:r>
              <a:rPr lang="hu-HU" sz="2200" dirty="0">
                <a:solidFill>
                  <a:srgbClr val="C00000"/>
                </a:solidFill>
              </a:rPr>
              <a:t> félitek, dicsérjétek őt, Jákób utódai, mind dicsőítsétek őt</a:t>
            </a:r>
            <a:r>
              <a:rPr lang="hu-HU" sz="2200" dirty="0" smtClean="0">
                <a:solidFill>
                  <a:srgbClr val="C00000"/>
                </a:solidFill>
              </a:rPr>
              <a:t>!” (23-24. v.)</a:t>
            </a:r>
            <a:endParaRPr lang="hu-HU" sz="22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s</a:t>
            </a:r>
            <a:r>
              <a:rPr lang="hu-HU" sz="2200" dirty="0" smtClean="0"/>
              <a:t>okat gondolkodtam azon, hogy mit vár tőlem Isten a nehézségekben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„Szívetek </a:t>
            </a:r>
            <a:r>
              <a:rPr lang="hu-HU" sz="2200" dirty="0">
                <a:solidFill>
                  <a:srgbClr val="C00000"/>
                </a:solidFill>
              </a:rPr>
              <a:t>legyen vidám mindenkor</a:t>
            </a:r>
            <a:r>
              <a:rPr lang="hu-HU" sz="2200" dirty="0" smtClean="0">
                <a:solidFill>
                  <a:srgbClr val="C00000"/>
                </a:solidFill>
              </a:rPr>
              <a:t>!”</a:t>
            </a:r>
            <a:r>
              <a:rPr lang="hu-HU" sz="2200" dirty="0" smtClean="0"/>
              <a:t> – olvassuk a 27. versben</a:t>
            </a:r>
          </a:p>
        </p:txBody>
      </p:sp>
    </p:spTree>
    <p:extLst>
      <p:ext uri="{BB962C8B-B14F-4D97-AF65-F5344CB8AC3E}">
        <p14:creationId xmlns:p14="http://schemas.microsoft.com/office/powerpoint/2010/main" val="217800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elvégeztetett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572021" y="2024732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„Örüljetek </a:t>
            </a:r>
            <a:r>
              <a:rPr lang="hu-HU" sz="2400" dirty="0">
                <a:solidFill>
                  <a:srgbClr val="7030A0"/>
                </a:solidFill>
              </a:rPr>
              <a:t>az Úrban mindenkor! Ismét mondom: örüljetek! </a:t>
            </a:r>
            <a:r>
              <a:rPr lang="hu-HU" sz="2400" dirty="0" smtClean="0">
                <a:solidFill>
                  <a:srgbClr val="7030A0"/>
                </a:solidFill>
              </a:rPr>
              <a:t>A </a:t>
            </a:r>
            <a:r>
              <a:rPr lang="hu-HU" sz="2400" dirty="0">
                <a:solidFill>
                  <a:srgbClr val="7030A0"/>
                </a:solidFill>
              </a:rPr>
              <a:t>ti szelídségetek legyen ismert minden ember előtt! Az Úr közel! </a:t>
            </a:r>
            <a:r>
              <a:rPr lang="hu-HU" sz="2400" dirty="0" smtClean="0">
                <a:solidFill>
                  <a:srgbClr val="7030A0"/>
                </a:solidFill>
              </a:rPr>
              <a:t>Semmiért </a:t>
            </a:r>
            <a:r>
              <a:rPr lang="hu-HU" sz="2400" dirty="0">
                <a:solidFill>
                  <a:srgbClr val="7030A0"/>
                </a:solidFill>
              </a:rPr>
              <a:t>se aggódjatok, hanem imádságban és könyörgésben mindenkor hálaadással tárjátok fel kéréseiteket Isten előtt; </a:t>
            </a:r>
            <a:r>
              <a:rPr lang="hu-HU" sz="2400" dirty="0" smtClean="0">
                <a:solidFill>
                  <a:srgbClr val="7030A0"/>
                </a:solidFill>
              </a:rPr>
              <a:t>és </a:t>
            </a:r>
            <a:r>
              <a:rPr lang="hu-HU" sz="2400" dirty="0">
                <a:solidFill>
                  <a:srgbClr val="7030A0"/>
                </a:solidFill>
              </a:rPr>
              <a:t>Isten békessége, mely minden értelmet meghalad, meg fogja őrizni szíveteket és gondolataitokat Krisztus Jézusban</a:t>
            </a:r>
            <a:r>
              <a:rPr lang="hu-HU" sz="2400" dirty="0" smtClean="0">
                <a:solidFill>
                  <a:srgbClr val="7030A0"/>
                </a:solidFill>
              </a:rPr>
              <a:t>.” </a:t>
            </a:r>
            <a:r>
              <a:rPr lang="hu-HU" sz="2400" dirty="0" smtClean="0"/>
              <a:t>(</a:t>
            </a:r>
            <a:r>
              <a:rPr lang="hu-HU" sz="2400" i="1" dirty="0" smtClean="0"/>
              <a:t>Fil 4,4-7</a:t>
            </a:r>
            <a:r>
              <a:rPr lang="hu-HU" sz="2400" dirty="0" smtClean="0"/>
              <a:t>)</a:t>
            </a:r>
            <a:endParaRPr lang="hu-H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88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4 fő ok arra, miért fejezd be a probléma kerülgetését</a:t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A kerülgetés negatív kapcsolati spirált okoz – </a:t>
            </a:r>
            <a:r>
              <a:rPr lang="hu-HU" sz="1800" dirty="0" smtClean="0">
                <a:solidFill>
                  <a:srgbClr val="0070C0"/>
                </a:solidFill>
              </a:rPr>
              <a:t>olyan, mintha tojáshéjon járnál, és nincs semmi ellenőrzésed afelett, hogy mi történik a kapcsolatotokban. Könnyen azt a rossz érzést keltheti, hogy a házastársad hozza meg a döntéseket. Mindez még inkább a probléma kerülgetését eredményezheti mélyítve az ördögi kört.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Az intimitás és a kapcsolat erősödik – </a:t>
            </a:r>
            <a:r>
              <a:rPr lang="hu-HU" sz="1800" dirty="0" smtClean="0">
                <a:solidFill>
                  <a:srgbClr val="0070C0"/>
                </a:solidFill>
              </a:rPr>
              <a:t>ha kerülgetünk egy problémát, vagy úgy teszünk, mintha az nem létezne, az érzelmi távolságot szül. Nehéz kötődést és közelséget érezni akkor, ha egy elefánt van a szobában. </a:t>
            </a:r>
            <a:r>
              <a:rPr lang="hu-HU" sz="1800" dirty="0">
                <a:solidFill>
                  <a:srgbClr val="0070C0"/>
                </a:solidFill>
              </a:rPr>
              <a:t> </a:t>
            </a:r>
            <a:r>
              <a:rPr lang="hu-HU" sz="1800" dirty="0" smtClean="0">
                <a:solidFill>
                  <a:srgbClr val="0070C0"/>
                </a:solidFill>
              </a:rPr>
              <a:t>A probléma kezelése csökkenti a távolságot és közel hoz egymáshoz.</a:t>
            </a:r>
            <a:endParaRPr lang="hu-HU" sz="18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Csökkenti a neheztelést, sértődést, bosszankodást – </a:t>
            </a:r>
            <a:r>
              <a:rPr lang="hu-HU" sz="1800" dirty="0" smtClean="0">
                <a:solidFill>
                  <a:srgbClr val="0070C0"/>
                </a:solidFill>
              </a:rPr>
              <a:t>ha csalódott vagy valami miatt, de nem hozod fel a témát, hova lesznek azok az érzések? Néha talán tényleg elfejted azokat és tovább lépsz. Sokkal gyakrabban ezek az érzések olyanokká válnak, mint a gyomnövények a kertben. Érdemes rendszeresen kigyomlálni a kertet.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rgbClr val="C00000"/>
                </a:solidFill>
              </a:rPr>
              <a:t>Erősebbé teszi a kapcsolatotokat –</a:t>
            </a:r>
            <a:r>
              <a:rPr lang="hu-HU" sz="1800" dirty="0" smtClean="0">
                <a:solidFill>
                  <a:srgbClr val="0070C0"/>
                </a:solidFill>
              </a:rPr>
              <a:t> nem könnyű, nem kényelmes, nem történik meg magától egy éjszaka alatt. De ha megtanultok foglalkozni a problémáitokkal, erősíteni fogja a kapcsolatotokat. </a:t>
            </a:r>
            <a:r>
              <a:rPr lang="hu-HU" sz="1800" dirty="0">
                <a:solidFill>
                  <a:srgbClr val="0070C0"/>
                </a:solidFill>
              </a:rPr>
              <a:t>M</a:t>
            </a:r>
            <a:r>
              <a:rPr lang="hu-HU" sz="1800" dirty="0" smtClean="0">
                <a:solidFill>
                  <a:srgbClr val="0070C0"/>
                </a:solidFill>
              </a:rPr>
              <a:t>indig boldogabb leszel, ha nem kerülgeted </a:t>
            </a:r>
            <a:r>
              <a:rPr lang="hu-HU" sz="1800" smtClean="0">
                <a:solidFill>
                  <a:srgbClr val="0070C0"/>
                </a:solidFill>
              </a:rPr>
              <a:t>a problémát </a:t>
            </a:r>
            <a:r>
              <a:rPr lang="hu-HU" sz="1800" dirty="0" smtClean="0">
                <a:solidFill>
                  <a:srgbClr val="0070C0"/>
                </a:solidFill>
              </a:rPr>
              <a:t>tovább.</a:t>
            </a:r>
          </a:p>
        </p:txBody>
      </p:sp>
    </p:spTree>
    <p:extLst>
      <p:ext uri="{BB962C8B-B14F-4D97-AF65-F5344CB8AC3E}">
        <p14:creationId xmlns:p14="http://schemas.microsoft.com/office/powerpoint/2010/main" val="88623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elvégeztetett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2800" dirty="0" smtClean="0">
                <a:solidFill>
                  <a:srgbClr val="C00000"/>
                </a:solidFill>
              </a:rPr>
              <a:t>MÁTÉ evangéliuma 27.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27</a:t>
            </a:r>
            <a:r>
              <a:rPr lang="hu-HU" sz="2800" dirty="0" smtClean="0">
                <a:solidFill>
                  <a:srgbClr val="C00000"/>
                </a:solidFill>
              </a:rPr>
              <a:t>-56</a:t>
            </a:r>
            <a:r>
              <a:rPr lang="hu-HU" sz="2800" dirty="0" smtClean="0">
                <a:solidFill>
                  <a:srgbClr val="C00000"/>
                </a:solidFill>
              </a:rPr>
              <a:t>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1965889"/>
            <a:ext cx="11843948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27</a:t>
            </a:r>
            <a:r>
              <a:rPr lang="hu-HU" sz="2400" dirty="0"/>
              <a:t>Akkor a helytartó katonái magukkal vitték Jézust a helytartóságra, és az egész őrség köré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gyűlt</a:t>
            </a:r>
            <a:r>
              <a:rPr lang="hu-HU" sz="2400" dirty="0"/>
              <a:t>. </a:t>
            </a:r>
            <a:r>
              <a:rPr lang="hu-HU" sz="2400" baseline="30000" dirty="0"/>
              <a:t>28</a:t>
            </a:r>
            <a:r>
              <a:rPr lang="hu-HU" sz="2400" dirty="0"/>
              <a:t>Levetkőztették, bíborszínű köpenyt adtak rá, </a:t>
            </a:r>
            <a:r>
              <a:rPr lang="hu-HU" sz="2400" baseline="30000" dirty="0"/>
              <a:t>29</a:t>
            </a:r>
            <a:r>
              <a:rPr lang="hu-HU" sz="2400" dirty="0"/>
              <a:t>tövisből font koronát tettek a fejére,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nádszálat </a:t>
            </a:r>
            <a:r>
              <a:rPr lang="hu-HU" sz="2400" dirty="0"/>
              <a:t>adtak a jobb kezébe, és térdet hajtva előtte, gúnyolták őt: Üdvöz légy, zsidók királya!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/>
              <a:t>30</a:t>
            </a:r>
            <a:r>
              <a:rPr lang="hu-HU" sz="2400" dirty="0" smtClean="0"/>
              <a:t>Azután </a:t>
            </a:r>
            <a:r>
              <a:rPr lang="hu-HU" sz="2400" dirty="0"/>
              <a:t>leköpdösték, majd elvették tőle a nádszálat, és a fejét verték vele.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31</a:t>
            </a:r>
            <a:r>
              <a:rPr lang="hu-HU" sz="2400" dirty="0"/>
              <a:t>Miután kigúnyolták, levették róla a köpenyt, felöltöztették a saját ruhájába, és elvitték, hogy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keresztre </a:t>
            </a:r>
            <a:r>
              <a:rPr lang="hu-HU" sz="2400" dirty="0"/>
              <a:t>feszítsék. </a:t>
            </a:r>
            <a:r>
              <a:rPr lang="hu-HU" sz="2400" baseline="30000" dirty="0"/>
              <a:t>32</a:t>
            </a:r>
            <a:r>
              <a:rPr lang="hu-HU" sz="2400" dirty="0"/>
              <a:t>Kifelé menet találkoztak egy </a:t>
            </a:r>
            <a:r>
              <a:rPr lang="hu-HU" sz="2400" dirty="0" err="1"/>
              <a:t>cirénei</a:t>
            </a:r>
            <a:r>
              <a:rPr lang="hu-HU" sz="2400" dirty="0"/>
              <a:t> emberrel, akinek Simon volt a neve: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ezt </a:t>
            </a:r>
            <a:r>
              <a:rPr lang="hu-HU" sz="2400" dirty="0"/>
              <a:t>arra kényszerítették, hogy vigye a keresztet. </a:t>
            </a:r>
            <a:r>
              <a:rPr lang="hu-HU" sz="2400" baseline="30000" dirty="0"/>
              <a:t>33</a:t>
            </a:r>
            <a:r>
              <a:rPr lang="hu-HU" sz="2400" dirty="0"/>
              <a:t>Amikor arra a helyre értek, amelyet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Golgotának</a:t>
            </a:r>
            <a:r>
              <a:rPr lang="hu-HU" sz="2400" dirty="0"/>
              <a:t>, azaz Koponya-helynek neveznek, </a:t>
            </a:r>
            <a:r>
              <a:rPr lang="hu-HU" sz="2400" baseline="30000" dirty="0"/>
              <a:t>34</a:t>
            </a:r>
            <a:r>
              <a:rPr lang="hu-HU" sz="2400" dirty="0"/>
              <a:t>epével kevert bort adtak neki inni. De amikor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megízlelte</a:t>
            </a:r>
            <a:r>
              <a:rPr lang="hu-HU" sz="2400" dirty="0"/>
              <a:t>, nem akart inni belőle. </a:t>
            </a:r>
            <a:r>
              <a:rPr lang="hu-HU" sz="2400" baseline="30000" dirty="0"/>
              <a:t>35</a:t>
            </a:r>
            <a:r>
              <a:rPr lang="hu-HU" sz="2400" dirty="0"/>
              <a:t>Miután megfeszítették, sorsvetéssel megosztoztak ruháin;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/>
              <a:t>36</a:t>
            </a:r>
            <a:r>
              <a:rPr lang="hu-HU" sz="2400" dirty="0" smtClean="0"/>
              <a:t>azután </a:t>
            </a:r>
            <a:r>
              <a:rPr lang="hu-HU" sz="2400" dirty="0"/>
              <a:t>leültek ott, és őrizték. </a:t>
            </a:r>
            <a:r>
              <a:rPr lang="hu-HU" sz="2400" baseline="30000" dirty="0"/>
              <a:t>37</a:t>
            </a:r>
            <a:r>
              <a:rPr lang="hu-HU" sz="2400" dirty="0"/>
              <a:t>Feje fölé függesztették az ellene szóló vádat, ezzel a felirattal: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EZ </a:t>
            </a:r>
            <a:r>
              <a:rPr lang="hu-HU" sz="2400" dirty="0"/>
              <a:t>JÉZUS, A ZSIDÓK KIRÁLYA. </a:t>
            </a:r>
            <a:r>
              <a:rPr lang="hu-HU" sz="2400" baseline="30000" dirty="0"/>
              <a:t>38</a:t>
            </a:r>
            <a:r>
              <a:rPr lang="hu-HU" sz="2400" dirty="0"/>
              <a:t>Vele együtt feszítettek keresztre két rablót is, az </a:t>
            </a:r>
            <a:r>
              <a:rPr lang="hu-HU" sz="2400" dirty="0" smtClean="0"/>
              <a:t>egyiket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8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elvégeztetett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2800" dirty="0" smtClean="0">
                <a:solidFill>
                  <a:srgbClr val="C00000"/>
                </a:solidFill>
              </a:rPr>
              <a:t>MÁTÉ evangéliuma 27.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27-56</a:t>
            </a:r>
            <a:r>
              <a:rPr lang="hu-HU" sz="2800" dirty="0" smtClean="0">
                <a:solidFill>
                  <a:srgbClr val="C00000"/>
                </a:solidFill>
              </a:rPr>
              <a:t>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1965889"/>
            <a:ext cx="11957376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/>
              <a:t>a jobb, a másikat a bal keze felől.</a:t>
            </a:r>
            <a:br>
              <a:rPr lang="hu-HU" sz="2400" dirty="0"/>
            </a:br>
            <a:r>
              <a:rPr lang="hu-HU" sz="2400" baseline="30000" dirty="0"/>
              <a:t>39</a:t>
            </a:r>
            <a:r>
              <a:rPr lang="hu-HU" sz="2400" dirty="0"/>
              <a:t>Akik elmentek mellette, a fejüket csóválva káromolták, </a:t>
            </a:r>
            <a:r>
              <a:rPr lang="hu-HU" sz="2400" baseline="30000" dirty="0"/>
              <a:t>40</a:t>
            </a:r>
            <a:r>
              <a:rPr lang="hu-HU" sz="2400" dirty="0"/>
              <a:t>és ezt mondták: Te, aki lerombolod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 </a:t>
            </a:r>
            <a:r>
              <a:rPr lang="hu-HU" sz="2400" dirty="0"/>
              <a:t>templomot, és három nap alatt felépíted, </a:t>
            </a:r>
            <a:r>
              <a:rPr lang="hu-HU" sz="2400" dirty="0" err="1"/>
              <a:t>mentsd</a:t>
            </a:r>
            <a:r>
              <a:rPr lang="hu-HU" sz="2400" dirty="0"/>
              <a:t> meg magadat, ha Isten Fia vagy, és szállj le 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keresztről</a:t>
            </a:r>
            <a:r>
              <a:rPr lang="hu-HU" sz="2400" dirty="0"/>
              <a:t>! </a:t>
            </a:r>
            <a:r>
              <a:rPr lang="hu-HU" sz="2400" baseline="30000" dirty="0"/>
              <a:t>41</a:t>
            </a:r>
            <a:r>
              <a:rPr lang="hu-HU" sz="2400" dirty="0"/>
              <a:t>Hasonlóan a főpapok is gúnyolódva mondták az írástudókkal és a vénekkel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együtt</a:t>
            </a:r>
            <a:r>
              <a:rPr lang="hu-HU" sz="2400" dirty="0"/>
              <a:t>: </a:t>
            </a:r>
            <a:r>
              <a:rPr lang="hu-HU" sz="2400" baseline="30000" dirty="0"/>
              <a:t>42</a:t>
            </a:r>
            <a:r>
              <a:rPr lang="hu-HU" sz="2400" dirty="0"/>
              <a:t>Másokat megmentett, magát nem tudja megmenteni. Ha Izráel királya, szálljon le most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 </a:t>
            </a:r>
            <a:r>
              <a:rPr lang="hu-HU" sz="2400" dirty="0"/>
              <a:t>keresztről, és hiszünk benne! </a:t>
            </a:r>
            <a:r>
              <a:rPr lang="hu-HU" sz="2400" baseline="30000" dirty="0"/>
              <a:t>43</a:t>
            </a:r>
            <a:r>
              <a:rPr lang="hu-HU" sz="2400" dirty="0"/>
              <a:t>Bízott az Istenben, szabadítsa meg most, ha kedveli őt; hiszen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azt </a:t>
            </a:r>
            <a:r>
              <a:rPr lang="hu-HU" sz="2400" dirty="0"/>
              <a:t>mondta: Isten Fia vagyok. </a:t>
            </a:r>
            <a:r>
              <a:rPr lang="hu-HU" sz="2400" baseline="30000" dirty="0"/>
              <a:t>44</a:t>
            </a:r>
            <a:r>
              <a:rPr lang="hu-HU" sz="2400" dirty="0"/>
              <a:t>A vele együtt megfeszített rablók is ugyanígy gyalázták.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45</a:t>
            </a:r>
            <a:r>
              <a:rPr lang="hu-HU" sz="2400" dirty="0"/>
              <a:t>Tizenkét órától kezdve három óráig sötétség támadt az egész földön. </a:t>
            </a:r>
            <a:r>
              <a:rPr lang="hu-HU" sz="2400" baseline="30000" dirty="0"/>
              <a:t>46</a:t>
            </a:r>
            <a:r>
              <a:rPr lang="hu-HU" sz="2400" dirty="0"/>
              <a:t>Három óra tájban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Jézus </a:t>
            </a:r>
            <a:r>
              <a:rPr lang="hu-HU" sz="2400" dirty="0"/>
              <a:t>hangosan felkiáltott: Éli, éli, </a:t>
            </a:r>
            <a:r>
              <a:rPr lang="hu-HU" sz="2400" dirty="0" err="1"/>
              <a:t>lámá</a:t>
            </a:r>
            <a:r>
              <a:rPr lang="hu-HU" sz="2400" dirty="0"/>
              <a:t> </a:t>
            </a:r>
            <a:r>
              <a:rPr lang="hu-HU" sz="2400" dirty="0" err="1"/>
              <a:t>sabaktáni</a:t>
            </a:r>
            <a:r>
              <a:rPr lang="hu-HU" sz="2400" dirty="0"/>
              <a:t>, azaz: Én Istenem, én Istenem, miért hagytál el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engem</a:t>
            </a:r>
            <a:r>
              <a:rPr lang="hu-HU" sz="2400" dirty="0"/>
              <a:t>? </a:t>
            </a:r>
            <a:r>
              <a:rPr lang="hu-HU" sz="2400" baseline="30000" dirty="0"/>
              <a:t>47</a:t>
            </a:r>
            <a:r>
              <a:rPr lang="hu-HU" sz="2400" dirty="0"/>
              <a:t>Néhányan az ott állók közül, akik hallották ezt, így szóltak: Illést hívja. </a:t>
            </a:r>
            <a:r>
              <a:rPr lang="hu-HU" sz="2400" baseline="30000" dirty="0"/>
              <a:t>48</a:t>
            </a:r>
            <a:r>
              <a:rPr lang="hu-HU" sz="2400" dirty="0"/>
              <a:t>Egyikük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azonnal </a:t>
            </a:r>
            <a:r>
              <a:rPr lang="hu-HU" sz="2400" dirty="0"/>
              <a:t>elfutott, hozott egy szivacsot, megtöltötte ecettel, nádszálra tűzte, és inni adott neki. 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elvégeztetett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2800" dirty="0" smtClean="0">
                <a:solidFill>
                  <a:srgbClr val="C00000"/>
                </a:solidFill>
              </a:rPr>
              <a:t>MÁTÉ evangéliuma 27.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27-56</a:t>
            </a:r>
            <a:r>
              <a:rPr lang="hu-HU" sz="2800" dirty="0" smtClean="0">
                <a:solidFill>
                  <a:srgbClr val="C00000"/>
                </a:solidFill>
              </a:rPr>
              <a:t>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150554"/>
            <a:ext cx="1194218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49</a:t>
            </a:r>
            <a:r>
              <a:rPr lang="hu-HU" sz="2400" dirty="0"/>
              <a:t>De a többiek ezt mondták: Hagyd csak, lássuk, eljön-e Illés, hogy megmentse őt. </a:t>
            </a:r>
            <a:r>
              <a:rPr lang="hu-HU" sz="2400" baseline="30000" dirty="0"/>
              <a:t>50</a:t>
            </a:r>
            <a:r>
              <a:rPr lang="hu-HU" sz="2400" dirty="0"/>
              <a:t>Jézus pedig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ismét </a:t>
            </a:r>
            <a:r>
              <a:rPr lang="hu-HU" sz="2400" dirty="0"/>
              <a:t>hangosan felkiáltott, és kilehelte lelkét.</a:t>
            </a:r>
            <a:br>
              <a:rPr lang="hu-HU" sz="2400" dirty="0"/>
            </a:br>
            <a:r>
              <a:rPr lang="hu-HU" sz="2400" baseline="30000" dirty="0"/>
              <a:t>51</a:t>
            </a:r>
            <a:r>
              <a:rPr lang="hu-HU" sz="2400" dirty="0"/>
              <a:t>És íme, a templom kárpitja felülről az aljáig kettéhasadt, a föld megrendült, és a sziklák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meghasadtak</a:t>
            </a:r>
            <a:r>
              <a:rPr lang="hu-HU" sz="2400" dirty="0"/>
              <a:t>. </a:t>
            </a:r>
            <a:r>
              <a:rPr lang="hu-HU" sz="2400" baseline="30000" dirty="0"/>
              <a:t>52</a:t>
            </a:r>
            <a:r>
              <a:rPr lang="hu-HU" sz="2400" dirty="0"/>
              <a:t>A sírok megnyíltak, és sok elhunyt szentnek feltámadt a teste. </a:t>
            </a:r>
            <a:r>
              <a:rPr lang="hu-HU" sz="2400" baseline="30000" dirty="0"/>
              <a:t>53</a:t>
            </a:r>
            <a:r>
              <a:rPr lang="hu-HU" sz="2400" dirty="0"/>
              <a:t>Ezek kijöttek 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sírokból</a:t>
            </a:r>
            <a:r>
              <a:rPr lang="hu-HU" sz="2400" dirty="0"/>
              <a:t>, és Jézus feltámadása után bementek a szent városba, és sokaknak megjelentek.</a:t>
            </a:r>
            <a:br>
              <a:rPr lang="hu-HU" sz="2400" dirty="0"/>
            </a:br>
            <a:r>
              <a:rPr lang="hu-HU" sz="2400" baseline="30000" dirty="0"/>
              <a:t>54</a:t>
            </a:r>
            <a:r>
              <a:rPr lang="hu-HU" sz="2400" dirty="0"/>
              <a:t>Amikor pedig a százados és akik vele őrizték Jézust, látták a földrengést és a történteket,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nagyon </a:t>
            </a:r>
            <a:r>
              <a:rPr lang="hu-HU" sz="2400" dirty="0"/>
              <a:t>megrémültek, és így szóltak: Bizony, Isten Fia volt ez!</a:t>
            </a:r>
            <a:br>
              <a:rPr lang="hu-HU" sz="2400" dirty="0"/>
            </a:br>
            <a:r>
              <a:rPr lang="hu-HU" sz="2400" baseline="30000" dirty="0"/>
              <a:t>55</a:t>
            </a:r>
            <a:r>
              <a:rPr lang="hu-HU" sz="2400" dirty="0"/>
              <a:t>Volt ott sok asszony is, akik távolról figyelték mindezt. Ezek Galileából követték Jézust, hogy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szolgáljanak </a:t>
            </a:r>
            <a:r>
              <a:rPr lang="hu-HU" sz="2400" dirty="0"/>
              <a:t>neki. </a:t>
            </a:r>
            <a:r>
              <a:rPr lang="hu-HU" sz="2400" baseline="30000" dirty="0"/>
              <a:t>56</a:t>
            </a:r>
            <a:r>
              <a:rPr lang="hu-HU" sz="2400" dirty="0"/>
              <a:t>Közöttük volt a magdalai Mária és Mária, Jakab és József anyja, valamint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err="1" smtClean="0"/>
              <a:t>Zebedeus</a:t>
            </a:r>
            <a:r>
              <a:rPr lang="hu-HU" sz="2400" dirty="0" smtClean="0"/>
              <a:t> </a:t>
            </a:r>
            <a:r>
              <a:rPr lang="hu-HU" sz="2400" dirty="0"/>
              <a:t>fiainak anyja. 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74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06978"/>
            <a:ext cx="12192000" cy="747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elvégeztetett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Jézus kereszthalálánál annyira csak az Ő szenvedésére szoktunk figyelni, hogy </a:t>
            </a:r>
            <a:r>
              <a:rPr lang="hu-HU" sz="2600" dirty="0" err="1" smtClean="0">
                <a:solidFill>
                  <a:srgbClr val="7030A0"/>
                </a:solidFill>
              </a:rPr>
              <a:t>elsiklunk</a:t>
            </a:r>
            <a:r>
              <a:rPr lang="hu-HU" sz="2600" dirty="0" smtClean="0">
                <a:solidFill>
                  <a:srgbClr val="7030A0"/>
                </a:solidFill>
              </a:rPr>
              <a:t> néhány izgalmas mozzanat felett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a</a:t>
            </a:r>
            <a:r>
              <a:rPr lang="hu-HU" sz="2400" dirty="0" smtClean="0"/>
              <a:t> templom kárpitja felülről kettéhasad – Isten megszünteti a véres áldozatokat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m</a:t>
            </a:r>
            <a:r>
              <a:rPr lang="hu-HU" sz="2400" dirty="0" smtClean="0"/>
              <a:t>egrendül a föld és sziklák hasadnak ketté – Isten így jelzi, hogy az egész világot megrengető esemény történt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h</a:t>
            </a:r>
            <a:r>
              <a:rPr lang="hu-HU" sz="2400" dirty="0" smtClean="0"/>
              <a:t>alottak támadnak fel és bemennek a városba – Jézus előre jelezte, sokan még akkor sem hajlandóak hinni, ha emberek jönnek vissza a halálból.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Egyedül a nyomorúságban?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Jézus a kereszten a 22. zsoltárt idézi. Beazonosítjuk a hasonlóságokat:</a:t>
            </a:r>
            <a:endParaRPr lang="hu-HU" sz="24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egyedül marad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gyaláznak az emberek és megvet a nép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gúnyolódnak rajtam, fejüket csóválják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az Úrra bízta magát, mentse hát meg őt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torkom kiszáradt, mint a cserép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á</a:t>
            </a:r>
            <a:r>
              <a:rPr lang="hu-HU" sz="2200" dirty="0" smtClean="0"/>
              <a:t>tlyukasztották kezemet, lábamat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megosztoznak ruháimon, köntösömre sorsot vetnek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Nem figyelünk a zsoltár végére. Pedig lehet, hogy Jézus pont azzal akart üzenni nekünk?!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Én </a:t>
            </a:r>
            <a:r>
              <a:rPr lang="hu-HU" sz="1800" dirty="0">
                <a:solidFill>
                  <a:srgbClr val="0070C0"/>
                </a:solidFill>
              </a:rPr>
              <a:t>Istenem, én Istenem, miért hagytál el engem</a:t>
            </a:r>
            <a:r>
              <a:rPr lang="hu-HU" sz="1800" dirty="0" smtClean="0">
                <a:solidFill>
                  <a:srgbClr val="0070C0"/>
                </a:solidFill>
              </a:rPr>
              <a:t>?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Zsolt</a:t>
            </a:r>
            <a:r>
              <a:rPr lang="hu-HU" sz="1800" dirty="0" smtClean="0">
                <a:solidFill>
                  <a:srgbClr val="0070C0"/>
                </a:solidFill>
              </a:rPr>
              <a:t> 22,2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0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Nem vagy egyedül a nyomorúságban!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Jézus mellett ott van </a:t>
            </a:r>
            <a:r>
              <a:rPr lang="hu-HU" sz="2400" dirty="0" err="1" smtClean="0">
                <a:solidFill>
                  <a:srgbClr val="0070C0"/>
                </a:solidFill>
              </a:rPr>
              <a:t>cirénei</a:t>
            </a:r>
            <a:r>
              <a:rPr lang="hu-HU" sz="2400" dirty="0" smtClean="0">
                <a:solidFill>
                  <a:srgbClr val="0070C0"/>
                </a:solidFill>
              </a:rPr>
              <a:t> Simon</a:t>
            </a:r>
            <a:endParaRPr lang="hu-HU" sz="24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Jézusnak is sokat jelentett, hogy valaki mellé szegődött nagy nyomorúságában, és egy darabon vitte helyette keresztjét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n</a:t>
            </a:r>
            <a:r>
              <a:rPr lang="hu-HU" sz="2200" dirty="0" smtClean="0"/>
              <a:t>em érzed úgy, néha, mintha melléd szegődne valaki a nehéz időkben (vagy küld Isten hozzád egy embert)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>
                <a:solidFill>
                  <a:srgbClr val="7030A0"/>
                </a:solidFill>
              </a:rPr>
              <a:t>Jézus a 22. </a:t>
            </a:r>
            <a:r>
              <a:rPr lang="hu-HU" sz="2400" dirty="0" smtClean="0">
                <a:solidFill>
                  <a:srgbClr val="7030A0"/>
                </a:solidFill>
              </a:rPr>
              <a:t>zsoltárral </a:t>
            </a:r>
            <a:r>
              <a:rPr lang="hu-HU" sz="2400" dirty="0">
                <a:solidFill>
                  <a:srgbClr val="7030A0"/>
                </a:solidFill>
              </a:rPr>
              <a:t>előre </a:t>
            </a:r>
            <a:r>
              <a:rPr lang="hu-HU" sz="2400" dirty="0" smtClean="0">
                <a:solidFill>
                  <a:srgbClr val="7030A0"/>
                </a:solidFill>
              </a:rPr>
              <a:t>is mutat</a:t>
            </a:r>
            <a:endParaRPr lang="hu-HU" sz="240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/>
              <a:t>„A föld legvégéig mindenkinek eszébe jut az ÚR, és megtérnek hozzá, </a:t>
            </a:r>
            <a:r>
              <a:rPr lang="hu-HU" sz="2200" i="1" dirty="0" err="1"/>
              <a:t>őelőtte</a:t>
            </a:r>
            <a:r>
              <a:rPr lang="hu-HU" sz="2200" i="1" dirty="0"/>
              <a:t> borul le a népek minden nemzetsége. Mert az </a:t>
            </a:r>
            <a:r>
              <a:rPr lang="hu-HU" sz="2200" i="1" dirty="0" err="1"/>
              <a:t>ÚRé</a:t>
            </a:r>
            <a:r>
              <a:rPr lang="hu-HU" sz="2200" i="1" dirty="0"/>
              <a:t> a királyi hatalom, ő uralkodik a népeken. Csak előtte borulnak le a földi hatalmasságok, térdet hajt előtte minden halandó, aki nem tudja életét megtartani. Az utódok szolgálják őt, beszélnek az Úrról a jövő nemzedéknek. (28-31.v.)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Mert </a:t>
            </a:r>
            <a:r>
              <a:rPr lang="hu-HU" sz="1800" dirty="0">
                <a:solidFill>
                  <a:srgbClr val="0070C0"/>
                </a:solidFill>
              </a:rPr>
              <a:t>nem veti meg és nem utálja az elesettek nyomorúságát, nem rejti el orcáját előlük, segélykiáltásukat </a:t>
            </a:r>
            <a:r>
              <a:rPr lang="hu-HU" sz="1800" dirty="0" smtClean="0">
                <a:solidFill>
                  <a:srgbClr val="0070C0"/>
                </a:solidFill>
              </a:rPr>
              <a:t>meghallgatja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Zsolt</a:t>
            </a:r>
            <a:r>
              <a:rPr lang="hu-HU" sz="1800" dirty="0" smtClean="0">
                <a:solidFill>
                  <a:srgbClr val="0070C0"/>
                </a:solidFill>
              </a:rPr>
              <a:t> 22,25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0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elvégeztetett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Jézus minden kétséget kizáróan egyértelművé akarja tenni előttünk, hogy az Isten Fia, a világ Megváltója halt meg a kereszten</a:t>
            </a:r>
            <a:endParaRPr lang="hu-HU" sz="24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 római százados fel is ismeri ezt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 zsidó nép, akihez Jézus jöt</a:t>
            </a:r>
            <a:r>
              <a:rPr lang="hu-HU" sz="2200" dirty="0" smtClean="0"/>
              <a:t>t,</a:t>
            </a:r>
            <a:r>
              <a:rPr lang="hu-HU" sz="2200" dirty="0" smtClean="0"/>
              <a:t> nem ismeri fel benne Megváltóját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s</a:t>
            </a:r>
            <a:r>
              <a:rPr lang="hu-HU" sz="2200" dirty="0" smtClean="0"/>
              <a:t>zomorú, hogy a legtöbb ember így van ezzel ma is!</a:t>
            </a: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 szenvedés, melyet Isten rendel az életünkbe, sosem céltalan</a:t>
            </a:r>
            <a:endParaRPr lang="hu-HU" sz="26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n</a:t>
            </a:r>
            <a:r>
              <a:rPr lang="hu-HU" sz="2200" dirty="0" smtClean="0"/>
              <a:t>ehéz megtanulni olyan alázattal fogadni azt, mint Jézus tette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mert nem magára, hanem szenvedésének eredményére (hasznára) tekintett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„bizony, javamra vált a nagy nyomorúság”</a:t>
            </a:r>
            <a:endParaRPr lang="hu-HU" sz="2200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Jézus </a:t>
            </a:r>
            <a:r>
              <a:rPr lang="hu-HU" sz="1800" dirty="0">
                <a:solidFill>
                  <a:srgbClr val="0070C0"/>
                </a:solidFill>
              </a:rPr>
              <a:t>pedig </a:t>
            </a:r>
            <a:r>
              <a:rPr lang="hu-HU" sz="1800" dirty="0" smtClean="0">
                <a:solidFill>
                  <a:srgbClr val="0070C0"/>
                </a:solidFill>
              </a:rPr>
              <a:t>ismét </a:t>
            </a:r>
            <a:r>
              <a:rPr lang="hu-HU" sz="1800" dirty="0">
                <a:solidFill>
                  <a:srgbClr val="0070C0"/>
                </a:solidFill>
              </a:rPr>
              <a:t>hangosan felkiáltott, és kilehelte </a:t>
            </a:r>
            <a:r>
              <a:rPr lang="hu-HU" sz="1800" dirty="0" smtClean="0">
                <a:solidFill>
                  <a:srgbClr val="0070C0"/>
                </a:solidFill>
              </a:rPr>
              <a:t>lelkét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</a:t>
            </a:r>
            <a:r>
              <a:rPr lang="hu-HU" sz="1800" dirty="0" smtClean="0">
                <a:solidFill>
                  <a:srgbClr val="0070C0"/>
                </a:solidFill>
              </a:rPr>
              <a:t>27,50</a:t>
            </a:r>
            <a:endParaRPr lang="hu-HU" sz="1800" dirty="0">
              <a:solidFill>
                <a:srgbClr val="0070C0"/>
              </a:solidFill>
            </a:endParaRPr>
          </a:p>
        </p:txBody>
      </p:sp>
      <p:pic>
        <p:nvPicPr>
          <p:cNvPr id="1025" name="Picture 1" descr="sorrend változtatá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75" y="2016125"/>
            <a:ext cx="1238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4134</TotalTime>
  <Words>1351</Words>
  <Application>Microsoft Office PowerPoint</Application>
  <PresentationFormat>Szélesvásznú</PresentationFormat>
  <Paragraphs>87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elvégeztetett</vt:lpstr>
      <vt:lpstr>elvégeztetett MÁTÉ evangéliuma 27. rész 27-56. versek</vt:lpstr>
      <vt:lpstr>elvégeztetett MÁTÉ evangéliuma 27. rész 27-56. versek</vt:lpstr>
      <vt:lpstr>elvégeztetett MÁTÉ evangéliuma 27. rész 27-56. versek</vt:lpstr>
      <vt:lpstr>PowerPoint-bemutató</vt:lpstr>
      <vt:lpstr>elvégeztetett bevezető gondolatok</vt:lpstr>
      <vt:lpstr>Egyedül a nyomorúságban?</vt:lpstr>
      <vt:lpstr>Nem vagy egyedül a nyomorúságban!</vt:lpstr>
      <vt:lpstr>elvégeztetett</vt:lpstr>
      <vt:lpstr>elvégeztetett záró gondolatok</vt:lpstr>
      <vt:lpstr>elvégeztetett záró gondolatok</vt:lpstr>
      <vt:lpstr>4 fő ok arra, miért fejezd be a probléma kerülgetését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412</cp:revision>
  <cp:lastPrinted>2023-11-16T10:36:53Z</cp:lastPrinted>
  <dcterms:created xsi:type="dcterms:W3CDTF">2020-09-26T18:34:06Z</dcterms:created>
  <dcterms:modified xsi:type="dcterms:W3CDTF">2024-01-28T00:34:31Z</dcterms:modified>
</cp:coreProperties>
</file>