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68" r:id="rId4"/>
    <p:sldId id="271" r:id="rId5"/>
    <p:sldId id="272" r:id="rId6"/>
    <p:sldId id="273" r:id="rId7"/>
    <p:sldId id="274" r:id="rId8"/>
    <p:sldId id="275" r:id="rId9"/>
    <p:sldId id="276" r:id="rId10"/>
    <p:sldId id="277" r:id="rId11"/>
    <p:sldId id="279"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7" d="100"/>
          <a:sy n="77" d="100"/>
        </p:scale>
        <p:origin x="12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2684-DC96-4A93-87D7-706056C49E6E}" type="datetimeFigureOut">
              <a:rPr lang="hu-HU" smtClean="0"/>
              <a:t>2023. 02. 25.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6DFE-E029-42B7-AAB7-29D77E133E47}" type="slidenum">
              <a:rPr lang="hu-HU" smtClean="0"/>
              <a:t>‹#›</a:t>
            </a:fld>
            <a:endParaRPr lang="hu-HU"/>
          </a:p>
        </p:txBody>
      </p:sp>
    </p:spTree>
    <p:extLst>
      <p:ext uri="{BB962C8B-B14F-4D97-AF65-F5344CB8AC3E}">
        <p14:creationId xmlns:p14="http://schemas.microsoft.com/office/powerpoint/2010/main" val="65002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Ez egy Michael </a:t>
            </a:r>
            <a:r>
              <a:rPr lang="hu-HU" dirty="0" err="1"/>
              <a:t>Belk</a:t>
            </a:r>
            <a:r>
              <a:rPr lang="hu-HU" dirty="0"/>
              <a:t> fotó, amely egy nagyobb fotósorozat része. Neves amerikai fényképeszről van szó, akit karrierje csúcsán megszólított Isten, és azt kérdezte tőle, hogy mire használja mindazokat az áldásokat és a tehetségét, amivel megajándékozta őt az Úr. Így aztán félbehagyva a karrierjét, olyan fotókat kezdett el készíteni, amelyekkel az Úr Jézus üzenetét szeretné közelebb hozni a ma élő emberekhez. </a:t>
            </a:r>
          </a:p>
          <a:p>
            <a:endParaRPr lang="hu-HU" dirty="0"/>
          </a:p>
          <a:p>
            <a:r>
              <a:rPr lang="hu-HU" dirty="0"/>
              <a:t>A gazdag ifjú történetéhez is készített egy képet. Egyébként érdemes a többi fotót is tanulmányozni a journeywiththemessiah.org oldalon. Minden fotóhoz ír némi elgondolkodtató üzenetet. Az ehhez a fotóhoz írt jegyzetből idézek néhány sort:</a:t>
            </a:r>
          </a:p>
          <a:p>
            <a:endParaRPr lang="hu-HU" dirty="0"/>
          </a:p>
          <a:p>
            <a:r>
              <a:rPr lang="hu-HU" dirty="0"/>
              <a:t>„Jézus nem tagadja meg tőlünk a pénzt és a vagyont (a földi javakat). De azt tudja, hogy a hozzájuk való viszonyulásunk életünk legnagyobb akadályává (ütközőpontjává) válhat. Mivel a pénzügyek vezethetnek irigységhez, korrupcióhoz, váláshoz, betegséghez, szívinfarktushoz, de még öngyilkossághoz is.” </a:t>
            </a:r>
          </a:p>
          <a:p>
            <a:r>
              <a:rPr lang="hu-HU" dirty="0"/>
              <a:t>„A jelenlegi kényelmünk és javaink vajon visszatartanak-e bennünket attól az álomtól, amit Isten helyezett el a szívünkben?” Vagy éppen annak az útnak a követésétől, amelyre Jézus Krisztus hív bennünket?</a:t>
            </a:r>
          </a:p>
        </p:txBody>
      </p:sp>
      <p:sp>
        <p:nvSpPr>
          <p:cNvPr id="4" name="Dia számának helye 3"/>
          <p:cNvSpPr>
            <a:spLocks noGrp="1"/>
          </p:cNvSpPr>
          <p:nvPr>
            <p:ph type="sldNum" sz="quarter" idx="10"/>
          </p:nvPr>
        </p:nvSpPr>
        <p:spPr/>
        <p:txBody>
          <a:bodyPr/>
          <a:lstStyle/>
          <a:p>
            <a:fld id="{43D56AB7-9312-4745-8F1D-B298FA6D9821}" type="slidenum">
              <a:rPr lang="hu-HU" smtClean="0"/>
              <a:t>4</a:t>
            </a:fld>
            <a:endParaRPr lang="hu-HU"/>
          </a:p>
        </p:txBody>
      </p:sp>
    </p:spTree>
    <p:extLst>
      <p:ext uri="{BB962C8B-B14F-4D97-AF65-F5344CB8AC3E}">
        <p14:creationId xmlns:p14="http://schemas.microsoft.com/office/powerpoint/2010/main" val="331282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50"/>
            <a:ext cx="5486400" cy="4352925"/>
          </a:xfrm>
        </p:spPr>
        <p:txBody>
          <a:bodyPr/>
          <a:lstStyle/>
          <a:p>
            <a:r>
              <a:rPr lang="hu-HU" dirty="0">
                <a:effectLst/>
              </a:rPr>
              <a:t>"2011-ben Steve </a:t>
            </a:r>
            <a:r>
              <a:rPr lang="hu-HU" dirty="0" err="1">
                <a:effectLst/>
              </a:rPr>
              <a:t>Jobs</a:t>
            </a:r>
            <a:r>
              <a:rPr lang="hu-HU" dirty="0">
                <a:effectLst/>
              </a:rPr>
              <a:t> 56 évesen hunyt el hasnyálmirigy rákban, 7 milliárd dolláros vagyont hagyva maga után. Ezek voltak az utolsó szavai;</a:t>
            </a:r>
          </a:p>
          <a:p>
            <a:r>
              <a:rPr lang="hu-HU" dirty="0">
                <a:effectLst/>
              </a:rPr>
              <a:t>′′ Ezen a ponton, az ágyban fekve, betegen az egész életemre emlékezve, rájöttem, hogy minden elismerés és vagyon, amit </a:t>
            </a:r>
            <a:r>
              <a:rPr lang="hu-HU" dirty="0" err="1">
                <a:effectLst/>
              </a:rPr>
              <a:t>birtokolok</a:t>
            </a:r>
            <a:r>
              <a:rPr lang="hu-HU" dirty="0">
                <a:effectLst/>
              </a:rPr>
              <a:t>, értelmetlen a közelgő halállal szemben. Van pénzem, hogy bármilyen tehetséges embert felvegyek, de nem lehet valakit felvenni, aki viseli a betegségemet. A pénzzel minden anyagi dolog elérhető, de van egy dolog, amit nem lehet megvenni: ′′ ÉLET ". </a:t>
            </a:r>
            <a:r>
              <a:rPr lang="hu-HU" dirty="0">
                <a:solidFill>
                  <a:srgbClr val="FF0000"/>
                </a:solidFill>
                <a:effectLst/>
              </a:rPr>
              <a:t>JÉZUS A BETEGSÉGEINKET IS MAGÁRA VETTE, HOGY ÖRÖK ÉLETET ADJON NEKÜNK.</a:t>
            </a:r>
          </a:p>
          <a:p>
            <a:r>
              <a:rPr lang="hu-HU" dirty="0">
                <a:effectLst/>
              </a:rPr>
              <a:t>Ahogy öregedtem, egyszerre rájöttem: egy 300 dolláros óra és egy 3.000.000 dolláros ugyanazt mutatja. Hogy egy 150.000 dolláros autóval és egy 15.000.000 dolláros autóval ugyanoda érhetünk el. Hogy egy 150 dolláros vagy 1500 dolláros bor ugyanazt a másnaposságot generálja ". Hogy egy 300 négyzetméteres házban vagy 3000 négyzetméteresben a magány ugyanaz ".</a:t>
            </a:r>
          </a:p>
          <a:p>
            <a:r>
              <a:rPr lang="hu-HU" dirty="0">
                <a:effectLst/>
              </a:rPr>
              <a:t>′′ Az igazi boldogság nem anyagi dolgokból ered…”</a:t>
            </a:r>
          </a:p>
          <a:p>
            <a:r>
              <a:rPr lang="hu-HU" dirty="0">
                <a:effectLst/>
              </a:rPr>
              <a:t>„ - Ne neveld a gyerekeidet arra, hogy hogyan legyenek gazdagok. Oktasd őket arra, hogy boldogok legyenek </a:t>
            </a:r>
          </a:p>
          <a:p>
            <a:r>
              <a:rPr lang="hu-HU" dirty="0">
                <a:effectLst/>
              </a:rPr>
              <a:t>- Edd az ételeket gyógyszerként, különben ételként kell fogyasztanod a gyógyszereket.</a:t>
            </a:r>
          </a:p>
          <a:p>
            <a:r>
              <a:rPr lang="hu-HU" dirty="0">
                <a:effectLst/>
              </a:rPr>
              <a:t>- Aki szeret, az soha nem hagy el, még akkor sem, ha 100 oka van rá, hogy kilépjen a kapcsolatból. Mindig talál okot a maradásra. </a:t>
            </a:r>
            <a:r>
              <a:rPr lang="hu-HU" dirty="0">
                <a:solidFill>
                  <a:srgbClr val="FF0000"/>
                </a:solidFill>
                <a:effectLst/>
              </a:rPr>
              <a:t>KÁR, HOGY ITT NEM ISTENRE GONDOLT</a:t>
            </a:r>
            <a:endParaRPr lang="hu-HU" dirty="0">
              <a:effectLst/>
            </a:endParaRPr>
          </a:p>
          <a:p>
            <a:r>
              <a:rPr lang="hu-HU" dirty="0">
                <a:effectLst/>
              </a:rPr>
              <a:t>- Ha gyorsan akarsz menni, menj egyedül! De ha messzire akarsz menni, menj együtt.</a:t>
            </a:r>
          </a:p>
          <a:p>
            <a:r>
              <a:rPr lang="hu-HU" dirty="0">
                <a:effectLst/>
              </a:rPr>
              <a:t>Az élet bármely szakaszában is vagy most, légy hálás, és élvezd a kis dolgokat a lehető legteljesebb mértékben, és </a:t>
            </a:r>
            <a:r>
              <a:rPr lang="hu-HU" dirty="0" err="1">
                <a:effectLst/>
              </a:rPr>
              <a:t>tartsd</a:t>
            </a:r>
            <a:r>
              <a:rPr lang="hu-HU" dirty="0">
                <a:effectLst/>
              </a:rPr>
              <a:t> meg párod, családod és barátaid szeretetét…” </a:t>
            </a:r>
            <a:r>
              <a:rPr lang="hu-HU" dirty="0">
                <a:solidFill>
                  <a:srgbClr val="FF0000"/>
                </a:solidFill>
                <a:effectLst/>
              </a:rPr>
              <a:t>DE LEGINKÁBB ÉLVEZD ISTEN SZERETETÉT</a:t>
            </a:r>
            <a:endParaRPr lang="hu-HU" dirty="0"/>
          </a:p>
        </p:txBody>
      </p:sp>
      <p:sp>
        <p:nvSpPr>
          <p:cNvPr id="4" name="Dia számának helye 3"/>
          <p:cNvSpPr>
            <a:spLocks noGrp="1"/>
          </p:cNvSpPr>
          <p:nvPr>
            <p:ph type="sldNum" sz="quarter" idx="10"/>
          </p:nvPr>
        </p:nvSpPr>
        <p:spPr/>
        <p:txBody>
          <a:bodyPr/>
          <a:lstStyle/>
          <a:p>
            <a:fld id="{43D56AB7-9312-4745-8F1D-B298FA6D9821}" type="slidenum">
              <a:rPr lang="hu-HU" smtClean="0"/>
              <a:t>5</a:t>
            </a:fld>
            <a:endParaRPr lang="hu-HU"/>
          </a:p>
        </p:txBody>
      </p:sp>
    </p:spTree>
    <p:extLst>
      <p:ext uri="{BB962C8B-B14F-4D97-AF65-F5344CB8AC3E}">
        <p14:creationId xmlns:p14="http://schemas.microsoft.com/office/powerpoint/2010/main" val="399838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solidFill>
                  <a:srgbClr val="FF0000"/>
                </a:solidFill>
              </a:rPr>
              <a:t>Ki juthat be a mennyek országába?</a:t>
            </a:r>
          </a:p>
          <a:p>
            <a:r>
              <a:rPr lang="hu-HU" dirty="0"/>
              <a:t>Ezt a kérdést veti fel a gazdag ifjú története, hiszen ez a kérdés vetődik fel a tanítványokban, miután szem és fültanúi Jézus beszélgetésének a gazdag ifjúval. </a:t>
            </a:r>
          </a:p>
          <a:p>
            <a:endParaRPr lang="hu-HU" dirty="0"/>
          </a:p>
          <a:p>
            <a:r>
              <a:rPr lang="hu-HU" dirty="0"/>
              <a:t>Jézus válasza jól ismert mindannyiunk előtt:</a:t>
            </a:r>
          </a:p>
          <a:p>
            <a:r>
              <a:rPr lang="hu-HU" dirty="0">
                <a:solidFill>
                  <a:srgbClr val="FF0000"/>
                </a:solidFill>
              </a:rPr>
              <a:t>Embereknél ez lehetetlen, de Istennél minden lehetséges</a:t>
            </a:r>
          </a:p>
          <a:p>
            <a:r>
              <a:rPr lang="hu-HU" dirty="0"/>
              <a:t>Jézus egy nagyon lényeges tanulságot helyezett a tanítványok szívére. Azon túl, hogy a gazdagság veszélyeiről tanított, azt is világossá szerette volna tenni, hogy egy ember sem képes elérni  saját erejéből az üdvösséget, bármennyire is elszántan és elkötelezetten próbálkozik vele. </a:t>
            </a:r>
          </a:p>
        </p:txBody>
      </p:sp>
      <p:sp>
        <p:nvSpPr>
          <p:cNvPr id="4" name="Dia számának helye 3"/>
          <p:cNvSpPr>
            <a:spLocks noGrp="1"/>
          </p:cNvSpPr>
          <p:nvPr>
            <p:ph type="sldNum" sz="quarter" idx="10"/>
          </p:nvPr>
        </p:nvSpPr>
        <p:spPr/>
        <p:txBody>
          <a:bodyPr/>
          <a:lstStyle/>
          <a:p>
            <a:fld id="{43D56AB7-9312-4745-8F1D-B298FA6D9821}" type="slidenum">
              <a:rPr lang="hu-HU" smtClean="0"/>
              <a:t>6</a:t>
            </a:fld>
            <a:endParaRPr lang="hu-HU"/>
          </a:p>
        </p:txBody>
      </p:sp>
    </p:spTree>
    <p:extLst>
      <p:ext uri="{BB962C8B-B14F-4D97-AF65-F5344CB8AC3E}">
        <p14:creationId xmlns:p14="http://schemas.microsoft.com/office/powerpoint/2010/main" val="237747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3D56AB7-9312-4745-8F1D-B298FA6D9821}" type="slidenum">
              <a:rPr lang="hu-HU" smtClean="0"/>
              <a:t>7</a:t>
            </a:fld>
            <a:endParaRPr lang="hu-HU"/>
          </a:p>
        </p:txBody>
      </p:sp>
    </p:spTree>
    <p:extLst>
      <p:ext uri="{BB962C8B-B14F-4D97-AF65-F5344CB8AC3E}">
        <p14:creationId xmlns:p14="http://schemas.microsoft.com/office/powerpoint/2010/main" val="35423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Avici</a:t>
            </a:r>
            <a:r>
              <a:rPr lang="hu-HU" dirty="0"/>
              <a:t> </a:t>
            </a:r>
            <a:r>
              <a:rPr lang="hu-HU" dirty="0" err="1"/>
              <a:t>vilgáhírű</a:t>
            </a:r>
            <a:r>
              <a:rPr lang="hu-HU" dirty="0"/>
              <a:t> zenészt 28 évesen holtan találták meg szállodai szobájában. Öngyilkosság. A szülei többek között a következőket írták róla közleményükben: “Nem folytathatta így tovább, meg akarta találni a lelki békéjét.” (</a:t>
            </a:r>
            <a:r>
              <a:rPr lang="hu-HU" dirty="0" err="1"/>
              <a:t>Avicit</a:t>
            </a:r>
            <a:r>
              <a:rPr lang="hu-HU" dirty="0"/>
              <a:t> összehasonlították a gazdag ifjúval)</a:t>
            </a:r>
          </a:p>
          <a:p>
            <a:endParaRPr lang="hu-HU" dirty="0"/>
          </a:p>
          <a:p>
            <a:r>
              <a:rPr lang="hu-HU" dirty="0"/>
              <a:t>A fényűzés, a hírnév, a gazdagság nem okozott békét, kiegyensúlyozottságot. De nem </a:t>
            </a:r>
            <a:r>
              <a:rPr lang="hu-HU" dirty="0" err="1"/>
              <a:t>nem</a:t>
            </a:r>
            <a:r>
              <a:rPr lang="hu-HU" dirty="0"/>
              <a:t> hozott lelki békét és boldogságot számára a jótékonykodás sem. </a:t>
            </a:r>
          </a:p>
          <a:p>
            <a:r>
              <a:rPr lang="hu-HU" dirty="0"/>
              <a:t> </a:t>
            </a:r>
            <a:r>
              <a:rPr lang="hu-HU" dirty="0" err="1"/>
              <a:t>Avici</a:t>
            </a:r>
            <a:r>
              <a:rPr lang="hu-HU" dirty="0"/>
              <a:t> Egyik alapítótagja a 2011-ben létrehozott House of </a:t>
            </a:r>
            <a:r>
              <a:rPr lang="hu-HU" dirty="0" err="1"/>
              <a:t>Hunger-nek</a:t>
            </a:r>
            <a:r>
              <a:rPr lang="hu-HU" dirty="0"/>
              <a:t>, ami gyakorlatilag egy jótékonysági turné volt azzal a céllal, hogy pénzt gyűjtsenek a világ éhezőinek. A koncert bevételeiből egymillió dollárt adományoztak a </a:t>
            </a:r>
            <a:r>
              <a:rPr lang="hu-HU" dirty="0" err="1"/>
              <a:t>Feeding</a:t>
            </a:r>
            <a:r>
              <a:rPr lang="hu-HU" dirty="0"/>
              <a:t> </a:t>
            </a:r>
            <a:r>
              <a:rPr lang="hu-HU" dirty="0" err="1"/>
              <a:t>America</a:t>
            </a:r>
            <a:r>
              <a:rPr lang="hu-HU" dirty="0"/>
              <a:t> nevű non-profit szervezetnek.</a:t>
            </a:r>
            <a:br>
              <a:rPr lang="hu-HU" dirty="0"/>
            </a:br>
            <a:r>
              <a:rPr lang="hu-HU" dirty="0"/>
              <a:t/>
            </a:r>
            <a:br>
              <a:rPr lang="hu-HU" dirty="0"/>
            </a:br>
            <a:r>
              <a:rPr lang="hu-HU" dirty="0"/>
              <a:t>Néhány nappal korábban ( a halála előtt) a zenész 85 millió dollárt (22 milliárd forintot) adományozott egy éhezés elleni alapítvány javára. </a:t>
            </a:r>
            <a:r>
              <a:rPr lang="hu-HU" dirty="0" err="1"/>
              <a:t>Avicii</a:t>
            </a:r>
            <a:r>
              <a:rPr lang="hu-HU" dirty="0"/>
              <a:t> egyébként nem először tett ilyen gesztust, 2012-ben már adott pénzt a szervezetnek, sőt turnézott is az alapítvány érdekében. Egy évvel később úgy nyilatkozott a jótékonykodásról: "Amikor elkezdtem pénzt keresni, rájöttem, hogy nincs is igazán szükségem rá„</a:t>
            </a:r>
          </a:p>
          <a:p>
            <a:endParaRPr lang="hu-HU" dirty="0"/>
          </a:p>
          <a:p>
            <a:r>
              <a:rPr lang="hu-HU" dirty="0"/>
              <a:t>Miben rejlik az igazi boldogság? Hogyan érjük el lelkünk üdvösségét?</a:t>
            </a:r>
          </a:p>
        </p:txBody>
      </p:sp>
      <p:sp>
        <p:nvSpPr>
          <p:cNvPr id="4" name="Dia számának helye 3"/>
          <p:cNvSpPr>
            <a:spLocks noGrp="1"/>
          </p:cNvSpPr>
          <p:nvPr>
            <p:ph type="sldNum" sz="quarter" idx="10"/>
          </p:nvPr>
        </p:nvSpPr>
        <p:spPr/>
        <p:txBody>
          <a:bodyPr/>
          <a:lstStyle/>
          <a:p>
            <a:fld id="{43D56AB7-9312-4745-8F1D-B298FA6D9821}" type="slidenum">
              <a:rPr lang="hu-HU" smtClean="0"/>
              <a:t>8</a:t>
            </a:fld>
            <a:endParaRPr lang="hu-HU"/>
          </a:p>
        </p:txBody>
      </p:sp>
    </p:spTree>
    <p:extLst>
      <p:ext uri="{BB962C8B-B14F-4D97-AF65-F5344CB8AC3E}">
        <p14:creationId xmlns:p14="http://schemas.microsoft.com/office/powerpoint/2010/main" val="36134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400" dirty="0"/>
              <a:t>Jézus megkedvelte a gazdag ifjút. Nem Jézus volt elégedetlen vele, hanem ő volt elégedetlen önmagával. Bár nem vagyunk tökéletesek, ez cseppet sem változtat Isten irántunk való szeretetén. A gazdag ifjú megszomorodott önmagán, vajon hogyan élte tovább az életét</a:t>
            </a:r>
            <a:r>
              <a:rPr lang="hu-HU" sz="1400"/>
              <a:t>?  </a:t>
            </a:r>
            <a:endParaRPr lang="hu-HU" sz="1400" dirty="0"/>
          </a:p>
          <a:p>
            <a:endParaRPr lang="hu-HU" sz="1400" dirty="0"/>
          </a:p>
          <a:p>
            <a:r>
              <a:rPr lang="hu-HU" sz="1400" dirty="0"/>
              <a:t>Bűneink bocsánata szabaddá tesz minket; lelkünk megváltása szárnyakat kell, hogy adjon nekünk. Jézus az igazi élet számunkra.  Az életünket Vele élhetjük.</a:t>
            </a:r>
          </a:p>
          <a:p>
            <a:endParaRPr lang="hu-HU" sz="1400" dirty="0"/>
          </a:p>
          <a:p>
            <a:r>
              <a:rPr lang="hu-HU" sz="1400" dirty="0"/>
              <a:t>„Kövess engem!” – ez az, amit elmulasztott a gazdag ifjú. Jézus követésének az elmulasztása miatt boldogtalan olyan sok ember.</a:t>
            </a:r>
          </a:p>
          <a:p>
            <a:endParaRPr lang="hu-HU" sz="1400" dirty="0"/>
          </a:p>
          <a:p>
            <a:r>
              <a:rPr lang="hu-HU" sz="1400" dirty="0"/>
              <a:t>De nem a szabályok betartása a legfontosabb a követésben, hanem a kapcsolat megélése Krisztussal, mely aztán kihat életünk sok területére is.</a:t>
            </a:r>
          </a:p>
          <a:p>
            <a:endParaRPr lang="hu-HU" sz="1600" dirty="0"/>
          </a:p>
        </p:txBody>
      </p:sp>
      <p:sp>
        <p:nvSpPr>
          <p:cNvPr id="4" name="Dia számának helye 3"/>
          <p:cNvSpPr>
            <a:spLocks noGrp="1"/>
          </p:cNvSpPr>
          <p:nvPr>
            <p:ph type="sldNum" sz="quarter" idx="10"/>
          </p:nvPr>
        </p:nvSpPr>
        <p:spPr/>
        <p:txBody>
          <a:bodyPr/>
          <a:lstStyle/>
          <a:p>
            <a:fld id="{43D56AB7-9312-4745-8F1D-B298FA6D9821}" type="slidenum">
              <a:rPr lang="hu-HU" smtClean="0"/>
              <a:t>9</a:t>
            </a:fld>
            <a:endParaRPr lang="hu-HU"/>
          </a:p>
        </p:txBody>
      </p:sp>
    </p:spTree>
    <p:extLst>
      <p:ext uri="{BB962C8B-B14F-4D97-AF65-F5344CB8AC3E}">
        <p14:creationId xmlns:p14="http://schemas.microsoft.com/office/powerpoint/2010/main" val="116202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3D56AB7-9312-4745-8F1D-B298FA6D9821}" type="slidenum">
              <a:rPr lang="hu-HU" smtClean="0"/>
              <a:t>10</a:t>
            </a:fld>
            <a:endParaRPr lang="hu-HU"/>
          </a:p>
        </p:txBody>
      </p:sp>
    </p:spTree>
    <p:extLst>
      <p:ext uri="{BB962C8B-B14F-4D97-AF65-F5344CB8AC3E}">
        <p14:creationId xmlns:p14="http://schemas.microsoft.com/office/powerpoint/2010/main" val="258365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3D56AB7-9312-4745-8F1D-B298FA6D9821}" type="slidenum">
              <a:rPr lang="hu-HU" smtClean="0"/>
              <a:t>11</a:t>
            </a:fld>
            <a:endParaRPr lang="hu-HU"/>
          </a:p>
        </p:txBody>
      </p:sp>
    </p:spTree>
    <p:extLst>
      <p:ext uri="{BB962C8B-B14F-4D97-AF65-F5344CB8AC3E}">
        <p14:creationId xmlns:p14="http://schemas.microsoft.com/office/powerpoint/2010/main" val="295501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3D56AB7-9312-4745-8F1D-B298FA6D9821}" type="slidenum">
              <a:rPr lang="hu-HU" smtClean="0"/>
              <a:t>12</a:t>
            </a:fld>
            <a:endParaRPr lang="hu-HU"/>
          </a:p>
        </p:txBody>
      </p:sp>
    </p:spTree>
    <p:extLst>
      <p:ext uri="{BB962C8B-B14F-4D97-AF65-F5344CB8AC3E}">
        <p14:creationId xmlns:p14="http://schemas.microsoft.com/office/powerpoint/2010/main" val="142140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u-HU"/>
              <a:t>Mintacím szerkesztése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u-HU"/>
              <a:t>Mintacím szerkesztése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8A87A34-81AB-432B-8DAE-1953F412C126}"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u-HU"/>
              <a:t>Mintacím szerkesztése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u-HU"/>
              <a:t>Mintacím szerkesztése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447191" y="2824269"/>
            <a:ext cx="4645152" cy="264445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412362" y="2821491"/>
            <a:ext cx="4645152" cy="263737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2/25/2023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4400" dirty="0" smtClean="0"/>
              <a:t>Ha tökéletes akarsz lenni</a:t>
            </a:r>
            <a:endParaRPr lang="hu-HU" sz="4400" dirty="0"/>
          </a:p>
        </p:txBody>
      </p:sp>
      <p:sp>
        <p:nvSpPr>
          <p:cNvPr id="3" name="Alcím 2"/>
          <p:cNvSpPr>
            <a:spLocks noGrp="1"/>
          </p:cNvSpPr>
          <p:nvPr>
            <p:ph type="subTitle" idx="1"/>
          </p:nvPr>
        </p:nvSpPr>
        <p:spPr/>
        <p:txBody>
          <a:bodyPr/>
          <a:lstStyle/>
          <a:p>
            <a:r>
              <a:rPr lang="hu-HU" sz="2800" dirty="0" smtClean="0">
                <a:solidFill>
                  <a:srgbClr val="C00000"/>
                </a:solidFill>
              </a:rPr>
              <a:t>Ki mehet be a </a:t>
            </a:r>
            <a:r>
              <a:rPr lang="hu-HU" sz="2800" smtClean="0">
                <a:solidFill>
                  <a:srgbClr val="C00000"/>
                </a:solidFill>
              </a:rPr>
              <a:t>mennyek országába</a:t>
            </a:r>
            <a:r>
              <a:rPr lang="hu-HU" sz="2800" smtClean="0">
                <a:solidFill>
                  <a:srgbClr val="C00000"/>
                </a:solidFill>
              </a:rPr>
              <a:t>?</a:t>
            </a:r>
            <a:endParaRPr lang="hu-HU" sz="2800" dirty="0">
              <a:solidFill>
                <a:srgbClr val="C00000"/>
              </a:solidFill>
            </a:endParaRPr>
          </a:p>
        </p:txBody>
      </p:sp>
    </p:spTree>
    <p:extLst>
      <p:ext uri="{BB962C8B-B14F-4D97-AF65-F5344CB8AC3E}">
        <p14:creationId xmlns:p14="http://schemas.microsoft.com/office/powerpoint/2010/main" val="3935317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 tökéletes akarsz lenni</a:t>
            </a:r>
            <a:br>
              <a:rPr lang="hu-HU" dirty="0" smtClean="0"/>
            </a:br>
            <a:r>
              <a:rPr lang="hu-HU" dirty="0" smtClean="0">
                <a:solidFill>
                  <a:srgbClr val="7030A0"/>
                </a:solidFill>
              </a:rPr>
              <a:t>záró gondolatok</a:t>
            </a:r>
            <a:endParaRPr lang="hu-HU" dirty="0">
              <a:solidFill>
                <a:srgbClr val="7030A0"/>
              </a:solidFill>
            </a:endParaRPr>
          </a:p>
        </p:txBody>
      </p:sp>
      <p:sp>
        <p:nvSpPr>
          <p:cNvPr id="3" name="Tartalom helye 2"/>
          <p:cNvSpPr>
            <a:spLocks noGrp="1"/>
          </p:cNvSpPr>
          <p:nvPr>
            <p:ph idx="1"/>
          </p:nvPr>
        </p:nvSpPr>
        <p:spPr>
          <a:xfrm>
            <a:off x="1451578" y="2015732"/>
            <a:ext cx="9705949" cy="3940568"/>
          </a:xfrm>
        </p:spPr>
        <p:txBody>
          <a:bodyPr>
            <a:normAutofit/>
          </a:bodyPr>
          <a:lstStyle/>
          <a:p>
            <a:pPr marL="0" indent="0">
              <a:buNone/>
            </a:pPr>
            <a:r>
              <a:rPr lang="hu-HU" sz="2600" dirty="0" smtClean="0"/>
              <a:t>Állandó görcsben és megfelelési kényszerben fogod élni az életed.</a:t>
            </a:r>
            <a:r>
              <a:rPr lang="hu-HU" sz="2600" dirty="0">
                <a:solidFill>
                  <a:srgbClr val="0070C0"/>
                </a:solidFill>
              </a:rPr>
              <a:t> </a:t>
            </a:r>
            <a:endParaRPr lang="hu-HU" sz="2600" dirty="0" smtClean="0">
              <a:solidFill>
                <a:srgbClr val="0070C0"/>
              </a:solidFill>
            </a:endParaRPr>
          </a:p>
          <a:p>
            <a:pPr lvl="1"/>
            <a:r>
              <a:rPr lang="hu-HU" sz="2200" dirty="0" smtClean="0">
                <a:solidFill>
                  <a:srgbClr val="0070C0"/>
                </a:solidFill>
              </a:rPr>
              <a:t>nem </a:t>
            </a:r>
            <a:r>
              <a:rPr lang="hu-HU" sz="2200" dirty="0">
                <a:solidFill>
                  <a:srgbClr val="0070C0"/>
                </a:solidFill>
              </a:rPr>
              <a:t>leszel képes arra, hogy felszabadultan örülj, és élvezd az </a:t>
            </a:r>
            <a:r>
              <a:rPr lang="hu-HU" sz="2200" dirty="0" smtClean="0">
                <a:solidFill>
                  <a:srgbClr val="0070C0"/>
                </a:solidFill>
              </a:rPr>
              <a:t>életet</a:t>
            </a:r>
          </a:p>
          <a:p>
            <a:pPr lvl="1"/>
            <a:r>
              <a:rPr lang="hu-HU" sz="2200" dirty="0" smtClean="0">
                <a:solidFill>
                  <a:srgbClr val="0070C0"/>
                </a:solidFill>
              </a:rPr>
              <a:t>sosem leszel elégedett magaddal és a teljesítményeddel (az életeddel sem)</a:t>
            </a:r>
            <a:endParaRPr lang="hu-HU" sz="2200" dirty="0" smtClean="0"/>
          </a:p>
          <a:p>
            <a:pPr marL="0" indent="0">
              <a:buNone/>
            </a:pPr>
            <a:r>
              <a:rPr lang="hu-HU" sz="2400" dirty="0" smtClean="0"/>
              <a:t>Jobbnak fogod gondolni magad másoknál, ezért a többiekkel szemben ítélkező leszel, és sok lesz benned az előítélet.</a:t>
            </a:r>
          </a:p>
          <a:p>
            <a:pPr lvl="1"/>
            <a:r>
              <a:rPr lang="hu-HU" sz="2200" dirty="0">
                <a:solidFill>
                  <a:srgbClr val="0070C0"/>
                </a:solidFill>
              </a:rPr>
              <a:t>ö</a:t>
            </a:r>
            <a:r>
              <a:rPr lang="hu-HU" sz="2200" dirty="0" smtClean="0">
                <a:solidFill>
                  <a:srgbClr val="0070C0"/>
                </a:solidFill>
              </a:rPr>
              <a:t>nmagad a szándékaid, míg másokat a cselekedeteik alapján fogsz megítélni</a:t>
            </a:r>
          </a:p>
          <a:p>
            <a:pPr lvl="1"/>
            <a:r>
              <a:rPr lang="hu-HU" sz="2200" dirty="0">
                <a:solidFill>
                  <a:srgbClr val="0070C0"/>
                </a:solidFill>
              </a:rPr>
              <a:t>n</a:t>
            </a:r>
            <a:r>
              <a:rPr lang="hu-HU" sz="2200" dirty="0" smtClean="0">
                <a:solidFill>
                  <a:srgbClr val="0070C0"/>
                </a:solidFill>
              </a:rPr>
              <a:t>em </a:t>
            </a:r>
            <a:r>
              <a:rPr lang="hu-HU" sz="2200" dirty="0">
                <a:solidFill>
                  <a:srgbClr val="0070C0"/>
                </a:solidFill>
              </a:rPr>
              <a:t>f</a:t>
            </a:r>
            <a:r>
              <a:rPr lang="hu-HU" sz="2200" dirty="0" smtClean="0">
                <a:solidFill>
                  <a:srgbClr val="0070C0"/>
                </a:solidFill>
              </a:rPr>
              <a:t>ogsz törekedni az őszinte önismeretre és önvizsgálatra, mert félni fogsz attól, hogy mi derülhet ki </a:t>
            </a:r>
            <a:r>
              <a:rPr lang="hu-HU" sz="2200" dirty="0" smtClean="0">
                <a:solidFill>
                  <a:srgbClr val="0070C0"/>
                </a:solidFill>
              </a:rPr>
              <a:t>rólad</a:t>
            </a:r>
            <a:endParaRPr lang="hu-HU" sz="2200" dirty="0" smtClean="0">
              <a:solidFill>
                <a:srgbClr val="0070C0"/>
              </a:solidFill>
            </a:endParaRPr>
          </a:p>
        </p:txBody>
      </p:sp>
    </p:spTree>
    <p:extLst>
      <p:ext uri="{BB962C8B-B14F-4D97-AF65-F5344CB8AC3E}">
        <p14:creationId xmlns:p14="http://schemas.microsoft.com/office/powerpoint/2010/main" val="20698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 tökéletes akarsz lenni</a:t>
            </a:r>
            <a:br>
              <a:rPr lang="hu-HU" dirty="0" smtClean="0"/>
            </a:br>
            <a:r>
              <a:rPr lang="hu-HU" dirty="0" smtClean="0">
                <a:solidFill>
                  <a:srgbClr val="7030A0"/>
                </a:solidFill>
              </a:rPr>
              <a:t>záró gondolatok</a:t>
            </a:r>
            <a:endParaRPr lang="hu-HU" dirty="0">
              <a:solidFill>
                <a:srgbClr val="7030A0"/>
              </a:solidFill>
            </a:endParaRPr>
          </a:p>
        </p:txBody>
      </p:sp>
      <p:sp>
        <p:nvSpPr>
          <p:cNvPr id="3" name="Tartalom helye 2"/>
          <p:cNvSpPr>
            <a:spLocks noGrp="1"/>
          </p:cNvSpPr>
          <p:nvPr>
            <p:ph idx="1"/>
          </p:nvPr>
        </p:nvSpPr>
        <p:spPr>
          <a:xfrm>
            <a:off x="1451578" y="2015732"/>
            <a:ext cx="9705949" cy="3940568"/>
          </a:xfrm>
        </p:spPr>
        <p:txBody>
          <a:bodyPr>
            <a:normAutofit/>
          </a:bodyPr>
          <a:lstStyle/>
          <a:p>
            <a:pPr marL="0" indent="0">
              <a:lnSpc>
                <a:spcPct val="100000"/>
              </a:lnSpc>
              <a:buNone/>
            </a:pPr>
            <a:r>
              <a:rPr lang="hu-HU" sz="2400" dirty="0" smtClean="0"/>
              <a:t>Nem </a:t>
            </a:r>
            <a:r>
              <a:rPr lang="hu-HU" sz="2400" dirty="0" smtClean="0"/>
              <a:t>fogsz tudni könnyen megbocsátani magadnak, de azoknak sem, akik téged megbántottak.</a:t>
            </a:r>
          </a:p>
          <a:p>
            <a:pPr lvl="1">
              <a:lnSpc>
                <a:spcPct val="100000"/>
              </a:lnSpc>
            </a:pPr>
            <a:r>
              <a:rPr lang="hu-HU" sz="2200" dirty="0" smtClean="0">
                <a:solidFill>
                  <a:srgbClr val="0070C0"/>
                </a:solidFill>
              </a:rPr>
              <a:t>áldozatként fogsz tekinteni önmagadra, és ennek a fogságában fogod élni a napjaid</a:t>
            </a:r>
          </a:p>
          <a:p>
            <a:pPr lvl="1">
              <a:lnSpc>
                <a:spcPct val="100000"/>
              </a:lnSpc>
            </a:pPr>
            <a:r>
              <a:rPr lang="hu-HU" sz="2200" dirty="0">
                <a:solidFill>
                  <a:srgbClr val="0070C0"/>
                </a:solidFill>
              </a:rPr>
              <a:t>m</a:t>
            </a:r>
            <a:r>
              <a:rPr lang="hu-HU" sz="2200" dirty="0" smtClean="0">
                <a:solidFill>
                  <a:srgbClr val="0070C0"/>
                </a:solidFill>
              </a:rPr>
              <a:t>agányos leszel</a:t>
            </a:r>
            <a:endParaRPr lang="hu-HU" dirty="0">
              <a:solidFill>
                <a:srgbClr val="0070C0"/>
              </a:solidFill>
            </a:endParaRPr>
          </a:p>
        </p:txBody>
      </p:sp>
    </p:spTree>
    <p:extLst>
      <p:ext uri="{BB962C8B-B14F-4D97-AF65-F5344CB8AC3E}">
        <p14:creationId xmlns:p14="http://schemas.microsoft.com/office/powerpoint/2010/main" val="39360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 tökéletes akarsz lenni</a:t>
            </a:r>
            <a:br>
              <a:rPr lang="hu-HU" dirty="0" smtClean="0"/>
            </a:br>
            <a:r>
              <a:rPr lang="hu-HU" dirty="0" smtClean="0">
                <a:solidFill>
                  <a:srgbClr val="7030A0"/>
                </a:solidFill>
              </a:rPr>
              <a:t>záró gondolatok</a:t>
            </a:r>
            <a:endParaRPr lang="hu-HU" dirty="0">
              <a:solidFill>
                <a:srgbClr val="7030A0"/>
              </a:solidFill>
            </a:endParaRPr>
          </a:p>
        </p:txBody>
      </p:sp>
      <p:sp>
        <p:nvSpPr>
          <p:cNvPr id="3" name="Tartalom helye 2"/>
          <p:cNvSpPr>
            <a:spLocks noGrp="1"/>
          </p:cNvSpPr>
          <p:nvPr>
            <p:ph idx="1"/>
          </p:nvPr>
        </p:nvSpPr>
        <p:spPr>
          <a:xfrm>
            <a:off x="1451578" y="2015732"/>
            <a:ext cx="9705949" cy="3940568"/>
          </a:xfrm>
        </p:spPr>
        <p:txBody>
          <a:bodyPr>
            <a:normAutofit fontScale="92500" lnSpcReduction="10000"/>
          </a:bodyPr>
          <a:lstStyle/>
          <a:p>
            <a:r>
              <a:rPr lang="hu-HU" sz="2400" dirty="0"/>
              <a:t>ne görcsölj azon, hogy tökéletes legyél. Egész életedben formálni fog téged Isten.</a:t>
            </a:r>
          </a:p>
          <a:p>
            <a:r>
              <a:rPr lang="hu-HU" sz="2400" dirty="0"/>
              <a:t>engedd, hogy Jézus vezesse az életed, csak kövesd Őt, bármerre vigyen is téged.</a:t>
            </a:r>
          </a:p>
          <a:p>
            <a:r>
              <a:rPr lang="hu-HU" sz="2400" dirty="0"/>
              <a:t>Isten Fia téged is kedvel. Már rég szeretné éreztetni veled, hogy mennyire kedves vagy számára.</a:t>
            </a:r>
          </a:p>
          <a:p>
            <a:r>
              <a:rPr lang="hu-HU" sz="2400" dirty="0"/>
              <a:t>légy hálás Isten ajándékaiért, de ne feledd, a kapcsolat Krisztussal mindennél többet ér</a:t>
            </a:r>
          </a:p>
          <a:p>
            <a:r>
              <a:rPr lang="hu-HU" sz="2400" dirty="0"/>
              <a:t>fogadd el Jézus megváltását, és cserébe add át neki a szíved és az életed!</a:t>
            </a:r>
          </a:p>
          <a:p>
            <a:r>
              <a:rPr lang="hu-HU" sz="2400" dirty="0"/>
              <a:t>Isten dicsősége be fogja ragyogni az életed!</a:t>
            </a:r>
          </a:p>
          <a:p>
            <a:endParaRPr lang="hu-HU" sz="2400" dirty="0"/>
          </a:p>
          <a:p>
            <a:endParaRPr lang="hu-HU" dirty="0"/>
          </a:p>
        </p:txBody>
      </p:sp>
    </p:spTree>
    <p:extLst>
      <p:ext uri="{BB962C8B-B14F-4D97-AF65-F5344CB8AC3E}">
        <p14:creationId xmlns:p14="http://schemas.microsoft.com/office/powerpoint/2010/main" val="25594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
            </a:r>
            <a:br>
              <a:rPr lang="hu-HU" dirty="0"/>
            </a:br>
            <a:r>
              <a:rPr lang="hu-HU" sz="2800" dirty="0" err="1" smtClean="0">
                <a:solidFill>
                  <a:srgbClr val="C00000"/>
                </a:solidFill>
              </a:rPr>
              <a:t>máté</a:t>
            </a:r>
            <a:r>
              <a:rPr lang="hu-HU" sz="2800" dirty="0" smtClean="0">
                <a:solidFill>
                  <a:srgbClr val="C00000"/>
                </a:solidFill>
              </a:rPr>
              <a:t> </a:t>
            </a:r>
            <a:r>
              <a:rPr lang="hu-HU" sz="2800" dirty="0">
                <a:solidFill>
                  <a:srgbClr val="C00000"/>
                </a:solidFill>
              </a:rPr>
              <a:t>evangéliuma </a:t>
            </a:r>
            <a:r>
              <a:rPr lang="hu-HU" sz="2800" dirty="0" smtClean="0">
                <a:solidFill>
                  <a:srgbClr val="C00000"/>
                </a:solidFill>
              </a:rPr>
              <a:t>19. </a:t>
            </a:r>
            <a:r>
              <a:rPr lang="hu-HU" sz="2800" dirty="0">
                <a:solidFill>
                  <a:srgbClr val="C00000"/>
                </a:solidFill>
              </a:rPr>
              <a:t>rész </a:t>
            </a:r>
            <a:r>
              <a:rPr lang="hu-HU" sz="2800" dirty="0" smtClean="0">
                <a:solidFill>
                  <a:srgbClr val="C00000"/>
                </a:solidFill>
              </a:rPr>
              <a:t>16-26. </a:t>
            </a:r>
            <a:r>
              <a:rPr lang="hu-HU" sz="2800" dirty="0">
                <a:solidFill>
                  <a:srgbClr val="C00000"/>
                </a:solidFill>
              </a:rPr>
              <a:t>versek</a:t>
            </a:r>
          </a:p>
        </p:txBody>
      </p:sp>
      <p:sp>
        <p:nvSpPr>
          <p:cNvPr id="4" name="Rectangle 1"/>
          <p:cNvSpPr>
            <a:spLocks noGrp="1" noChangeArrowheads="1"/>
          </p:cNvSpPr>
          <p:nvPr>
            <p:ph idx="1"/>
          </p:nvPr>
        </p:nvSpPr>
        <p:spPr bwMode="auto">
          <a:xfrm>
            <a:off x="228600" y="2519874"/>
            <a:ext cx="119955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None/>
            </a:pPr>
            <a:r>
              <a:rPr lang="hu-HU" sz="2400" baseline="30000" dirty="0" smtClean="0">
                <a:latin typeface="+mj-lt"/>
              </a:rPr>
              <a:t>16</a:t>
            </a:r>
            <a:r>
              <a:rPr lang="hu-HU" sz="2400" dirty="0" smtClean="0">
                <a:latin typeface="+mj-lt"/>
              </a:rPr>
              <a:t>Odament </a:t>
            </a:r>
            <a:r>
              <a:rPr lang="hu-HU" sz="2400" dirty="0">
                <a:latin typeface="+mj-lt"/>
              </a:rPr>
              <a:t>hozzá valaki, és ezt kérdezte: Mester, mi jót tegyek, hogy örök életet nyerjek? </a:t>
            </a:r>
            <a:r>
              <a:rPr lang="hu-HU" sz="2400" baseline="30000" dirty="0">
                <a:latin typeface="+mj-lt"/>
              </a:rPr>
              <a:t>17</a:t>
            </a:r>
            <a:r>
              <a:rPr lang="hu-HU" sz="2400" dirty="0">
                <a:latin typeface="+mj-lt"/>
              </a:rPr>
              <a:t>Ő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pedig </a:t>
            </a:r>
            <a:r>
              <a:rPr lang="hu-HU" sz="2400" dirty="0">
                <a:latin typeface="+mj-lt"/>
              </a:rPr>
              <a:t>azt felelte neki: Miért kérdezel engem a jóról? Csak egy van, aki jó. Ha pedig be akarsz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menni </a:t>
            </a:r>
            <a:r>
              <a:rPr lang="hu-HU" sz="2400" dirty="0">
                <a:latin typeface="+mj-lt"/>
              </a:rPr>
              <a:t>az életre, </a:t>
            </a:r>
            <a:r>
              <a:rPr lang="hu-HU" sz="2400" dirty="0" err="1">
                <a:latin typeface="+mj-lt"/>
              </a:rPr>
              <a:t>tartsd</a:t>
            </a:r>
            <a:r>
              <a:rPr lang="hu-HU" sz="2400" dirty="0">
                <a:latin typeface="+mj-lt"/>
              </a:rPr>
              <a:t> meg a parancsolatokat! </a:t>
            </a:r>
            <a:r>
              <a:rPr lang="hu-HU" sz="2400" baseline="30000" dirty="0">
                <a:latin typeface="+mj-lt"/>
              </a:rPr>
              <a:t>18</a:t>
            </a:r>
            <a:r>
              <a:rPr lang="hu-HU" sz="2400" dirty="0">
                <a:latin typeface="+mj-lt"/>
              </a:rPr>
              <a:t>Az megkérdezte: Melyeket? Jézus így felelt: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Ezeket</a:t>
            </a:r>
            <a:r>
              <a:rPr lang="hu-HU" sz="2400" dirty="0">
                <a:latin typeface="+mj-lt"/>
              </a:rPr>
              <a:t>: „Ne ölj, ne paráználkodj, ne lopj, ne tanúskodj hamisan, </a:t>
            </a:r>
            <a:r>
              <a:rPr lang="hu-HU" sz="2400" baseline="30000" dirty="0">
                <a:latin typeface="+mj-lt"/>
              </a:rPr>
              <a:t>19</a:t>
            </a:r>
            <a:r>
              <a:rPr lang="hu-HU" sz="2400" dirty="0">
                <a:latin typeface="+mj-lt"/>
              </a:rPr>
              <a:t>tiszteld apádat és anyádat”,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és </a:t>
            </a:r>
            <a:r>
              <a:rPr lang="hu-HU" sz="2400" dirty="0">
                <a:latin typeface="+mj-lt"/>
              </a:rPr>
              <a:t>„szeresd felebarátodat, mint magadat!” </a:t>
            </a:r>
            <a:r>
              <a:rPr lang="hu-HU" sz="2400" baseline="30000" dirty="0">
                <a:latin typeface="+mj-lt"/>
              </a:rPr>
              <a:t>20</a:t>
            </a:r>
            <a:r>
              <a:rPr lang="hu-HU" sz="2400" dirty="0">
                <a:latin typeface="+mj-lt"/>
              </a:rPr>
              <a:t>Az ifjú erre ezt mondta: Ezt mind megtartottam,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mi </a:t>
            </a:r>
            <a:r>
              <a:rPr lang="hu-HU" sz="2400" dirty="0">
                <a:latin typeface="+mj-lt"/>
              </a:rPr>
              <a:t>fogyatkozás van még bennem? </a:t>
            </a:r>
            <a:r>
              <a:rPr lang="hu-HU" sz="2400" baseline="30000" dirty="0">
                <a:latin typeface="+mj-lt"/>
              </a:rPr>
              <a:t>21</a:t>
            </a:r>
            <a:r>
              <a:rPr lang="hu-HU" sz="2400" dirty="0">
                <a:latin typeface="+mj-lt"/>
              </a:rPr>
              <a:t>Jézus így válaszolt neki: Ha tökéletes akarsz lenni, menj el,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add </a:t>
            </a:r>
            <a:r>
              <a:rPr lang="hu-HU" sz="2400" dirty="0">
                <a:latin typeface="+mj-lt"/>
              </a:rPr>
              <a:t>el vagyonodat, </a:t>
            </a:r>
            <a:r>
              <a:rPr lang="hu-HU" sz="2400" dirty="0" err="1">
                <a:latin typeface="+mj-lt"/>
              </a:rPr>
              <a:t>oszd</a:t>
            </a:r>
            <a:r>
              <a:rPr lang="hu-HU" sz="2400" dirty="0">
                <a:latin typeface="+mj-lt"/>
              </a:rPr>
              <a:t> szét a szegényeknek, és kincsed lesz a mennyben; azután jöjj, és kövess </a:t>
            </a:r>
            <a:endParaRPr lang="hu-HU" sz="2400" dirty="0" smtClean="0">
              <a:latin typeface="+mj-lt"/>
            </a:endParaRPr>
          </a:p>
          <a:p>
            <a:pPr marL="0" lvl="0" indent="0" eaLnBrk="0" fontAlgn="base" hangingPunct="0">
              <a:lnSpc>
                <a:spcPct val="100000"/>
              </a:lnSpc>
              <a:spcBef>
                <a:spcPct val="0"/>
              </a:spcBef>
              <a:spcAft>
                <a:spcPct val="0"/>
              </a:spcAft>
              <a:buClrTx/>
              <a:buSzTx/>
              <a:buNone/>
            </a:pPr>
            <a:r>
              <a:rPr lang="hu-HU" sz="2400" dirty="0" smtClean="0">
                <a:latin typeface="+mj-lt"/>
              </a:rPr>
              <a:t>engem</a:t>
            </a:r>
            <a:r>
              <a:rPr lang="hu-HU" sz="2400" dirty="0">
                <a:latin typeface="+mj-lt"/>
              </a:rPr>
              <a:t>! </a:t>
            </a:r>
            <a:r>
              <a:rPr lang="hu-HU" sz="2400" baseline="30000" dirty="0">
                <a:latin typeface="+mj-lt"/>
              </a:rPr>
              <a:t>22</a:t>
            </a:r>
            <a:r>
              <a:rPr lang="hu-HU" sz="2400" dirty="0">
                <a:latin typeface="+mj-lt"/>
              </a:rPr>
              <a:t>Amikor hallotta az ifjú ezt a beszédet, szomorúan távozott, mert nagy vagyona volt.</a:t>
            </a:r>
            <a:endParaRPr kumimoji="0" lang="hu-HU" altLang="hu-HU"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58904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
            </a:r>
            <a:br>
              <a:rPr lang="hu-HU" dirty="0"/>
            </a:br>
            <a:r>
              <a:rPr lang="hu-HU" sz="2800" dirty="0" err="1" smtClean="0">
                <a:solidFill>
                  <a:srgbClr val="C00000"/>
                </a:solidFill>
              </a:rPr>
              <a:t>máté</a:t>
            </a:r>
            <a:r>
              <a:rPr lang="hu-HU" sz="2800" dirty="0" smtClean="0">
                <a:solidFill>
                  <a:srgbClr val="C00000"/>
                </a:solidFill>
              </a:rPr>
              <a:t> </a:t>
            </a:r>
            <a:r>
              <a:rPr lang="hu-HU" sz="2800" dirty="0">
                <a:solidFill>
                  <a:srgbClr val="C00000"/>
                </a:solidFill>
              </a:rPr>
              <a:t>evangéliuma </a:t>
            </a:r>
            <a:r>
              <a:rPr lang="hu-HU" sz="2800" dirty="0" smtClean="0">
                <a:solidFill>
                  <a:srgbClr val="C00000"/>
                </a:solidFill>
              </a:rPr>
              <a:t>19. </a:t>
            </a:r>
            <a:r>
              <a:rPr lang="hu-HU" sz="2800" dirty="0">
                <a:solidFill>
                  <a:srgbClr val="C00000"/>
                </a:solidFill>
              </a:rPr>
              <a:t>rész </a:t>
            </a:r>
            <a:r>
              <a:rPr lang="hu-HU" sz="2800" dirty="0" smtClean="0">
                <a:solidFill>
                  <a:srgbClr val="C00000"/>
                </a:solidFill>
              </a:rPr>
              <a:t>16-26. </a:t>
            </a:r>
            <a:r>
              <a:rPr lang="hu-HU" sz="2800" dirty="0">
                <a:solidFill>
                  <a:srgbClr val="C00000"/>
                </a:solidFill>
              </a:rPr>
              <a:t>versek</a:t>
            </a:r>
          </a:p>
        </p:txBody>
      </p:sp>
      <p:sp>
        <p:nvSpPr>
          <p:cNvPr id="4" name="Rectangle 1"/>
          <p:cNvSpPr>
            <a:spLocks noGrp="1" noChangeArrowheads="1"/>
          </p:cNvSpPr>
          <p:nvPr>
            <p:ph idx="1"/>
          </p:nvPr>
        </p:nvSpPr>
        <p:spPr bwMode="auto">
          <a:xfrm>
            <a:off x="228600" y="3073873"/>
            <a:ext cx="119159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None/>
            </a:pPr>
            <a:r>
              <a:rPr lang="hu-HU" sz="2400" baseline="30000" dirty="0"/>
              <a:t>23</a:t>
            </a:r>
            <a:r>
              <a:rPr lang="hu-HU" sz="2400" dirty="0"/>
              <a:t>Jézus pedig ezt mondta tanítványainak: Bizony mondom nektek, hogy gazdag ember nehezen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megy </a:t>
            </a:r>
            <a:r>
              <a:rPr lang="hu-HU" sz="2400" dirty="0"/>
              <a:t>majd be a mennyek országába. </a:t>
            </a:r>
            <a:r>
              <a:rPr lang="hu-HU" sz="2400" baseline="30000" dirty="0"/>
              <a:t>24</a:t>
            </a:r>
            <a:r>
              <a:rPr lang="hu-HU" sz="2400" dirty="0"/>
              <a:t>Ismét mondom nektek: Könnyebb a tevének a tű fokán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átmenni</a:t>
            </a:r>
            <a:r>
              <a:rPr lang="hu-HU" sz="2400" dirty="0"/>
              <a:t>, mint a gazdagnak az Isten országába bejutni. </a:t>
            </a:r>
            <a:r>
              <a:rPr lang="hu-HU" sz="2400" baseline="30000" dirty="0"/>
              <a:t>25</a:t>
            </a:r>
            <a:r>
              <a:rPr lang="hu-HU" sz="2400" dirty="0"/>
              <a:t>Amikor meghallották ezt a tanítványok,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nagyon </a:t>
            </a:r>
            <a:r>
              <a:rPr lang="hu-HU" sz="2400" dirty="0"/>
              <a:t>megdöbbentek, és így szóltak: Akkor kicsoda üdvözülhet? </a:t>
            </a:r>
            <a:r>
              <a:rPr lang="hu-HU" sz="2400" baseline="30000" dirty="0"/>
              <a:t>26</a:t>
            </a:r>
            <a:r>
              <a:rPr lang="hu-HU" sz="2400" dirty="0"/>
              <a:t>Jézus rájuk tekintett, és ezt </a:t>
            </a:r>
            <a:endParaRPr lang="hu-HU" sz="2400" dirty="0" smtClean="0"/>
          </a:p>
          <a:p>
            <a:pPr marL="0" lvl="0" indent="0" eaLnBrk="0" fontAlgn="base" hangingPunct="0">
              <a:lnSpc>
                <a:spcPct val="100000"/>
              </a:lnSpc>
              <a:spcBef>
                <a:spcPct val="0"/>
              </a:spcBef>
              <a:spcAft>
                <a:spcPct val="0"/>
              </a:spcAft>
              <a:buClrTx/>
              <a:buSzTx/>
              <a:buNone/>
            </a:pPr>
            <a:r>
              <a:rPr lang="hu-HU" sz="2400" dirty="0" smtClean="0"/>
              <a:t>mondta </a:t>
            </a:r>
            <a:r>
              <a:rPr lang="hu-HU" sz="2400" dirty="0"/>
              <a:t>nekik: Embereknek ez lehetetlen, de Istennek minden lehetséges.</a:t>
            </a:r>
            <a:endParaRPr kumimoji="0" lang="hu-HU" altLang="hu-HU"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9060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5" name="Tartalom helye 4"/>
          <p:cNvPicPr>
            <a:picLocks noGrp="1" noChangeAspect="1"/>
          </p:cNvPicPr>
          <p:nvPr>
            <p:ph idx="1"/>
          </p:nvPr>
        </p:nvPicPr>
        <p:blipFill>
          <a:blip r:embed="rId3"/>
          <a:stretch>
            <a:fillRect/>
          </a:stretch>
        </p:blipFill>
        <p:spPr>
          <a:xfrm>
            <a:off x="0" y="-1221255"/>
            <a:ext cx="12192000" cy="8692330"/>
          </a:xfrm>
          <a:prstGeom prst="rect">
            <a:avLst/>
          </a:prstGeom>
        </p:spPr>
      </p:pic>
    </p:spTree>
    <p:extLst>
      <p:ext uri="{BB962C8B-B14F-4D97-AF65-F5344CB8AC3E}">
        <p14:creationId xmlns:p14="http://schemas.microsoft.com/office/powerpoint/2010/main" val="239853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 tökéletes akarsz lenni</a:t>
            </a:r>
            <a:r>
              <a:rPr lang="hu-HU" dirty="0"/>
              <a:t/>
            </a:r>
            <a:br>
              <a:rPr lang="hu-HU" dirty="0"/>
            </a:br>
            <a:r>
              <a:rPr lang="hu-HU" dirty="0" smtClean="0">
                <a:solidFill>
                  <a:srgbClr val="7030A0"/>
                </a:solidFill>
              </a:rPr>
              <a:t>bevezető gondolatok</a:t>
            </a:r>
            <a:endParaRPr lang="hu-HU" dirty="0">
              <a:solidFill>
                <a:srgbClr val="7030A0"/>
              </a:solidFill>
            </a:endParaRPr>
          </a:p>
        </p:txBody>
      </p:sp>
      <p:sp>
        <p:nvSpPr>
          <p:cNvPr id="3" name="Tartalom helye 2"/>
          <p:cNvSpPr>
            <a:spLocks noGrp="1"/>
          </p:cNvSpPr>
          <p:nvPr>
            <p:ph sz="half" idx="1"/>
          </p:nvPr>
        </p:nvSpPr>
        <p:spPr>
          <a:xfrm>
            <a:off x="1447331" y="2010879"/>
            <a:ext cx="4645152" cy="1799122"/>
          </a:xfrm>
        </p:spPr>
        <p:txBody>
          <a:bodyPr>
            <a:normAutofit/>
          </a:bodyPr>
          <a:lstStyle/>
          <a:p>
            <a:r>
              <a:rPr lang="hu-HU" sz="3600" dirty="0">
                <a:solidFill>
                  <a:srgbClr val="C00000"/>
                </a:solidFill>
              </a:rPr>
              <a:t>A pénz nem boldogít</a:t>
            </a:r>
          </a:p>
        </p:txBody>
      </p:sp>
      <p:sp>
        <p:nvSpPr>
          <p:cNvPr id="4" name="Tartalom helye 3"/>
          <p:cNvSpPr>
            <a:spLocks noGrp="1"/>
          </p:cNvSpPr>
          <p:nvPr>
            <p:ph sz="half" idx="2"/>
          </p:nvPr>
        </p:nvSpPr>
        <p:spPr>
          <a:xfrm>
            <a:off x="6413771" y="2017343"/>
            <a:ext cx="4645152" cy="1964107"/>
          </a:xfrm>
        </p:spPr>
        <p:txBody>
          <a:bodyPr>
            <a:normAutofit/>
          </a:bodyPr>
          <a:lstStyle/>
          <a:p>
            <a:r>
              <a:rPr lang="hu-HU" sz="3600" dirty="0">
                <a:solidFill>
                  <a:srgbClr val="0070C0"/>
                </a:solidFill>
              </a:rPr>
              <a:t>A Szeretet tesz igazán boldoggá</a:t>
            </a:r>
          </a:p>
        </p:txBody>
      </p:sp>
      <p:sp>
        <p:nvSpPr>
          <p:cNvPr id="5" name="Cím 1">
            <a:extLst>
              <a:ext uri="{FF2B5EF4-FFF2-40B4-BE49-F238E27FC236}">
                <a16:creationId xmlns:a16="http://schemas.microsoft.com/office/drawing/2014/main" id="{649057BE-A544-46AA-A72B-7B4F57270BF8}"/>
              </a:ext>
            </a:extLst>
          </p:cNvPr>
          <p:cNvSpPr txBox="1">
            <a:spLocks/>
          </p:cNvSpPr>
          <p:nvPr/>
        </p:nvSpPr>
        <p:spPr>
          <a:xfrm>
            <a:off x="1601617" y="4048125"/>
            <a:ext cx="9605635" cy="14192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hu-HU" dirty="0">
                <a:solidFill>
                  <a:srgbClr val="7030A0"/>
                </a:solidFill>
              </a:rPr>
              <a:t>Jézus krisztus követésének ára van, de nagyobb az ára annak, ha nem követjük őt</a:t>
            </a:r>
          </a:p>
        </p:txBody>
      </p:sp>
    </p:spTree>
    <p:extLst>
      <p:ext uri="{BB962C8B-B14F-4D97-AF65-F5344CB8AC3E}">
        <p14:creationId xmlns:p14="http://schemas.microsoft.com/office/powerpoint/2010/main" val="6950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Ha tökéletes akarsz lenni</a:t>
            </a:r>
            <a:br>
              <a:rPr lang="hu-HU" dirty="0"/>
            </a:br>
            <a:r>
              <a:rPr lang="hu-HU" dirty="0">
                <a:solidFill>
                  <a:srgbClr val="7030A0"/>
                </a:solidFill>
              </a:rPr>
              <a:t>bevezető gondolatok</a:t>
            </a:r>
            <a:endParaRPr lang="hu-HU" dirty="0"/>
          </a:p>
        </p:txBody>
      </p:sp>
      <p:sp>
        <p:nvSpPr>
          <p:cNvPr id="3" name="Tartalom helye 2"/>
          <p:cNvSpPr>
            <a:spLocks noGrp="1"/>
          </p:cNvSpPr>
          <p:nvPr>
            <p:ph idx="1"/>
          </p:nvPr>
        </p:nvSpPr>
        <p:spPr>
          <a:xfrm>
            <a:off x="1451579" y="2015732"/>
            <a:ext cx="9603275" cy="3991368"/>
          </a:xfrm>
        </p:spPr>
        <p:txBody>
          <a:bodyPr>
            <a:normAutofit/>
          </a:bodyPr>
          <a:lstStyle/>
          <a:p>
            <a:pPr marL="0" indent="0">
              <a:buNone/>
            </a:pPr>
            <a:r>
              <a:rPr lang="hu-HU" sz="2800" b="1" dirty="0">
                <a:solidFill>
                  <a:srgbClr val="002060"/>
                </a:solidFill>
              </a:rPr>
              <a:t>Ki juthat be a mennyek országába? </a:t>
            </a:r>
          </a:p>
          <a:p>
            <a:pPr marL="0" indent="0">
              <a:buNone/>
            </a:pPr>
            <a:r>
              <a:rPr lang="hu-HU" sz="2800" dirty="0">
                <a:solidFill>
                  <a:srgbClr val="00B050"/>
                </a:solidFill>
              </a:rPr>
              <a:t>„Embereknél ez lehetetlen, de Istennél minden lehetséges.”</a:t>
            </a:r>
          </a:p>
          <a:p>
            <a:pPr marL="0" indent="0">
              <a:buNone/>
            </a:pPr>
            <a:r>
              <a:rPr lang="hu-HU" sz="2800" dirty="0">
                <a:solidFill>
                  <a:srgbClr val="002060"/>
                </a:solidFill>
              </a:rPr>
              <a:t>Egy ember sem képes saját erejéből elérni az üdvösséget!</a:t>
            </a:r>
          </a:p>
          <a:p>
            <a:pPr marL="0" indent="0">
              <a:buNone/>
            </a:pPr>
            <a:endParaRPr lang="hu-HU" sz="2600" dirty="0">
              <a:solidFill>
                <a:srgbClr val="002060"/>
              </a:solidFill>
            </a:endParaRPr>
          </a:p>
        </p:txBody>
      </p:sp>
    </p:spTree>
    <p:extLst>
      <p:ext uri="{BB962C8B-B14F-4D97-AF65-F5344CB8AC3E}">
        <p14:creationId xmlns:p14="http://schemas.microsoft.com/office/powerpoint/2010/main" val="20636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24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24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accent1"/>
                </a:solidFill>
              </a:rPr>
              <a:t>A gazdagság nem tesz elégedetté. </a:t>
            </a:r>
            <a:br>
              <a:rPr lang="hu-HU" dirty="0">
                <a:solidFill>
                  <a:schemeClr val="accent1"/>
                </a:solidFill>
              </a:rPr>
            </a:br>
            <a:r>
              <a:rPr lang="hu-HU" dirty="0">
                <a:solidFill>
                  <a:schemeClr val="accent1"/>
                </a:solidFill>
              </a:rPr>
              <a:t>Az ember igazából az üdvösségre vágyik</a:t>
            </a:r>
          </a:p>
        </p:txBody>
      </p:sp>
      <p:sp>
        <p:nvSpPr>
          <p:cNvPr id="3" name="Tartalom helye 2"/>
          <p:cNvSpPr>
            <a:spLocks noGrp="1"/>
          </p:cNvSpPr>
          <p:nvPr>
            <p:ph idx="1"/>
          </p:nvPr>
        </p:nvSpPr>
        <p:spPr/>
        <p:txBody>
          <a:bodyPr>
            <a:normAutofit/>
          </a:bodyPr>
          <a:lstStyle/>
          <a:p>
            <a:pPr>
              <a:lnSpc>
                <a:spcPct val="100000"/>
              </a:lnSpc>
            </a:pPr>
            <a:r>
              <a:rPr lang="hu-HU" sz="2400" dirty="0"/>
              <a:t>bár mindene meg volt a gazdag ifjúnak, mégis volt hiányérzet a szívében</a:t>
            </a:r>
          </a:p>
          <a:p>
            <a:pPr>
              <a:lnSpc>
                <a:spcPct val="100000"/>
              </a:lnSpc>
            </a:pPr>
            <a:r>
              <a:rPr lang="hu-HU" sz="2400" dirty="0"/>
              <a:t>őszintén kereste az örök élet útját</a:t>
            </a:r>
          </a:p>
          <a:p>
            <a:pPr>
              <a:lnSpc>
                <a:spcPct val="100000"/>
              </a:lnSpc>
            </a:pPr>
            <a:r>
              <a:rPr lang="hu-HU" sz="2400" dirty="0"/>
              <a:t>ráadásul jó helyen is kereste az üdvösséget, hiszen Jézus Krisztus a leginkább illetékes ebben</a:t>
            </a:r>
          </a:p>
          <a:p>
            <a:pPr>
              <a:lnSpc>
                <a:spcPct val="100000"/>
              </a:lnSpc>
            </a:pPr>
            <a:r>
              <a:rPr lang="hu-HU" sz="2400" dirty="0">
                <a:solidFill>
                  <a:srgbClr val="FF0000"/>
                </a:solidFill>
              </a:rPr>
              <a:t>DE</a:t>
            </a:r>
          </a:p>
          <a:p>
            <a:pPr>
              <a:lnSpc>
                <a:spcPct val="100000"/>
              </a:lnSpc>
            </a:pPr>
            <a:r>
              <a:rPr lang="hu-HU" sz="2400" dirty="0">
                <a:solidFill>
                  <a:srgbClr val="FF0000"/>
                </a:solidFill>
              </a:rPr>
              <a:t>azt feltételezte, hogy önmaga is képes eljutni az örök életre, Jézustól csak némi útbaigazításra van szüksége</a:t>
            </a:r>
          </a:p>
        </p:txBody>
      </p:sp>
      <p:sp>
        <p:nvSpPr>
          <p:cNvPr id="4" name="Szöveg helye 3"/>
          <p:cNvSpPr>
            <a:spLocks noGrp="1"/>
          </p:cNvSpPr>
          <p:nvPr>
            <p:ph type="body" sz="half" idx="2"/>
          </p:nvPr>
        </p:nvSpPr>
        <p:spPr>
          <a:xfrm>
            <a:off x="1444671" y="3205491"/>
            <a:ext cx="3275013" cy="2496809"/>
          </a:xfrm>
        </p:spPr>
        <p:txBody>
          <a:bodyPr>
            <a:noAutofit/>
          </a:bodyPr>
          <a:lstStyle/>
          <a:p>
            <a:pPr>
              <a:lnSpc>
                <a:spcPct val="100000"/>
              </a:lnSpc>
              <a:spcBef>
                <a:spcPts val="0"/>
              </a:spcBef>
            </a:pPr>
            <a:r>
              <a:rPr lang="hu-HU" sz="2000" dirty="0">
                <a:solidFill>
                  <a:srgbClr val="0070C0"/>
                </a:solidFill>
              </a:rPr>
              <a:t>„Én vagyok az út, az igazság és az élet; senki sem mehet az Atyához, csakis énáltalam.”</a:t>
            </a:r>
          </a:p>
          <a:p>
            <a:pPr algn="r">
              <a:spcBef>
                <a:spcPts val="0"/>
              </a:spcBef>
            </a:pPr>
            <a:r>
              <a:rPr lang="hu-HU" sz="1800" dirty="0">
                <a:solidFill>
                  <a:srgbClr val="0070C0"/>
                </a:solidFill>
              </a:rPr>
              <a:t>János 14,6</a:t>
            </a:r>
          </a:p>
        </p:txBody>
      </p:sp>
    </p:spTree>
    <p:extLst>
      <p:ext uri="{BB962C8B-B14F-4D97-AF65-F5344CB8AC3E}">
        <p14:creationId xmlns:p14="http://schemas.microsoft.com/office/powerpoint/2010/main" val="6517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C00000"/>
                </a:solidFill>
              </a:rPr>
              <a:t>A parancsolatok betartásával és a jócselekedetekkel sem érjük el az igazi boldogságot</a:t>
            </a:r>
          </a:p>
        </p:txBody>
      </p:sp>
      <p:sp>
        <p:nvSpPr>
          <p:cNvPr id="3" name="Tartalom helye 2"/>
          <p:cNvSpPr>
            <a:spLocks noGrp="1"/>
          </p:cNvSpPr>
          <p:nvPr>
            <p:ph idx="1"/>
          </p:nvPr>
        </p:nvSpPr>
        <p:spPr>
          <a:xfrm>
            <a:off x="5043714" y="363255"/>
            <a:ext cx="6012470" cy="5386192"/>
          </a:xfrm>
        </p:spPr>
        <p:txBody>
          <a:bodyPr>
            <a:noAutofit/>
          </a:bodyPr>
          <a:lstStyle/>
          <a:p>
            <a:pPr>
              <a:lnSpc>
                <a:spcPct val="100000"/>
              </a:lnSpc>
            </a:pPr>
            <a:r>
              <a:rPr lang="hu-HU" sz="2200" dirty="0"/>
              <a:t>bár ifjúságától kezdve betartotta Isten </a:t>
            </a:r>
            <a:r>
              <a:rPr lang="hu-HU" sz="2200" dirty="0" err="1"/>
              <a:t>parancsolatait</a:t>
            </a:r>
            <a:r>
              <a:rPr lang="hu-HU" sz="2200" dirty="0"/>
              <a:t>, mégsem érezte az üdvösség felszabadító erejét</a:t>
            </a:r>
          </a:p>
          <a:p>
            <a:pPr>
              <a:lnSpc>
                <a:spcPct val="100000"/>
              </a:lnSpc>
            </a:pPr>
            <a:r>
              <a:rPr lang="hu-HU" sz="2200" dirty="0"/>
              <a:t>Két lehetőségünk van: </a:t>
            </a:r>
          </a:p>
          <a:p>
            <a:pPr>
              <a:lnSpc>
                <a:spcPct val="100000"/>
              </a:lnSpc>
            </a:pPr>
            <a:r>
              <a:rPr lang="hu-HU" sz="2200" dirty="0">
                <a:solidFill>
                  <a:srgbClr val="FF0000"/>
                </a:solidFill>
              </a:rPr>
              <a:t>vagy azt gondolta, hogy ő már így is tökéletes, és a Mester csak megdicséri, megveregeti a vállát és útjára bocsátja: csak így tovább!</a:t>
            </a:r>
          </a:p>
          <a:p>
            <a:pPr>
              <a:lnSpc>
                <a:spcPct val="100000"/>
              </a:lnSpc>
            </a:pPr>
            <a:r>
              <a:rPr lang="hu-HU" sz="2200" dirty="0">
                <a:solidFill>
                  <a:srgbClr val="FF0000"/>
                </a:solidFill>
              </a:rPr>
              <a:t>vagy azt remélte, hogy valamilyen jó cselekedettel aztán már igazán tökéletessé teheti az életét, önmagát</a:t>
            </a:r>
          </a:p>
          <a:p>
            <a:pPr>
              <a:lnSpc>
                <a:spcPct val="100000"/>
              </a:lnSpc>
            </a:pPr>
            <a:r>
              <a:rPr lang="hu-HU" sz="2200" dirty="0"/>
              <a:t>Jézus válasza meglepte: </a:t>
            </a:r>
            <a:r>
              <a:rPr lang="hu-HU" sz="2200" dirty="0" smtClean="0"/>
              <a:t>„…ha </a:t>
            </a:r>
            <a:r>
              <a:rPr lang="hu-HU" sz="2200" dirty="0"/>
              <a:t>igazán tökéletes akarsz lenni, add el minden vagyonod és </a:t>
            </a:r>
            <a:r>
              <a:rPr lang="hu-HU" sz="2200" dirty="0" err="1"/>
              <a:t>osszd</a:t>
            </a:r>
            <a:r>
              <a:rPr lang="hu-HU" sz="2200" dirty="0"/>
              <a:t> szét a szegények </a:t>
            </a:r>
            <a:r>
              <a:rPr lang="hu-HU" sz="2200" dirty="0" smtClean="0"/>
              <a:t>közt, és kincsed lesz a mennyben; azután jöjj és kövess engem!”</a:t>
            </a:r>
            <a:endParaRPr lang="hu-HU" sz="2200" dirty="0"/>
          </a:p>
        </p:txBody>
      </p:sp>
      <p:sp>
        <p:nvSpPr>
          <p:cNvPr id="4" name="Szöveg helye 3"/>
          <p:cNvSpPr>
            <a:spLocks noGrp="1"/>
          </p:cNvSpPr>
          <p:nvPr>
            <p:ph type="body" sz="half" idx="2"/>
          </p:nvPr>
        </p:nvSpPr>
        <p:spPr/>
        <p:txBody>
          <a:bodyPr>
            <a:normAutofit lnSpcReduction="10000"/>
          </a:bodyPr>
          <a:lstStyle/>
          <a:p>
            <a:pPr>
              <a:lnSpc>
                <a:spcPct val="100000"/>
              </a:lnSpc>
              <a:spcBef>
                <a:spcPts val="0"/>
              </a:spcBef>
            </a:pPr>
            <a:r>
              <a:rPr lang="hu-HU" sz="2000" dirty="0">
                <a:solidFill>
                  <a:srgbClr val="0070C0"/>
                </a:solidFill>
              </a:rPr>
              <a:t>„Mert a törvény cselekedeteiből nem fog megigazulni egyetlen halandó sem </a:t>
            </a:r>
            <a:r>
              <a:rPr lang="hu-HU" sz="2000" dirty="0" err="1">
                <a:solidFill>
                  <a:srgbClr val="0070C0"/>
                </a:solidFill>
              </a:rPr>
              <a:t>őelőtte</a:t>
            </a:r>
            <a:r>
              <a:rPr lang="hu-HU" sz="2000" dirty="0">
                <a:solidFill>
                  <a:srgbClr val="0070C0"/>
                </a:solidFill>
              </a:rPr>
              <a:t>. Hiszen a törvényből csak a bűn felismerése adódik.”</a:t>
            </a:r>
          </a:p>
          <a:p>
            <a:pPr algn="r">
              <a:spcBef>
                <a:spcPts val="0"/>
              </a:spcBef>
            </a:pPr>
            <a:r>
              <a:rPr lang="hu-HU" sz="1800" dirty="0">
                <a:solidFill>
                  <a:srgbClr val="0070C0"/>
                </a:solidFill>
              </a:rPr>
              <a:t>Róma 3,20</a:t>
            </a:r>
          </a:p>
        </p:txBody>
      </p:sp>
    </p:spTree>
    <p:extLst>
      <p:ext uri="{BB962C8B-B14F-4D97-AF65-F5344CB8AC3E}">
        <p14:creationId xmlns:p14="http://schemas.microsoft.com/office/powerpoint/2010/main" val="26893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C00000"/>
                </a:solidFill>
              </a:rPr>
              <a:t>Isten szeretete tesz boldoggá, melyet kifejezett jézus krisztusban</a:t>
            </a:r>
          </a:p>
        </p:txBody>
      </p:sp>
      <p:sp>
        <p:nvSpPr>
          <p:cNvPr id="3" name="Tartalom helye 2"/>
          <p:cNvSpPr>
            <a:spLocks noGrp="1"/>
          </p:cNvSpPr>
          <p:nvPr>
            <p:ph idx="1"/>
          </p:nvPr>
        </p:nvSpPr>
        <p:spPr>
          <a:xfrm>
            <a:off x="5043714" y="247425"/>
            <a:ext cx="6012470" cy="5701553"/>
          </a:xfrm>
        </p:spPr>
        <p:txBody>
          <a:bodyPr>
            <a:normAutofit/>
          </a:bodyPr>
          <a:lstStyle/>
          <a:p>
            <a:pPr>
              <a:lnSpc>
                <a:spcPct val="100000"/>
              </a:lnSpc>
            </a:pPr>
            <a:r>
              <a:rPr lang="hu-HU" sz="2400" dirty="0"/>
              <a:t>Jézus megkedvelte a gazdag ifjút.  Isten hiányosságainkkal együtt szeret minket</a:t>
            </a:r>
            <a:r>
              <a:rPr lang="hu-HU" sz="2400" dirty="0" smtClean="0"/>
              <a:t>!</a:t>
            </a:r>
          </a:p>
          <a:p>
            <a:pPr lvl="1">
              <a:lnSpc>
                <a:spcPct val="100000"/>
              </a:lnSpc>
            </a:pPr>
            <a:r>
              <a:rPr lang="hu-HU" sz="2400" dirty="0" smtClean="0">
                <a:solidFill>
                  <a:srgbClr val="C00000"/>
                </a:solidFill>
              </a:rPr>
              <a:t>NEM KELL TÖKÉLETESNEK LENNED!</a:t>
            </a:r>
          </a:p>
          <a:p>
            <a:pPr>
              <a:lnSpc>
                <a:spcPct val="100000"/>
              </a:lnSpc>
            </a:pPr>
            <a:r>
              <a:rPr lang="hu-HU" sz="2400" dirty="0"/>
              <a:t>a</a:t>
            </a:r>
            <a:r>
              <a:rPr lang="hu-HU" sz="2400" dirty="0" smtClean="0"/>
              <a:t> bűnbocsánat</a:t>
            </a:r>
            <a:r>
              <a:rPr lang="hu-HU" sz="2400" dirty="0"/>
              <a:t>, </a:t>
            </a:r>
            <a:r>
              <a:rPr lang="hu-HU" sz="2400" dirty="0" smtClean="0"/>
              <a:t>a megváltás</a:t>
            </a:r>
            <a:r>
              <a:rPr lang="hu-HU" sz="2400" dirty="0"/>
              <a:t>, Jézus Krisztus – az igazi boldogság forrása. Jézus veled jó!</a:t>
            </a:r>
          </a:p>
          <a:p>
            <a:pPr>
              <a:lnSpc>
                <a:spcPct val="100000"/>
              </a:lnSpc>
            </a:pPr>
            <a:r>
              <a:rPr lang="hu-HU" sz="2400" dirty="0"/>
              <a:t>„Kövess engem!”</a:t>
            </a:r>
          </a:p>
          <a:p>
            <a:pPr>
              <a:lnSpc>
                <a:spcPct val="100000"/>
              </a:lnSpc>
            </a:pPr>
            <a:r>
              <a:rPr lang="hu-HU" sz="2400" dirty="0"/>
              <a:t>Szabályok helyett kapcsolat. </a:t>
            </a:r>
          </a:p>
          <a:p>
            <a:pPr>
              <a:lnSpc>
                <a:spcPct val="100000"/>
              </a:lnSpc>
            </a:pPr>
            <a:r>
              <a:rPr lang="hu-HU" sz="2400" dirty="0"/>
              <a:t>Nem vallási gyakorlatokra van szükségünk, hanem Jézus Krisztusra. </a:t>
            </a:r>
          </a:p>
        </p:txBody>
      </p:sp>
      <p:sp>
        <p:nvSpPr>
          <p:cNvPr id="4" name="Szöveg helye 3"/>
          <p:cNvSpPr>
            <a:spLocks noGrp="1"/>
          </p:cNvSpPr>
          <p:nvPr>
            <p:ph type="body" sz="half" idx="2"/>
          </p:nvPr>
        </p:nvSpPr>
        <p:spPr/>
        <p:txBody>
          <a:bodyPr>
            <a:normAutofit/>
          </a:bodyPr>
          <a:lstStyle/>
          <a:p>
            <a:pPr lvl="0" eaLnBrk="0" fontAlgn="base" hangingPunct="0">
              <a:lnSpc>
                <a:spcPct val="100000"/>
              </a:lnSpc>
              <a:spcBef>
                <a:spcPct val="0"/>
              </a:spcBef>
              <a:spcAft>
                <a:spcPct val="0"/>
              </a:spcAft>
              <a:buClrTx/>
              <a:buSzTx/>
            </a:pPr>
            <a:r>
              <a:rPr lang="hu-HU" sz="2000" dirty="0">
                <a:solidFill>
                  <a:srgbClr val="0070C0"/>
                </a:solidFill>
                <a:latin typeface="+mj-lt"/>
                <a:cs typeface="Arial" panose="020B0604020202020204" pitchFamily="34" charset="0"/>
              </a:rPr>
              <a:t>„Boldog, akinek hűtlensége megbocsáttatott, vétke eltöröltetett. Boldog az az ember, akinek az Úr nem rója fel bűnét, és nincs lelkében álnokság.”</a:t>
            </a:r>
          </a:p>
          <a:p>
            <a:pPr lvl="0" algn="r" eaLnBrk="0" fontAlgn="base" hangingPunct="0">
              <a:lnSpc>
                <a:spcPct val="100000"/>
              </a:lnSpc>
              <a:spcBef>
                <a:spcPct val="0"/>
              </a:spcBef>
              <a:spcAft>
                <a:spcPct val="0"/>
              </a:spcAft>
              <a:buClrTx/>
              <a:buSzTx/>
            </a:pPr>
            <a:r>
              <a:rPr lang="hu-HU" sz="1800" dirty="0">
                <a:solidFill>
                  <a:srgbClr val="0070C0"/>
                </a:solidFill>
                <a:latin typeface="+mj-lt"/>
                <a:cs typeface="Arial" panose="020B0604020202020204" pitchFamily="34" charset="0"/>
              </a:rPr>
              <a:t>Zsoltárok 32,1-2</a:t>
            </a:r>
            <a:endParaRPr lang="hu-HU" sz="1800" dirty="0">
              <a:solidFill>
                <a:srgbClr val="0070C0"/>
              </a:solidFill>
              <a:latin typeface="+mj-lt"/>
            </a:endParaRPr>
          </a:p>
        </p:txBody>
      </p:sp>
    </p:spTree>
    <p:extLst>
      <p:ext uri="{BB962C8B-B14F-4D97-AF65-F5344CB8AC3E}">
        <p14:creationId xmlns:p14="http://schemas.microsoft.com/office/powerpoint/2010/main" val="13324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TM10001114[[fn=Galéria]]</Template>
  <TotalTime>311</TotalTime>
  <Words>1786</Words>
  <Application>Microsoft Office PowerPoint</Application>
  <PresentationFormat>Szélesvásznú</PresentationFormat>
  <Paragraphs>111</Paragraphs>
  <Slides>12</Slides>
  <Notes>9</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Arial</vt:lpstr>
      <vt:lpstr>Calibri</vt:lpstr>
      <vt:lpstr>Gill Sans MT</vt:lpstr>
      <vt:lpstr>Gallery</vt:lpstr>
      <vt:lpstr>Ha tökéletes akarsz lenni</vt:lpstr>
      <vt:lpstr> máté evangéliuma 19. rész 16-26. versek</vt:lpstr>
      <vt:lpstr> máté evangéliuma 19. rész 16-26. versek</vt:lpstr>
      <vt:lpstr>PowerPoint-bemutató</vt:lpstr>
      <vt:lpstr>Ha tökéletes akarsz lenni bevezető gondolatok</vt:lpstr>
      <vt:lpstr>Ha tökéletes akarsz lenni bevezető gondolatok</vt:lpstr>
      <vt:lpstr>A gazdagság nem tesz elégedetté.  Az ember igazából az üdvösségre vágyik</vt:lpstr>
      <vt:lpstr>A parancsolatok betartásával és a jócselekedetekkel sem érjük el az igazi boldogságot</vt:lpstr>
      <vt:lpstr>Isten szeretete tesz boldoggá, melyet kifejezett jézus krisztusban</vt:lpstr>
      <vt:lpstr>Ha tökéletes akarsz lenni záró gondolatok</vt:lpstr>
      <vt:lpstr>Ha tökéletes akarsz lenni záró gondolatok</vt:lpstr>
      <vt:lpstr>Ha tökéletes akarsz lenni záró gondolatok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tékozló fiú</dc:title>
  <dc:creator>Hivatal</dc:creator>
  <cp:lastModifiedBy>Hivatal</cp:lastModifiedBy>
  <cp:revision>28</cp:revision>
  <dcterms:created xsi:type="dcterms:W3CDTF">2020-09-26T18:34:06Z</dcterms:created>
  <dcterms:modified xsi:type="dcterms:W3CDTF">2023-02-25T20:38:23Z</dcterms:modified>
</cp:coreProperties>
</file>