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92" r:id="rId4"/>
    <p:sldId id="291" r:id="rId5"/>
    <p:sldId id="261" r:id="rId6"/>
    <p:sldId id="262" r:id="rId7"/>
    <p:sldId id="288" r:id="rId8"/>
    <p:sldId id="282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Imádság háza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sz="3200" dirty="0" smtClean="0">
                <a:solidFill>
                  <a:srgbClr val="C00000"/>
                </a:solidFill>
              </a:rPr>
              <a:t>Gyógyulás, hálaadás, dicsőítés, közbenjárás</a:t>
            </a: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Imádság háza</a:t>
            </a:r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21.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12-17.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8600" y="2335212"/>
            <a:ext cx="1196917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Azután </a:t>
            </a:r>
            <a:r>
              <a:rPr lang="hu-HU" sz="2400" dirty="0"/>
              <a:t>Jézus bement a templomba, és kiűzte mindazokat, akik a templomban árusítottak és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vásároltak</a:t>
            </a:r>
            <a:r>
              <a:rPr lang="hu-HU" sz="2400" dirty="0"/>
              <a:t>, a pénzváltók asztalait és a galambárusok székeit pedig felborította, </a:t>
            </a:r>
            <a:r>
              <a:rPr lang="hu-HU" sz="2400" dirty="0" smtClean="0"/>
              <a:t>és </a:t>
            </a:r>
            <a:r>
              <a:rPr lang="hu-HU" sz="2400" dirty="0"/>
              <a:t>ezt mondta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nekik</a:t>
            </a:r>
            <a:r>
              <a:rPr lang="hu-HU" sz="2400" dirty="0"/>
              <a:t>: Meg van írva: „Az én házamat imádság házának nevezik”, ti pedig rablók barlangjává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teszitek</a:t>
            </a:r>
            <a:r>
              <a:rPr lang="hu-HU" sz="2400" dirty="0"/>
              <a:t>. </a:t>
            </a:r>
            <a:r>
              <a:rPr lang="hu-HU" sz="2400" dirty="0" smtClean="0"/>
              <a:t> </a:t>
            </a:r>
            <a:r>
              <a:rPr lang="hu-HU" sz="2400" dirty="0"/>
              <a:t>Azután vakok és sánták mentek hozzá a templomba, és meggyógyította őket. </a:t>
            </a:r>
            <a:r>
              <a:rPr lang="hu-HU" sz="2400" dirty="0" smtClean="0"/>
              <a:t> </a:t>
            </a:r>
            <a:r>
              <a:rPr lang="hu-HU" sz="2400" dirty="0"/>
              <a:t>Amikor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pedig </a:t>
            </a:r>
            <a:r>
              <a:rPr lang="hu-HU" sz="2400" dirty="0"/>
              <a:t>a főpapok és az írástudók látták a csodákat, amelyeket tett, és a gyermekeket, akik 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templomban </a:t>
            </a:r>
            <a:r>
              <a:rPr lang="hu-HU" sz="2400" dirty="0"/>
              <a:t>ezt kiáltozták: Hozsánna Dávid Fiának! – haragra lobbantak, </a:t>
            </a:r>
            <a:r>
              <a:rPr lang="hu-HU" sz="2400" dirty="0" smtClean="0"/>
              <a:t> </a:t>
            </a:r>
            <a:r>
              <a:rPr lang="hu-HU" sz="2400" dirty="0"/>
              <a:t>és így szóltak hozzá: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Hallod</a:t>
            </a:r>
            <a:r>
              <a:rPr lang="hu-HU" sz="2400" dirty="0"/>
              <a:t>, mit mondanak ezek? Jézus pedig így válaszolt nekik: Hallom. Sohasem olvastátok: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„</a:t>
            </a:r>
            <a:r>
              <a:rPr lang="hu-HU" sz="2400" dirty="0"/>
              <a:t>Gyermekek és csecsemők szája által szereztél dicséretet</a:t>
            </a:r>
            <a:r>
              <a:rPr lang="hu-HU" sz="2400" dirty="0" smtClean="0"/>
              <a:t>”? </a:t>
            </a:r>
            <a:r>
              <a:rPr lang="hu-HU" sz="2400" dirty="0"/>
              <a:t>Erre otthagyva őket kiment 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városból </a:t>
            </a:r>
            <a:r>
              <a:rPr lang="hu-HU" sz="2400" dirty="0" err="1"/>
              <a:t>Betániába</a:t>
            </a:r>
            <a:r>
              <a:rPr lang="hu-HU" sz="2400" dirty="0"/>
              <a:t>, és ott töltötte az éjszakát. </a:t>
            </a:r>
          </a:p>
        </p:txBody>
      </p:sp>
    </p:spTree>
    <p:extLst>
      <p:ext uri="{BB962C8B-B14F-4D97-AF65-F5344CB8AC3E}">
        <p14:creationId xmlns:p14="http://schemas.microsoft.com/office/powerpoint/2010/main" val="3589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3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7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Imádság háza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38542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Az Úr temploma az Imádság Háza</a:t>
            </a:r>
            <a:endParaRPr lang="hu-HU" sz="2800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 smtClean="0">
                <a:solidFill>
                  <a:srgbClr val="7030A0"/>
                </a:solidFill>
              </a:rPr>
              <a:t>	</a:t>
            </a:r>
            <a:r>
              <a:rPr lang="hu-HU" sz="2400" dirty="0" smtClean="0">
                <a:solidFill>
                  <a:srgbClr val="7030A0"/>
                </a:solidFill>
              </a:rPr>
              <a:t>a templom udvarba </a:t>
            </a:r>
            <a:r>
              <a:rPr lang="hu-HU" sz="2400" dirty="0" smtClean="0">
                <a:solidFill>
                  <a:srgbClr val="7030A0"/>
                </a:solidFill>
              </a:rPr>
              <a:t>a pogányok is</a:t>
            </a:r>
            <a:r>
              <a:rPr lang="hu-HU" sz="2400" dirty="0" smtClean="0">
                <a:solidFill>
                  <a:srgbClr val="7030A0"/>
                </a:solidFill>
              </a:rPr>
              <a:t> bemehettek </a:t>
            </a:r>
            <a:r>
              <a:rPr lang="hu-HU" sz="2400" dirty="0" smtClean="0">
                <a:solidFill>
                  <a:srgbClr val="7030A0"/>
                </a:solidFill>
              </a:rPr>
              <a:t>imádkozni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C00000"/>
                </a:solidFill>
              </a:rPr>
              <a:t>Mi okozta a problémát?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Az istentisztelet rutin gyakorlattá vált.</a:t>
            </a:r>
            <a:endParaRPr lang="hu-HU" sz="22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A külsőségek, illetve a kultikus cselekedetek elvégzésére figyeltek.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Az áldozatok bemutatása került a középpontba Isten őszinte keresése helyett</a:t>
            </a:r>
            <a:r>
              <a:rPr lang="hu-HU" sz="2200" dirty="0" smtClean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A </a:t>
            </a:r>
            <a:r>
              <a:rPr lang="hu-HU" sz="2200" dirty="0" err="1" smtClean="0"/>
              <a:t>páska</a:t>
            </a:r>
            <a:r>
              <a:rPr lang="hu-HU" sz="2200" dirty="0" smtClean="0"/>
              <a:t> ünnep idején (pénzért) a papok megengedték, hogy árusok lepjék el a templomudvart.</a:t>
            </a:r>
            <a:endParaRPr lang="hu-H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A templom megtisztításával Jézus az istentisztelet lényegi részét szeretné helyreállítani!</a:t>
            </a:r>
            <a:endParaRPr lang="hu-H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Imádság és hála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Ez legyen a te </a:t>
            </a:r>
            <a:r>
              <a:rPr lang="hu-HU" sz="2200" dirty="0" err="1" smtClean="0"/>
              <a:t>áldozatod</a:t>
            </a:r>
            <a:r>
              <a:rPr lang="hu-HU" sz="2200" dirty="0" smtClean="0"/>
              <a:t>!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h</a:t>
            </a:r>
            <a:r>
              <a:rPr lang="hu-HU" sz="2000" dirty="0" smtClean="0"/>
              <a:t>ozd el/fel Isten elé az istentiszteletre/templomba hálaadásodat</a:t>
            </a:r>
            <a:endParaRPr lang="hu-HU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Már maga a hálaadás is dicsőíti Istent</a:t>
            </a:r>
            <a:endParaRPr lang="hu-HU" sz="24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m</a:t>
            </a:r>
            <a:r>
              <a:rPr lang="hu-HU" dirty="0" smtClean="0"/>
              <a:t>ivel elismerem, hogy minden jó (öröm, áldás, jellemünket és hitünket formáló nehézség is) Tőle származik</a:t>
            </a:r>
            <a:endParaRPr lang="hu-H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a </a:t>
            </a:r>
            <a:r>
              <a:rPr lang="hu-HU" dirty="0" smtClean="0"/>
              <a:t>hálaadással elismerem, hogy Isten munkálkodik az életemben (minden pillanatban)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a hálaadással megvallom, hogy mindenem Istentől van és velem együtt az Övé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</a:t>
            </a:r>
            <a:r>
              <a:rPr lang="hu-HU" dirty="0" smtClean="0"/>
              <a:t> kéréseimmel pedig még inkább megerősítem mindezt</a:t>
            </a:r>
            <a:endParaRPr lang="hu-H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solidFill>
                  <a:srgbClr val="0070C0"/>
                </a:solidFill>
              </a:rPr>
              <a:t>Jóllehet a hálaadás és a könyörgés (az imádság bármely formája) nincs egy bizonyos helyhez kötve, mégis kedves az Úrnak, ha templomot szentelünk az imádság házának.</a:t>
            </a:r>
            <a:endParaRPr lang="hu-HU" dirty="0" smtClean="0">
              <a:solidFill>
                <a:srgbClr val="0070C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1800" dirty="0" smtClean="0">
                <a:solidFill>
                  <a:srgbClr val="0070C0"/>
                </a:solidFill>
              </a:rPr>
              <a:t>„Aki </a:t>
            </a:r>
            <a:r>
              <a:rPr lang="hu-HU" sz="1800" dirty="0">
                <a:solidFill>
                  <a:srgbClr val="0070C0"/>
                </a:solidFill>
              </a:rPr>
              <a:t>hálaadással áldozik, az dicsőít engem, és aki ilyen úton jár, annak mutatom meg Isten </a:t>
            </a:r>
            <a:r>
              <a:rPr lang="hu-HU" sz="1800" dirty="0" smtClean="0">
                <a:solidFill>
                  <a:srgbClr val="0070C0"/>
                </a:solidFill>
              </a:rPr>
              <a:t>szabadítását.”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Zsolt 50,23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/>
                </a:solidFill>
              </a:rPr>
              <a:t>Gyógyulás és dicsőítés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i="1" dirty="0" smtClean="0">
                <a:solidFill>
                  <a:srgbClr val="7030A0"/>
                </a:solidFill>
              </a:rPr>
              <a:t>A templom a gyógyulás helye is kell legyen</a:t>
            </a:r>
            <a:endParaRPr lang="hu-HU" sz="2400" i="1" dirty="0">
              <a:solidFill>
                <a:srgbClr val="C0000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A jeruzsálemi templomból, sőt a zsinagógákból is kizárták azokat, akik testi fogyatékkal éltek vagy betegek voltak.</a:t>
            </a:r>
            <a:endParaRPr lang="hu-HU" sz="22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i="1" dirty="0" smtClean="0">
                <a:solidFill>
                  <a:srgbClr val="7030A0"/>
                </a:solidFill>
              </a:rPr>
              <a:t>Amikor Jézus a templomban sántákat és vakokat gyógyít, kijelenti: </a:t>
            </a:r>
            <a:endParaRPr lang="hu-HU" sz="2200" i="1" dirty="0" smtClean="0">
              <a:solidFill>
                <a:srgbClr val="7030A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„a betegeknek van szükségük orvosra”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Az istentisztelet a testi-lelki gyógyulás helye!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Az istentisztelet az Isten szabadításának a helye!</a:t>
            </a:r>
            <a:endParaRPr lang="hu-HU" sz="22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Mélyebb, örömtelibb dicsőítés</a:t>
            </a:r>
            <a:endParaRPr lang="hu-HU" sz="2400" dirty="0" smtClean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a</a:t>
            </a:r>
            <a:r>
              <a:rPr lang="hu-HU" sz="2200" dirty="0" smtClean="0"/>
              <a:t>z emberek önkéntelenül is Isten dicsőítésében fakadtak ki, amikor látták Jézus csodáit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Jézus ma is gyógyít a templomban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a</a:t>
            </a:r>
            <a:r>
              <a:rPr lang="hu-HU" sz="2200" dirty="0" smtClean="0"/>
              <a:t> meggyógyított/megszabadított ember dicsőítése mindig intenzívebb lesz</a:t>
            </a:r>
            <a:endParaRPr lang="hu-HU" sz="22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1800" dirty="0">
                <a:solidFill>
                  <a:srgbClr val="0070C0"/>
                </a:solidFill>
              </a:rPr>
              <a:t>„Miért csüggedsz el, lelkem, miért háborogsz bennem? Bízzál Istenben, mert még hálát adok neki az ő szabadításáért!”</a:t>
            </a:r>
          </a:p>
          <a:p>
            <a:pPr algn="r">
              <a:spcBef>
                <a:spcPts val="0"/>
              </a:spcBef>
            </a:pPr>
            <a:r>
              <a:rPr lang="hu-HU" sz="1800" dirty="0">
                <a:solidFill>
                  <a:srgbClr val="0070C0"/>
                </a:solidFill>
              </a:rPr>
              <a:t>Zsolt 42,6</a:t>
            </a:r>
          </a:p>
        </p:txBody>
      </p:sp>
    </p:spTree>
    <p:extLst>
      <p:ext uri="{BB962C8B-B14F-4D97-AF65-F5344CB8AC3E}">
        <p14:creationId xmlns:p14="http://schemas.microsoft.com/office/powerpoint/2010/main" val="23144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Kérés és közbenjárás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i="1" dirty="0" smtClean="0">
                <a:solidFill>
                  <a:srgbClr val="7030A0"/>
                </a:solidFill>
              </a:rPr>
              <a:t>Hozd Isten elé kéréseidet és a számodra fontos embereket!</a:t>
            </a:r>
            <a:endParaRPr lang="hu-HU" sz="2400" i="1" dirty="0" smtClean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Anna imádsága a templomban gyermekért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a</a:t>
            </a:r>
            <a:r>
              <a:rPr lang="hu-HU" sz="2200" dirty="0" smtClean="0"/>
              <a:t> béna, akit négyen visznek Jézushoz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 vámszedő, aki hátul megállva mellét verve imádkozott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Simeon, aki minden nap várta a Messiás eljövetelét</a:t>
            </a:r>
            <a:endParaRPr lang="hu-H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chemeClr val="accent1"/>
                </a:solidFill>
              </a:rPr>
              <a:t>Hadd legyen ez a hely attól különleges, hogy itt megtapasztaljuk Isten hatalmát és dicsőségét!</a:t>
            </a:r>
            <a:endParaRPr lang="hu-HU" sz="2400" dirty="0" smtClean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OÁZIS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SZIGET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MAGASLAT</a:t>
            </a:r>
            <a:endParaRPr lang="hu-HU" sz="220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1800" dirty="0" smtClean="0">
                <a:solidFill>
                  <a:srgbClr val="0070C0"/>
                </a:solidFill>
              </a:rPr>
              <a:t>„Hívj </a:t>
            </a:r>
            <a:r>
              <a:rPr lang="hu-HU" sz="1800" dirty="0">
                <a:solidFill>
                  <a:srgbClr val="0070C0"/>
                </a:solidFill>
              </a:rPr>
              <a:t>segítségül engem a nyomorúság idején! Én </a:t>
            </a:r>
            <a:r>
              <a:rPr lang="hu-HU" sz="1800" dirty="0" err="1">
                <a:solidFill>
                  <a:srgbClr val="0070C0"/>
                </a:solidFill>
              </a:rPr>
              <a:t>megszabadítlak</a:t>
            </a:r>
            <a:r>
              <a:rPr lang="hu-HU" sz="1800" dirty="0">
                <a:solidFill>
                  <a:srgbClr val="0070C0"/>
                </a:solidFill>
              </a:rPr>
              <a:t>, és te dicsőítesz engem</a:t>
            </a:r>
            <a:r>
              <a:rPr lang="hu-HU" sz="1800" dirty="0" smtClean="0">
                <a:solidFill>
                  <a:srgbClr val="0070C0"/>
                </a:solidFill>
              </a:rPr>
              <a:t>.”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Zsolt 50,15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8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Imádság háza</a:t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05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0070C0"/>
                </a:solidFill>
              </a:rPr>
              <a:t>Milyen istentiszteletet vár </a:t>
            </a:r>
            <a:r>
              <a:rPr lang="hu-HU" sz="3200" dirty="0" smtClean="0">
                <a:solidFill>
                  <a:srgbClr val="0070C0"/>
                </a:solidFill>
              </a:rPr>
              <a:t>tőlünk Isten</a:t>
            </a:r>
            <a:r>
              <a:rPr lang="hu-HU" sz="3200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i="1" dirty="0" smtClean="0">
                <a:solidFill>
                  <a:srgbClr val="0070C0"/>
                </a:solidFill>
              </a:rPr>
              <a:t>Legyen </a:t>
            </a:r>
            <a:r>
              <a:rPr lang="hu-HU" sz="2600" b="1" dirty="0" smtClean="0">
                <a:solidFill>
                  <a:srgbClr val="C00000"/>
                </a:solidFill>
              </a:rPr>
              <a:t>istenközpontú</a:t>
            </a:r>
            <a:endParaRPr lang="hu-HU" sz="26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i="1" dirty="0" smtClean="0">
                <a:solidFill>
                  <a:srgbClr val="0070C0"/>
                </a:solidFill>
              </a:rPr>
              <a:t>Legyen </a:t>
            </a:r>
            <a:r>
              <a:rPr lang="hu-HU" sz="2600" b="1" dirty="0" smtClean="0">
                <a:solidFill>
                  <a:srgbClr val="C00000"/>
                </a:solidFill>
              </a:rPr>
              <a:t>emberközeli</a:t>
            </a:r>
            <a:endParaRPr lang="hu-HU" sz="26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i="1" dirty="0" smtClean="0">
                <a:solidFill>
                  <a:srgbClr val="0070C0"/>
                </a:solidFill>
              </a:rPr>
              <a:t>Legyen </a:t>
            </a:r>
            <a:r>
              <a:rPr lang="hu-HU" sz="2600" b="1" dirty="0" smtClean="0">
                <a:solidFill>
                  <a:srgbClr val="C00000"/>
                </a:solidFill>
              </a:rPr>
              <a:t>őszinte és </a:t>
            </a:r>
            <a:r>
              <a:rPr lang="hu-HU" sz="2600" b="1" dirty="0" smtClean="0">
                <a:solidFill>
                  <a:srgbClr val="C00000"/>
                </a:solidFill>
              </a:rPr>
              <a:t>gyermeki</a:t>
            </a:r>
            <a:endParaRPr lang="hu-HU" sz="26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i="1" dirty="0" smtClean="0">
                <a:solidFill>
                  <a:srgbClr val="0070C0"/>
                </a:solidFill>
              </a:rPr>
              <a:t>Legyen</a:t>
            </a:r>
            <a:r>
              <a:rPr lang="hu-HU" sz="2600" b="1" dirty="0" smtClean="0">
                <a:solidFill>
                  <a:srgbClr val="C00000"/>
                </a:solidFill>
              </a:rPr>
              <a:t> lelki és </a:t>
            </a:r>
            <a:r>
              <a:rPr lang="hu-HU" sz="2600" b="1" dirty="0" smtClean="0">
                <a:solidFill>
                  <a:srgbClr val="C00000"/>
                </a:solidFill>
              </a:rPr>
              <a:t>igaz</a:t>
            </a:r>
            <a:endParaRPr lang="hu-HU" sz="26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i="1" dirty="0" smtClean="0">
                <a:solidFill>
                  <a:srgbClr val="0070C0"/>
                </a:solidFill>
              </a:rPr>
              <a:t>Legyen </a:t>
            </a:r>
            <a:r>
              <a:rPr lang="hu-HU" sz="2600" b="1" dirty="0" smtClean="0">
                <a:solidFill>
                  <a:srgbClr val="C00000"/>
                </a:solidFill>
              </a:rPr>
              <a:t>szent és </a:t>
            </a:r>
            <a:r>
              <a:rPr lang="hu-HU" sz="2600" b="1" dirty="0" smtClean="0">
                <a:solidFill>
                  <a:srgbClr val="C00000"/>
                </a:solidFill>
              </a:rPr>
              <a:t>egyszerű</a:t>
            </a:r>
            <a:endParaRPr lang="hu-HU" sz="26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i="1" dirty="0" smtClean="0">
                <a:solidFill>
                  <a:srgbClr val="0070C0"/>
                </a:solidFill>
              </a:rPr>
              <a:t>Legyen </a:t>
            </a:r>
            <a:r>
              <a:rPr lang="hu-HU" sz="2600" b="1" dirty="0" smtClean="0">
                <a:solidFill>
                  <a:srgbClr val="C00000"/>
                </a:solidFill>
              </a:rPr>
              <a:t>mindenki számára </a:t>
            </a:r>
            <a:r>
              <a:rPr lang="hu-HU" sz="2600" b="1" dirty="0" smtClean="0">
                <a:solidFill>
                  <a:srgbClr val="C00000"/>
                </a:solidFill>
              </a:rPr>
              <a:t>elérhető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6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 smtClean="0">
                <a:solidFill>
                  <a:srgbClr val="7030A0"/>
                </a:solidFill>
              </a:rPr>
              <a:t>Milyen a Te istentiszteleted?</a:t>
            </a:r>
            <a:endParaRPr lang="hu-HU" sz="28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6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1025</TotalTime>
  <Words>519</Words>
  <Application>Microsoft Office PowerPoint</Application>
  <PresentationFormat>Szélesvásznú</PresentationFormat>
  <Paragraphs>70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Imádság háza</vt:lpstr>
      <vt:lpstr>Imádság háza máté evangéliuma 21. rész 12-17. versek</vt:lpstr>
      <vt:lpstr>PowerPoint-bemutató</vt:lpstr>
      <vt:lpstr>PowerPoint-bemutató</vt:lpstr>
      <vt:lpstr>Imádság háza bevezető gondolatok</vt:lpstr>
      <vt:lpstr>Imádság és hála</vt:lpstr>
      <vt:lpstr>Gyógyulás és dicsőítés</vt:lpstr>
      <vt:lpstr>Kérés és közbenjárás</vt:lpstr>
      <vt:lpstr>Imádság háza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Hp</cp:lastModifiedBy>
  <cp:revision>95</cp:revision>
  <dcterms:created xsi:type="dcterms:W3CDTF">2020-09-26T18:34:06Z</dcterms:created>
  <dcterms:modified xsi:type="dcterms:W3CDTF">2023-04-23T05:59:15Z</dcterms:modified>
</cp:coreProperties>
</file>