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30" r:id="rId3"/>
    <p:sldId id="358" r:id="rId4"/>
    <p:sldId id="354" r:id="rId5"/>
    <p:sldId id="359" r:id="rId6"/>
    <p:sldId id="319" r:id="rId7"/>
    <p:sldId id="355" r:id="rId8"/>
    <p:sldId id="3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50" autoAdjust="0"/>
    <p:restoredTop sz="94660"/>
  </p:normalViewPr>
  <p:slideViewPr>
    <p:cSldViewPr snapToGrid="0">
      <p:cViewPr varScale="1">
        <p:scale>
          <a:sx n="75" d="100"/>
          <a:sy n="75" d="100"/>
        </p:scale>
        <p:origin x="78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32"/>
    </p:cViewPr>
  </p:sorter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0AA7C-D6D9-47A1-957F-AE1FD420E583}" type="datetimeFigureOut">
              <a:rPr lang="hu-HU" smtClean="0"/>
              <a:t>2022. 12. 04.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17454-6CD4-40EA-AA78-DFF3366CDF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9281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5E56D-A941-4D5E-A5DE-0EF8E59BEA46}" type="datetimeFigureOut">
              <a:rPr lang="hu-HU" smtClean="0"/>
              <a:t>2022. 12. 04.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56AB7-9312-4745-8F1D-B298FA6D98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6957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0683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8842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2263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7760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1825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3600" dirty="0" smtClean="0"/>
              <a:t>Jézus dicsősége</a:t>
            </a:r>
            <a:endParaRPr lang="hu-HU" sz="36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rgbClr val="C00000"/>
                </a:solidFill>
              </a:rPr>
              <a:t>A kevesebb mindig több!?</a:t>
            </a:r>
            <a:endParaRPr lang="hu-H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</a:t>
            </a:r>
            <a:r>
              <a:rPr lang="hu-HU" sz="2800" dirty="0" smtClean="0">
                <a:solidFill>
                  <a:srgbClr val="C00000"/>
                </a:solidFill>
              </a:rPr>
              <a:t>17. </a:t>
            </a:r>
            <a:r>
              <a:rPr lang="hu-HU" sz="2800" dirty="0" smtClean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1</a:t>
            </a:r>
            <a:r>
              <a:rPr lang="hu-HU" sz="2800" dirty="0" smtClean="0">
                <a:solidFill>
                  <a:srgbClr val="C00000"/>
                </a:solidFill>
              </a:rPr>
              <a:t>-13.  </a:t>
            </a:r>
            <a:r>
              <a:rPr lang="hu-HU" sz="2800" dirty="0" smtClean="0">
                <a:solidFill>
                  <a:srgbClr val="C00000"/>
                </a:solidFill>
              </a:rPr>
              <a:t>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2315462"/>
            <a:ext cx="12137746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1</a:t>
            </a:r>
            <a:r>
              <a:rPr lang="hu-HU" sz="2400" dirty="0"/>
              <a:t>Hat nappal ezután Jézus maga mellé vette Pétert, Jakabot és testvérét, Jánost, és felvitte őket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külön </a:t>
            </a:r>
            <a:r>
              <a:rPr lang="hu-HU" sz="2400" dirty="0"/>
              <a:t>egy magas hegyre. </a:t>
            </a:r>
            <a:r>
              <a:rPr lang="hu-HU" sz="2400" baseline="30000" dirty="0"/>
              <a:t>2</a:t>
            </a:r>
            <a:r>
              <a:rPr lang="hu-HU" sz="2400" dirty="0"/>
              <a:t>És szemük láttára elváltozott: arca fénylett, mint a nap, ruhája pedig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fehéren </a:t>
            </a:r>
            <a:r>
              <a:rPr lang="hu-HU" sz="2400" dirty="0"/>
              <a:t>ragyogott, mint a világosság. </a:t>
            </a:r>
            <a:r>
              <a:rPr lang="hu-HU" sz="2400" baseline="30000" dirty="0"/>
              <a:t>3</a:t>
            </a:r>
            <a:r>
              <a:rPr lang="hu-HU" sz="2400" dirty="0"/>
              <a:t>És íme, megjelent előttük Mózes és Illés, és beszélgettek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Jézussal</a:t>
            </a:r>
            <a:r>
              <a:rPr lang="hu-HU" sz="2400" dirty="0"/>
              <a:t>. </a:t>
            </a:r>
            <a:r>
              <a:rPr lang="hu-HU" sz="2400" baseline="30000" dirty="0"/>
              <a:t>4</a:t>
            </a:r>
            <a:r>
              <a:rPr lang="hu-HU" sz="2400" dirty="0"/>
              <a:t>Péter ekkor megszólalt, és ezt mondta Jézusnak: Uram, jó nekünk itt lenni! Ha akarod,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készítek </a:t>
            </a:r>
            <a:r>
              <a:rPr lang="hu-HU" sz="2400" dirty="0"/>
              <a:t>itt három sátrat: neked egyet, Mózesnek egyet és Illésnek egyet. </a:t>
            </a:r>
            <a:r>
              <a:rPr lang="hu-HU" sz="2400" baseline="30000" dirty="0"/>
              <a:t>5</a:t>
            </a:r>
            <a:r>
              <a:rPr lang="hu-HU" sz="2400" dirty="0"/>
              <a:t>Miközben ezt mondta,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íme</a:t>
            </a:r>
            <a:r>
              <a:rPr lang="hu-HU" sz="2400" dirty="0"/>
              <a:t>, fényes felhő borította be őket, és hang hallatszott a felhőből: </a:t>
            </a:r>
            <a:r>
              <a:rPr lang="hu-HU" sz="2400" dirty="0">
                <a:solidFill>
                  <a:srgbClr val="0070C0"/>
                </a:solidFill>
              </a:rPr>
              <a:t>Ez az én szeretett Fiam, 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akiben </a:t>
            </a:r>
            <a:r>
              <a:rPr lang="hu-HU" sz="2400" dirty="0">
                <a:solidFill>
                  <a:srgbClr val="0070C0"/>
                </a:solidFill>
              </a:rPr>
              <a:t>gyönyörködöm, őt hallgassátok! </a:t>
            </a:r>
            <a:r>
              <a:rPr lang="hu-HU" sz="2400" baseline="30000" dirty="0"/>
              <a:t>6</a:t>
            </a:r>
            <a:r>
              <a:rPr lang="hu-HU" sz="2400" dirty="0"/>
              <a:t>Amikor a tanítványok ezt meghallották, arcra borultak,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és </a:t>
            </a:r>
            <a:r>
              <a:rPr lang="hu-HU" sz="2400" dirty="0"/>
              <a:t>nagy félelem fogta el őket. </a:t>
            </a:r>
            <a:r>
              <a:rPr lang="hu-HU" sz="2400" baseline="30000" dirty="0"/>
              <a:t>7</a:t>
            </a:r>
            <a:r>
              <a:rPr lang="hu-HU" sz="2400" dirty="0"/>
              <a:t>Ekkor Jézus odament, megérintette őket, és így szólt hozzájuk: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Keljetek </a:t>
            </a:r>
            <a:r>
              <a:rPr lang="hu-HU" sz="2400" dirty="0"/>
              <a:t>fel, és ne féljetek</a:t>
            </a:r>
            <a:r>
              <a:rPr lang="hu-HU" sz="2400" dirty="0" smtClean="0"/>
              <a:t>! </a:t>
            </a:r>
            <a:r>
              <a:rPr lang="hu-HU" sz="2400" baseline="30000" dirty="0"/>
              <a:t>8</a:t>
            </a:r>
            <a:r>
              <a:rPr lang="hu-HU" sz="2400" dirty="0"/>
              <a:t>Amikor pedig föltekintettek, senkit sem láttak, csak Jézust egyedül</a:t>
            </a:r>
            <a:r>
              <a:rPr lang="hu-HU" sz="2400" dirty="0" smtClean="0"/>
              <a:t>.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81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</a:t>
            </a:r>
            <a:r>
              <a:rPr lang="hu-HU" sz="2800" dirty="0" smtClean="0">
                <a:solidFill>
                  <a:srgbClr val="C00000"/>
                </a:solidFill>
              </a:rPr>
              <a:t>17. </a:t>
            </a:r>
            <a:r>
              <a:rPr lang="hu-HU" sz="2800" dirty="0" smtClean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1</a:t>
            </a:r>
            <a:r>
              <a:rPr lang="hu-HU" sz="2800" dirty="0" smtClean="0">
                <a:solidFill>
                  <a:srgbClr val="C00000"/>
                </a:solidFill>
              </a:rPr>
              <a:t>-13.  </a:t>
            </a:r>
            <a:r>
              <a:rPr lang="hu-HU" sz="2800" dirty="0" smtClean="0">
                <a:solidFill>
                  <a:srgbClr val="C00000"/>
                </a:solidFill>
              </a:rPr>
              <a:t>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2869461"/>
            <a:ext cx="11904862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 smtClean="0"/>
              <a:t>9</a:t>
            </a:r>
            <a:r>
              <a:rPr lang="hu-HU" sz="2400" dirty="0" smtClean="0"/>
              <a:t>Miközben </a:t>
            </a:r>
            <a:r>
              <a:rPr lang="hu-HU" sz="2400" dirty="0"/>
              <a:t>jöttek le a hegyről, megparancsolta nekik Jézus: Senkinek se mondjátok el ezt a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látomást</a:t>
            </a:r>
            <a:r>
              <a:rPr lang="hu-HU" sz="2400" dirty="0"/>
              <a:t>, amíg fel nem támad az Emberfia a halottak közül. </a:t>
            </a:r>
            <a:r>
              <a:rPr lang="hu-HU" sz="2400" baseline="30000" dirty="0"/>
              <a:t>10</a:t>
            </a:r>
            <a:r>
              <a:rPr lang="hu-HU" sz="2400" dirty="0"/>
              <a:t>Erre megkérdezték tőle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tanítványai</a:t>
            </a:r>
            <a:r>
              <a:rPr lang="hu-HU" sz="2400" dirty="0"/>
              <a:t>: Miért mondják akkor az írástudók, hogy Illésnek kell előbb eljönnie? </a:t>
            </a:r>
            <a:r>
              <a:rPr lang="hu-HU" sz="2400" baseline="30000" dirty="0"/>
              <a:t>11</a:t>
            </a:r>
            <a:r>
              <a:rPr lang="hu-HU" sz="2400" dirty="0"/>
              <a:t>Ő így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válaszolt</a:t>
            </a:r>
            <a:r>
              <a:rPr lang="hu-HU" sz="2400" dirty="0"/>
              <a:t>: Illés valóban eljön, és helyreállít mindent. </a:t>
            </a:r>
            <a:r>
              <a:rPr lang="hu-HU" sz="2400" baseline="30000" dirty="0"/>
              <a:t>12</a:t>
            </a:r>
            <a:r>
              <a:rPr lang="hu-HU" sz="2400" dirty="0"/>
              <a:t>Mondom nektek, hogy Illés már eljött, de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nem </a:t>
            </a:r>
            <a:r>
              <a:rPr lang="hu-HU" sz="2400" dirty="0"/>
              <a:t>ismerték fel, hanem azt tették vele, amit csak akartak: így fog szenvedni tőlük az Emberfia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is</a:t>
            </a:r>
            <a:r>
              <a:rPr lang="hu-HU" sz="2400" dirty="0"/>
              <a:t>. </a:t>
            </a:r>
            <a:r>
              <a:rPr lang="hu-HU" sz="2400" baseline="30000" dirty="0"/>
              <a:t>13</a:t>
            </a:r>
            <a:r>
              <a:rPr lang="hu-HU" sz="2400" dirty="0"/>
              <a:t>Ekkor értették meg a tanítványok, hogy Keresztelő Jánosról beszélt nekik.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95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Jézus </a:t>
            </a:r>
            <a:r>
              <a:rPr lang="hu-HU" dirty="0" smtClean="0"/>
              <a:t>dicsősége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448595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800" dirty="0" smtClean="0">
                <a:solidFill>
                  <a:srgbClr val="7030A0"/>
                </a:solidFill>
              </a:rPr>
              <a:t>Advent =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800" dirty="0" smtClean="0">
                <a:solidFill>
                  <a:srgbClr val="7030A0"/>
                </a:solidFill>
              </a:rPr>
              <a:t>várakozás (csend és béke)</a:t>
            </a:r>
            <a:endParaRPr lang="hu-HU" sz="48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800" dirty="0" smtClean="0">
                <a:solidFill>
                  <a:srgbClr val="C00000"/>
                </a:solidFill>
              </a:rPr>
              <a:t>Advent =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800" dirty="0" smtClean="0">
                <a:solidFill>
                  <a:srgbClr val="C00000"/>
                </a:solidFill>
              </a:rPr>
              <a:t>rohanás (zaj és feszültség)</a:t>
            </a:r>
            <a:endParaRPr lang="hu-HU" sz="48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14667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Jézus </a:t>
            </a:r>
            <a:r>
              <a:rPr lang="hu-HU" dirty="0" smtClean="0"/>
              <a:t>dicsősége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448595"/>
          </a:xfrm>
        </p:spPr>
        <p:txBody>
          <a:bodyPr/>
          <a:lstStyle/>
          <a:p>
            <a:pPr marL="0" indent="0" algn="ctr">
              <a:buNone/>
            </a:pPr>
            <a:r>
              <a:rPr lang="hu-HU" sz="4800" dirty="0">
                <a:solidFill>
                  <a:srgbClr val="C00000"/>
                </a:solidFill>
              </a:rPr>
              <a:t>Advent = programok követése</a:t>
            </a:r>
          </a:p>
          <a:p>
            <a:endParaRPr lang="hu-HU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hu-HU" sz="4800" dirty="0">
                <a:solidFill>
                  <a:srgbClr val="7030A0"/>
                </a:solidFill>
              </a:rPr>
              <a:t>Advent = figyelés Istenre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61568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Figyelj jézusra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„Ez </a:t>
            </a:r>
            <a:r>
              <a:rPr lang="hu-HU" sz="2000" dirty="0">
                <a:solidFill>
                  <a:srgbClr val="0070C0"/>
                </a:solidFill>
              </a:rPr>
              <a:t>az én szeretett Fiam, </a:t>
            </a:r>
            <a:r>
              <a:rPr lang="hu-HU" sz="2000" dirty="0" smtClean="0">
                <a:solidFill>
                  <a:srgbClr val="0070C0"/>
                </a:solidFill>
              </a:rPr>
              <a:t>akiben </a:t>
            </a:r>
            <a:r>
              <a:rPr lang="hu-HU" sz="2000" dirty="0">
                <a:solidFill>
                  <a:srgbClr val="0070C0"/>
                </a:solidFill>
              </a:rPr>
              <a:t>gyönyörködöm, őt hallgassátok</a:t>
            </a:r>
            <a:r>
              <a:rPr lang="hu-HU" sz="2000" dirty="0" smtClean="0">
                <a:solidFill>
                  <a:srgbClr val="0070C0"/>
                </a:solidFill>
              </a:rPr>
              <a:t>!”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Mt </a:t>
            </a: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17,5</a:t>
            </a:r>
            <a:endParaRPr lang="hu-HU" sz="2000" dirty="0" smtClean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261257"/>
            <a:ext cx="6012470" cy="557784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Jézusról kellene szólnia az adventnek</a:t>
            </a:r>
            <a:endParaRPr lang="hu-HU" sz="2200" dirty="0" smtClean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H</a:t>
            </a:r>
            <a:r>
              <a:rPr lang="hu-HU" sz="2000" dirty="0" smtClean="0"/>
              <a:t>ol, miben jelenik meg Isten Fia az adventi szokásaink vagy programjaink között?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Miben nem jelenítjük meg Krisztust az adventi szokásainkban és programjainkban?</a:t>
            </a:r>
            <a:endParaRPr lang="hu-HU" sz="2000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>
                <a:solidFill>
                  <a:srgbClr val="0070C0"/>
                </a:solidFill>
              </a:rPr>
              <a:t>Miért csodálkozunk azon, hogy hiányérzet marad bennünk advent után?</a:t>
            </a:r>
            <a:r>
              <a:rPr lang="hu-HU" sz="2000" dirty="0" smtClean="0"/>
              <a:t> (vagy benne)</a:t>
            </a:r>
            <a:endParaRPr lang="hu-HU" sz="2000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Isten felhívja a figyelmünket arra, hogy lényegesebb számunkra,  amit Jézus mond, mint…</a:t>
            </a:r>
            <a:endParaRPr lang="hu-HU" sz="2200" dirty="0" smtClean="0">
              <a:solidFill>
                <a:srgbClr val="C0000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/>
              <a:t>Tudjuk-e egyáltalán, hogy mire vágyik igazán a lelkünk?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99387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Gyönyörködj jézusban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„Uram</a:t>
            </a:r>
            <a:r>
              <a:rPr lang="hu-HU" sz="2000" dirty="0">
                <a:solidFill>
                  <a:srgbClr val="0070C0"/>
                </a:solidFill>
              </a:rPr>
              <a:t>, jó nekünk itt lenni! Ha akarod, </a:t>
            </a:r>
            <a:r>
              <a:rPr lang="hu-HU" sz="2000" dirty="0" smtClean="0">
                <a:solidFill>
                  <a:srgbClr val="0070C0"/>
                </a:solidFill>
              </a:rPr>
              <a:t>készítek </a:t>
            </a:r>
            <a:r>
              <a:rPr lang="hu-HU" sz="2000" dirty="0">
                <a:solidFill>
                  <a:srgbClr val="0070C0"/>
                </a:solidFill>
              </a:rPr>
              <a:t>itt három sátrat: neked egyet, Mózesnek egyet és Illésnek egyet</a:t>
            </a:r>
            <a:r>
              <a:rPr lang="hu-HU" sz="2000" dirty="0" smtClean="0">
                <a:solidFill>
                  <a:srgbClr val="0070C0"/>
                </a:solidFill>
              </a:rPr>
              <a:t>.”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>
                <a:solidFill>
                  <a:srgbClr val="0070C0"/>
                </a:solidFill>
                <a:cs typeface="Arial" panose="020B0604020202020204" pitchFamily="34" charset="0"/>
              </a:rPr>
              <a:t>Mt </a:t>
            </a: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17,4</a:t>
            </a:r>
            <a:endParaRPr lang="hu-HU" sz="2000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127000"/>
            <a:ext cx="6012470" cy="584272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Az Atyának számos oka volt/van arra, hogy </a:t>
            </a:r>
            <a:r>
              <a:rPr lang="hu-HU" sz="2200" dirty="0" err="1" smtClean="0">
                <a:solidFill>
                  <a:srgbClr val="0070C0"/>
                </a:solidFill>
              </a:rPr>
              <a:t>gyönyörködjön</a:t>
            </a:r>
            <a:r>
              <a:rPr lang="hu-HU" sz="2200" dirty="0" smtClean="0">
                <a:solidFill>
                  <a:srgbClr val="0070C0"/>
                </a:solidFill>
              </a:rPr>
              <a:t> Jézusban, a Fiában</a:t>
            </a:r>
            <a:endParaRPr lang="hu-HU" sz="2200" dirty="0" smtClean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Jézus az Atya üdvtervét viszi végbe, melynek megvalósulását évezredek alatt készítette elő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latin typeface="Arial Narrow" panose="020B0606020202030204" pitchFamily="34" charset="0"/>
              </a:rPr>
              <a:t>Kijelentette Isten akaratát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latin typeface="Arial Narrow" panose="020B0606020202030204" pitchFamily="34" charset="0"/>
              </a:rPr>
              <a:t>Megmutatta Isten lényét, érzéseit, szándékát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latin typeface="Arial Narrow" panose="020B0606020202030204" pitchFamily="34" charset="0"/>
              </a:rPr>
              <a:t>Tanít Isten országáról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latin typeface="Arial Narrow" panose="020B0606020202030204" pitchFamily="34" charset="0"/>
              </a:rPr>
              <a:t>Az emberek szívét Isten felé fordítja</a:t>
            </a:r>
            <a:endParaRPr lang="hu-HU" sz="2200" dirty="0">
              <a:latin typeface="Arial Narrow" panose="020B0606020202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b="1" dirty="0" smtClean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b="1" dirty="0" smtClean="0">
                <a:solidFill>
                  <a:srgbClr val="C00000"/>
                </a:solidFill>
              </a:rPr>
              <a:t>Mi az Jézusban, ami számodra csodálatra méltó?</a:t>
            </a:r>
            <a:endParaRPr lang="hu-HU" sz="2200" b="1" dirty="0">
              <a:solidFill>
                <a:srgbClr val="C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A listád hosszúsága attól függ, mennyi időt töltöttél eddig Jézusra figyelve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latin typeface="Arial Narrow" panose="020B0606020202030204" pitchFamily="34" charset="0"/>
              </a:rPr>
              <a:t>Adventben bővítheted tovább a listád!</a:t>
            </a:r>
            <a:endParaRPr lang="hu-HU" sz="22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813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Jézus </a:t>
            </a:r>
            <a:r>
              <a:rPr lang="hu-HU" dirty="0" smtClean="0"/>
              <a:t>dicsősége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záró</a:t>
            </a:r>
            <a:r>
              <a:rPr lang="hu-HU" dirty="0" smtClean="0">
                <a:solidFill>
                  <a:srgbClr val="7030A0"/>
                </a:solidFill>
              </a:rPr>
              <a:t> </a:t>
            </a:r>
            <a:r>
              <a:rPr lang="hu-HU" dirty="0">
                <a:solidFill>
                  <a:srgbClr val="7030A0"/>
                </a:solidFill>
              </a:rPr>
              <a:t>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9708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4800" dirty="0" smtClean="0">
                <a:solidFill>
                  <a:srgbClr val="C00000"/>
                </a:solidFill>
              </a:rPr>
              <a:t>hálaadás, dicsőítés</a:t>
            </a:r>
            <a:endParaRPr lang="hu-HU" sz="4800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hu-HU" sz="4800" dirty="0" smtClean="0">
                <a:solidFill>
                  <a:srgbClr val="7030A0"/>
                </a:solidFill>
              </a:rPr>
              <a:t>figyelés, formálódás</a:t>
            </a:r>
            <a:endParaRPr lang="hu-HU" sz="48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2200" dirty="0" smtClean="0"/>
              <a:t>Telhetetlen lelkünk mindig többet akar, pedig kevésre van igazán szükség, igazán csak egyre…  </a:t>
            </a:r>
          </a:p>
          <a:p>
            <a:pPr marL="0" indent="0" algn="ctr"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Mindig tenni akarsz valamit, egy kicsit most inkább csak figyelj!</a:t>
            </a:r>
            <a:endParaRPr lang="hu-HU" sz="2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12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11609</TotalTime>
  <Words>558</Words>
  <Application>Microsoft Office PowerPoint</Application>
  <PresentationFormat>Szélesvásznú</PresentationFormat>
  <Paragraphs>63</Paragraphs>
  <Slides>8</Slides>
  <Notes>5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3" baseType="lpstr">
      <vt:lpstr>Arial</vt:lpstr>
      <vt:lpstr>Arial Narrow</vt:lpstr>
      <vt:lpstr>Calibri</vt:lpstr>
      <vt:lpstr>Gill Sans MT</vt:lpstr>
      <vt:lpstr>Gallery</vt:lpstr>
      <vt:lpstr>Jézus dicsősége</vt:lpstr>
      <vt:lpstr> máté evangéliuma 17. rész 1-13.  versek</vt:lpstr>
      <vt:lpstr> máté evangéliuma 17. rész 1-13.  versek</vt:lpstr>
      <vt:lpstr>Jézus dicsősége bevezető gondolatok</vt:lpstr>
      <vt:lpstr>Jézus dicsősége bevezető gondolatok</vt:lpstr>
      <vt:lpstr>Figyelj jézusra</vt:lpstr>
      <vt:lpstr>Gyönyörködj jézusban</vt:lpstr>
      <vt:lpstr>Jézus dicsősége záró gondolatok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958</cp:revision>
  <cp:lastPrinted>2022-04-14T22:32:42Z</cp:lastPrinted>
  <dcterms:created xsi:type="dcterms:W3CDTF">2020-09-26T18:34:06Z</dcterms:created>
  <dcterms:modified xsi:type="dcterms:W3CDTF">2022-12-04T06:45:19Z</dcterms:modified>
</cp:coreProperties>
</file>