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327" r:id="rId3"/>
    <p:sldId id="328" r:id="rId4"/>
    <p:sldId id="329" r:id="rId5"/>
    <p:sldId id="330" r:id="rId6"/>
    <p:sldId id="331" r:id="rId7"/>
    <p:sldId id="333" r:id="rId8"/>
    <p:sldId id="332" r:id="rId9"/>
    <p:sldId id="317" r:id="rId10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D3D55-E3C7-4634-8B09-98B7B4E82279}" type="datetimeFigureOut">
              <a:rPr lang="hu-HU" smtClean="0"/>
              <a:t>2024. 02. 10.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DB81E-0456-4F0F-9715-E7E85051BC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307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898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9962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79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28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56AB7-9312-4745-8F1D-B298FA6D9821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61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400" dirty="0" smtClean="0"/>
              <a:t>Jézus él</a:t>
            </a: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C00000"/>
                </a:solidFill>
              </a:rPr>
              <a:t>Vidd tovább a hírt</a:t>
            </a:r>
            <a:endParaRPr lang="hu-H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Jézus él</a:t>
            </a:r>
            <a:r>
              <a:rPr lang="hu-HU" dirty="0"/>
              <a:t/>
            </a:r>
            <a:br>
              <a:rPr lang="hu-HU" dirty="0"/>
            </a:br>
            <a:r>
              <a:rPr lang="hu-HU" sz="2800" dirty="0" err="1" smtClean="0">
                <a:solidFill>
                  <a:srgbClr val="C00000"/>
                </a:solidFill>
              </a:rPr>
              <a:t>máté</a:t>
            </a:r>
            <a:r>
              <a:rPr lang="hu-HU" sz="2800" dirty="0" smtClean="0">
                <a:solidFill>
                  <a:srgbClr val="C00000"/>
                </a:solidFill>
              </a:rPr>
              <a:t> evangéliuma 28. rész 1-10.  versek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53295" y="2315440"/>
            <a:ext cx="1201893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aseline="30000" dirty="0"/>
              <a:t>1</a:t>
            </a:r>
            <a:r>
              <a:rPr lang="hu-HU" sz="2400" dirty="0"/>
              <a:t>Szombat elmúltával, a hét első napjának hajnalán, elment a magdalai Mária és a másik Mária,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hogy </a:t>
            </a:r>
            <a:r>
              <a:rPr lang="hu-HU" sz="2400" dirty="0"/>
              <a:t>megnézzék a sírt. </a:t>
            </a:r>
            <a:r>
              <a:rPr lang="hu-HU" sz="2400" baseline="30000" dirty="0"/>
              <a:t>2</a:t>
            </a:r>
            <a:r>
              <a:rPr lang="hu-HU" sz="2400" dirty="0"/>
              <a:t>És íme, nagy földrengés támadt, mert az Úr angyala leszállt a mennyből,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és </a:t>
            </a:r>
            <a:r>
              <a:rPr lang="hu-HU" sz="2400" dirty="0"/>
              <a:t>odalépve elhengerítette a követ, és leült rá. </a:t>
            </a:r>
            <a:r>
              <a:rPr lang="hu-HU" sz="2400" baseline="30000" dirty="0"/>
              <a:t>3</a:t>
            </a:r>
            <a:r>
              <a:rPr lang="hu-HU" sz="2400" dirty="0"/>
              <a:t>Tekintete olyan volt, mint a villámlás, és ruhája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fehér</a:t>
            </a:r>
            <a:r>
              <a:rPr lang="hu-HU" sz="2400" dirty="0"/>
              <a:t>, mint a hó. </a:t>
            </a:r>
            <a:r>
              <a:rPr lang="hu-HU" sz="2400" baseline="30000" dirty="0"/>
              <a:t>4</a:t>
            </a:r>
            <a:r>
              <a:rPr lang="hu-HU" sz="2400" dirty="0"/>
              <a:t>Az őrök a tőle való félelem miatt megrettentek, és szinte holtra váltak.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aseline="30000" dirty="0" smtClean="0"/>
              <a:t>5</a:t>
            </a:r>
            <a:r>
              <a:rPr lang="hu-HU" sz="2400" dirty="0" smtClean="0"/>
              <a:t>Az </a:t>
            </a:r>
            <a:r>
              <a:rPr lang="hu-HU" sz="2400" dirty="0"/>
              <a:t>asszonyokat pedig így szólította meg az angyal: Ti ne féljetek! Mert tudom, hogy a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megfeszített </a:t>
            </a:r>
            <a:r>
              <a:rPr lang="hu-HU" sz="2400" dirty="0"/>
              <a:t>Jézust keresitek. </a:t>
            </a:r>
            <a:r>
              <a:rPr lang="hu-HU" sz="2400" baseline="30000" dirty="0"/>
              <a:t>6</a:t>
            </a:r>
            <a:r>
              <a:rPr lang="hu-HU" sz="2400" dirty="0"/>
              <a:t>Nincsen itt, mert feltámadt, amint megmondta. Jöjjetek, nézzétek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meg </a:t>
            </a:r>
            <a:r>
              <a:rPr lang="hu-HU" sz="2400" dirty="0"/>
              <a:t>azt a helyet, ahol feküdt. </a:t>
            </a:r>
            <a:r>
              <a:rPr lang="hu-HU" sz="2400" baseline="30000" dirty="0"/>
              <a:t>7</a:t>
            </a:r>
            <a:r>
              <a:rPr lang="hu-HU" sz="2400" dirty="0"/>
              <a:t>És menjetek el gyorsan, mondjátok meg a tanítványainak, hogy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feltámadt </a:t>
            </a:r>
            <a:r>
              <a:rPr lang="hu-HU" sz="2400" dirty="0"/>
              <a:t>a halottak közül, és előttetek megy Galileába: ott meglátjátok őt. Íme, megmondtam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nektek</a:t>
            </a:r>
            <a:r>
              <a:rPr lang="hu-HU" sz="2400" dirty="0"/>
              <a:t>.</a:t>
            </a:r>
            <a:endParaRPr lang="hu-HU" sz="24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Jézus él</a:t>
            </a:r>
            <a:r>
              <a:rPr lang="hu-HU" dirty="0"/>
              <a:t/>
            </a:r>
            <a:br>
              <a:rPr lang="hu-HU" dirty="0"/>
            </a:br>
            <a:r>
              <a:rPr lang="hu-HU" sz="2800" dirty="0" err="1" smtClean="0">
                <a:solidFill>
                  <a:srgbClr val="C00000"/>
                </a:solidFill>
              </a:rPr>
              <a:t>máté</a:t>
            </a:r>
            <a:r>
              <a:rPr lang="hu-HU" sz="2800" dirty="0" smtClean="0">
                <a:solidFill>
                  <a:srgbClr val="C00000"/>
                </a:solidFill>
              </a:rPr>
              <a:t> evangéliuma 28. rész 1-10.  versek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53295" y="3054105"/>
            <a:ext cx="118148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aseline="30000" dirty="0"/>
              <a:t>8</a:t>
            </a:r>
            <a:r>
              <a:rPr lang="hu-HU" sz="2400" dirty="0"/>
              <a:t>Az asszonyok gyorsan eltávoztak a sírtól, félelemmel és nagy örömmel futottak, hogy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megvigyék </a:t>
            </a:r>
            <a:r>
              <a:rPr lang="hu-HU" sz="2400" dirty="0"/>
              <a:t>a hírt tanítványainak. </a:t>
            </a:r>
            <a:r>
              <a:rPr lang="hu-HU" sz="2400" baseline="30000" dirty="0"/>
              <a:t>9</a:t>
            </a:r>
            <a:r>
              <a:rPr lang="hu-HU" sz="2400" dirty="0"/>
              <a:t>És íme, Jézus szembejött velük, és ezt mondta: Legyetek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üdvözölve</a:t>
            </a:r>
            <a:r>
              <a:rPr lang="hu-HU" sz="2400" dirty="0"/>
              <a:t>! Ők pedig odamentek hozzá, megragadták a lábát, és leborultak előtte. </a:t>
            </a:r>
            <a:r>
              <a:rPr lang="hu-HU" sz="2400" baseline="30000" dirty="0"/>
              <a:t>10</a:t>
            </a:r>
            <a:r>
              <a:rPr lang="hu-HU" sz="2400" dirty="0"/>
              <a:t>Ekkor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Jézus </a:t>
            </a:r>
            <a:r>
              <a:rPr lang="hu-HU" sz="2400" dirty="0"/>
              <a:t>így szólt hozzájuk: Ne féljetek! Menjetek el, adjátok hírül testvéreimnek, hogy menjenek </a:t>
            </a:r>
            <a:endParaRPr lang="hu-H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Galileába</a:t>
            </a:r>
            <a:r>
              <a:rPr lang="hu-HU" sz="2400" dirty="0"/>
              <a:t>, és ott meglátnak engem. </a:t>
            </a:r>
            <a:endParaRPr lang="hu-HU" sz="24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Jézus él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7030A0"/>
                </a:solidFill>
              </a:rPr>
              <a:t>bevezető gondolatok</a:t>
            </a:r>
            <a:endParaRPr lang="hu-HU" dirty="0"/>
          </a:p>
        </p:txBody>
      </p:sp>
      <p:pic>
        <p:nvPicPr>
          <p:cNvPr id="3" name="Jézus feltámadása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725" y="2011363"/>
            <a:ext cx="8267700" cy="4121150"/>
          </a:xfrm>
        </p:spPr>
      </p:pic>
    </p:spTree>
    <p:extLst>
      <p:ext uri="{BB962C8B-B14F-4D97-AF65-F5344CB8AC3E}">
        <p14:creationId xmlns:p14="http://schemas.microsoft.com/office/powerpoint/2010/main" val="323268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/>
                </a:solidFill>
              </a:rPr>
              <a:t>Első hírvivő</a:t>
            </a:r>
            <a:endParaRPr lang="hu-HU" sz="2800" dirty="0">
              <a:solidFill>
                <a:schemeClr val="accent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32614" y="86989"/>
            <a:ext cx="6640286" cy="597091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7030A0"/>
                </a:solidFill>
              </a:rPr>
              <a:t>A világ teremtése óta várták az angyalok ezt a pillanatot, mikor megmutathatják az üres sírt, Jézus győzelmének a jelét!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800" i="1" baseline="30000" dirty="0"/>
              <a:t>3</a:t>
            </a:r>
            <a:r>
              <a:rPr lang="hu-HU" sz="1800" i="1" dirty="0"/>
              <a:t>Tekintete olyan volt, mint a villámlás, és ruhája </a:t>
            </a:r>
            <a:r>
              <a:rPr lang="hu-HU" sz="1800" i="1" dirty="0" smtClean="0"/>
              <a:t>fehér</a:t>
            </a:r>
            <a:r>
              <a:rPr lang="hu-HU" sz="1800" i="1" dirty="0"/>
              <a:t>, mint a hó. </a:t>
            </a:r>
            <a:r>
              <a:rPr lang="hu-HU" sz="1800" i="1" baseline="30000" dirty="0"/>
              <a:t>4</a:t>
            </a:r>
            <a:r>
              <a:rPr lang="hu-HU" sz="1800" i="1" dirty="0"/>
              <a:t>Az őrök a tőle való félelem miatt megrettentek, és szinte holtra váltak. </a:t>
            </a:r>
            <a:r>
              <a:rPr lang="hu-HU" sz="1800" i="1" baseline="30000" dirty="0" smtClean="0"/>
              <a:t>5</a:t>
            </a:r>
            <a:r>
              <a:rPr lang="hu-HU" sz="1800" i="1" dirty="0" smtClean="0"/>
              <a:t>Az </a:t>
            </a:r>
            <a:r>
              <a:rPr lang="hu-HU" sz="1800" i="1" dirty="0"/>
              <a:t>asszonyokat pedig így szólította meg az angyal: </a:t>
            </a:r>
            <a:r>
              <a:rPr lang="hu-HU" sz="1800" dirty="0">
                <a:solidFill>
                  <a:srgbClr val="0070C0"/>
                </a:solidFill>
              </a:rPr>
              <a:t>Ti ne féljetek! Mert tudom, hogy a </a:t>
            </a:r>
            <a:r>
              <a:rPr lang="hu-HU" sz="1800" dirty="0" smtClean="0">
                <a:solidFill>
                  <a:srgbClr val="0070C0"/>
                </a:solidFill>
              </a:rPr>
              <a:t>megfeszített </a:t>
            </a:r>
            <a:r>
              <a:rPr lang="hu-HU" sz="1800" dirty="0">
                <a:solidFill>
                  <a:srgbClr val="0070C0"/>
                </a:solidFill>
              </a:rPr>
              <a:t>Jézust keresitek. </a:t>
            </a:r>
            <a:r>
              <a:rPr lang="hu-HU" sz="1800" baseline="30000" dirty="0">
                <a:solidFill>
                  <a:srgbClr val="0070C0"/>
                </a:solidFill>
              </a:rPr>
              <a:t>6</a:t>
            </a:r>
            <a:r>
              <a:rPr lang="hu-HU" sz="1800" dirty="0">
                <a:solidFill>
                  <a:srgbClr val="0070C0"/>
                </a:solidFill>
              </a:rPr>
              <a:t>Nincsen itt, mert feltámadt, amint megmondta. Jöjjetek, nézzétek </a:t>
            </a:r>
            <a:r>
              <a:rPr lang="hu-HU" sz="1800" dirty="0" smtClean="0">
                <a:solidFill>
                  <a:srgbClr val="0070C0"/>
                </a:solidFill>
              </a:rPr>
              <a:t>meg </a:t>
            </a:r>
            <a:r>
              <a:rPr lang="hu-HU" sz="1800" dirty="0">
                <a:solidFill>
                  <a:srgbClr val="0070C0"/>
                </a:solidFill>
              </a:rPr>
              <a:t>azt a helyet, ahol feküdt. </a:t>
            </a:r>
            <a:r>
              <a:rPr lang="hu-HU" sz="1800" baseline="30000" dirty="0">
                <a:solidFill>
                  <a:srgbClr val="0070C0"/>
                </a:solidFill>
              </a:rPr>
              <a:t>7</a:t>
            </a:r>
            <a:r>
              <a:rPr lang="hu-HU" sz="1800" dirty="0">
                <a:solidFill>
                  <a:srgbClr val="0070C0"/>
                </a:solidFill>
              </a:rPr>
              <a:t>És menjetek el gyorsan, mondjátok meg a tanítványainak, hogy </a:t>
            </a:r>
            <a:r>
              <a:rPr lang="hu-HU" sz="1800" dirty="0" smtClean="0">
                <a:solidFill>
                  <a:srgbClr val="0070C0"/>
                </a:solidFill>
              </a:rPr>
              <a:t>feltámadt </a:t>
            </a:r>
            <a:r>
              <a:rPr lang="hu-HU" sz="1800" dirty="0">
                <a:solidFill>
                  <a:srgbClr val="0070C0"/>
                </a:solidFill>
              </a:rPr>
              <a:t>a halottak közül, és előttetek megy Galileába: ott meglátjátok őt. </a:t>
            </a:r>
            <a:r>
              <a:rPr lang="hu-HU" sz="1800" dirty="0">
                <a:solidFill>
                  <a:srgbClr val="C00000"/>
                </a:solidFill>
              </a:rPr>
              <a:t>Íme, megmondtam </a:t>
            </a:r>
            <a:r>
              <a:rPr lang="hu-HU" sz="1800" dirty="0" smtClean="0">
                <a:solidFill>
                  <a:srgbClr val="C00000"/>
                </a:solidFill>
              </a:rPr>
              <a:t>nektek</a:t>
            </a:r>
            <a:r>
              <a:rPr lang="hu-HU" sz="1800" dirty="0">
                <a:solidFill>
                  <a:srgbClr val="C00000"/>
                </a:solidFill>
              </a:rPr>
              <a:t>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7030A0"/>
                </a:solidFill>
              </a:rPr>
              <a:t>A legnagyobb megtiszteltetés lehetett eljönni és elvégezni ezt a feladatot.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000" dirty="0"/>
              <a:t>b</a:t>
            </a:r>
            <a:r>
              <a:rPr lang="hu-HU" sz="2000" dirty="0" smtClean="0"/>
              <a:t>iztos vagyok benne, hogy túljelentkezés volt erre a feladatra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000" dirty="0"/>
              <a:t>m</a:t>
            </a:r>
            <a:r>
              <a:rPr lang="hu-HU" sz="2000" dirty="0" smtClean="0"/>
              <a:t>éltósággal, egyszerűséggel, dicsőséggel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41525" y="3205491"/>
            <a:ext cx="3276245" cy="24968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800" dirty="0" smtClean="0">
                <a:solidFill>
                  <a:srgbClr val="0070C0"/>
                </a:solidFill>
              </a:rPr>
              <a:t>„És </a:t>
            </a:r>
            <a:r>
              <a:rPr lang="hu-HU" sz="1800" dirty="0">
                <a:solidFill>
                  <a:srgbClr val="0070C0"/>
                </a:solidFill>
              </a:rPr>
              <a:t>íme, nagy földrengés támadt, mert az Úr angyala leszállt a mennyből, </a:t>
            </a:r>
            <a:r>
              <a:rPr lang="hu-HU" sz="1800" dirty="0" smtClean="0">
                <a:solidFill>
                  <a:srgbClr val="0070C0"/>
                </a:solidFill>
              </a:rPr>
              <a:t>és </a:t>
            </a:r>
            <a:r>
              <a:rPr lang="hu-HU" sz="1800" dirty="0">
                <a:solidFill>
                  <a:srgbClr val="0070C0"/>
                </a:solidFill>
              </a:rPr>
              <a:t>odalépve </a:t>
            </a:r>
            <a:r>
              <a:rPr lang="hu-HU" sz="1800" dirty="0" smtClean="0">
                <a:solidFill>
                  <a:srgbClr val="0070C0"/>
                </a:solidFill>
              </a:rPr>
              <a:t>elhengerítette </a:t>
            </a:r>
            <a:r>
              <a:rPr lang="hu-HU" sz="1800" dirty="0">
                <a:solidFill>
                  <a:srgbClr val="0070C0"/>
                </a:solidFill>
              </a:rPr>
              <a:t>a követ, és leült </a:t>
            </a:r>
            <a:r>
              <a:rPr lang="hu-HU" sz="1800" dirty="0" smtClean="0">
                <a:solidFill>
                  <a:srgbClr val="0070C0"/>
                </a:solidFill>
              </a:rPr>
              <a:t>rá.” </a:t>
            </a:r>
            <a:endParaRPr lang="hu-HU" sz="1800" dirty="0">
              <a:solidFill>
                <a:srgbClr val="0070C0"/>
              </a:solidFill>
            </a:endParaRPr>
          </a:p>
          <a:p>
            <a:pPr algn="r">
              <a:spcBef>
                <a:spcPts val="0"/>
              </a:spcBef>
            </a:pPr>
            <a:r>
              <a:rPr lang="hu-HU" sz="1800" dirty="0" smtClean="0">
                <a:solidFill>
                  <a:srgbClr val="0070C0"/>
                </a:solidFill>
                <a:cs typeface="Arial" panose="020B0604020202020204" pitchFamily="34" charset="0"/>
              </a:rPr>
              <a:t>Mt 28,2</a:t>
            </a:r>
          </a:p>
        </p:txBody>
      </p:sp>
    </p:spTree>
    <p:extLst>
      <p:ext uri="{BB962C8B-B14F-4D97-AF65-F5344CB8AC3E}">
        <p14:creationId xmlns:p14="http://schemas.microsoft.com/office/powerpoint/2010/main" val="35440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/>
                </a:solidFill>
              </a:rPr>
              <a:t>Második hírvivők</a:t>
            </a:r>
            <a:endParaRPr lang="hu-HU" sz="2800" dirty="0">
              <a:solidFill>
                <a:schemeClr val="accent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3714" y="118334"/>
            <a:ext cx="6897274" cy="595226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Az angyal kifejezetten kérte az asszonyokat, hogy adják tovább Jézus feltámadásának hírét a tanítványoknak.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C00000"/>
                </a:solidFill>
              </a:rPr>
              <a:t>Isten Fia feltámadásának a híre el kell, hogy jusson mindenkihez!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Az asszonyokban kettős érzelmek kavarogtak: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>
                <a:solidFill>
                  <a:srgbClr val="0070C0"/>
                </a:solidFill>
              </a:rPr>
              <a:t>f</a:t>
            </a:r>
            <a:r>
              <a:rPr lang="hu-HU" sz="2200" dirty="0" smtClean="0">
                <a:solidFill>
                  <a:srgbClr val="0070C0"/>
                </a:solidFill>
              </a:rPr>
              <a:t>éltek és örültek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C00000"/>
                </a:solidFill>
              </a:rPr>
              <a:t>Nyilván Jézus faltámadásának örültek!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0070C0"/>
                </a:solidFill>
              </a:rPr>
              <a:t>Vajon mitől féltek?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 smtClean="0">
                <a:solidFill>
                  <a:srgbClr val="0070C0"/>
                </a:solidFill>
              </a:rPr>
              <a:t>Fognak-e hinni nekik a tanítványok?!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/>
              <a:t>A félelem nem lehet akadály!</a:t>
            </a:r>
            <a:endParaRPr lang="hu-HU" sz="24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41525" y="3334871"/>
            <a:ext cx="3276245" cy="27357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800" dirty="0" smtClean="0">
                <a:solidFill>
                  <a:srgbClr val="0070C0"/>
                </a:solidFill>
                <a:latin typeface="Gill Sans MT Condensed" panose="020B0506020104020203" pitchFamily="34" charset="-18"/>
                <a:cs typeface="Arial" panose="020B0604020202020204" pitchFamily="34" charset="0"/>
              </a:rPr>
              <a:t>„</a:t>
            </a:r>
            <a:r>
              <a:rPr lang="hu-HU" sz="1800" baseline="30000" dirty="0"/>
              <a:t> </a:t>
            </a:r>
            <a:r>
              <a:rPr lang="hu-HU" sz="1800" dirty="0" smtClean="0">
                <a:solidFill>
                  <a:srgbClr val="0070C0"/>
                </a:solidFill>
              </a:rPr>
              <a:t>Az </a:t>
            </a:r>
            <a:r>
              <a:rPr lang="hu-HU" sz="1800" dirty="0">
                <a:solidFill>
                  <a:srgbClr val="0070C0"/>
                </a:solidFill>
              </a:rPr>
              <a:t>asszonyok gyorsan </a:t>
            </a:r>
            <a:r>
              <a:rPr lang="hu-HU" sz="1800" dirty="0" smtClean="0">
                <a:solidFill>
                  <a:srgbClr val="0070C0"/>
                </a:solidFill>
              </a:rPr>
              <a:t>eltávoztak </a:t>
            </a:r>
            <a:r>
              <a:rPr lang="hu-HU" sz="1800" dirty="0">
                <a:solidFill>
                  <a:srgbClr val="0070C0"/>
                </a:solidFill>
              </a:rPr>
              <a:t>a sírtól, félelemmel és nagy örömmel futottak, hogy </a:t>
            </a:r>
            <a:r>
              <a:rPr lang="hu-HU" sz="1800" dirty="0" smtClean="0">
                <a:solidFill>
                  <a:srgbClr val="0070C0"/>
                </a:solidFill>
              </a:rPr>
              <a:t>megvigyék </a:t>
            </a:r>
            <a:r>
              <a:rPr lang="hu-HU" sz="1800" dirty="0">
                <a:solidFill>
                  <a:srgbClr val="0070C0"/>
                </a:solidFill>
              </a:rPr>
              <a:t>a hírt </a:t>
            </a:r>
            <a:r>
              <a:rPr lang="hu-HU" sz="1800" dirty="0" smtClean="0">
                <a:solidFill>
                  <a:srgbClr val="0070C0"/>
                </a:solidFill>
              </a:rPr>
              <a:t>tanítványainak.”</a:t>
            </a:r>
            <a:endParaRPr lang="hu-HU" sz="1800" dirty="0">
              <a:solidFill>
                <a:srgbClr val="0070C0"/>
              </a:solidFill>
              <a:latin typeface="Gill Sans MT Condensed" panose="020B0506020104020203" pitchFamily="34" charset="-18"/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hu-HU" sz="1800" dirty="0" smtClean="0">
                <a:solidFill>
                  <a:srgbClr val="0070C0"/>
                </a:solidFill>
                <a:cs typeface="Arial" panose="020B0604020202020204" pitchFamily="34" charset="0"/>
              </a:rPr>
              <a:t>Mt 28,8</a:t>
            </a:r>
          </a:p>
        </p:txBody>
      </p:sp>
    </p:spTree>
    <p:extLst>
      <p:ext uri="{BB962C8B-B14F-4D97-AF65-F5344CB8AC3E}">
        <p14:creationId xmlns:p14="http://schemas.microsoft.com/office/powerpoint/2010/main" val="354579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/>
                </a:solidFill>
              </a:rPr>
              <a:t>Mai </a:t>
            </a:r>
            <a:r>
              <a:rPr lang="hu-HU" sz="2800" dirty="0" err="1" smtClean="0">
                <a:solidFill>
                  <a:schemeClr val="accent1"/>
                </a:solidFill>
              </a:rPr>
              <a:t>hírvivőK</a:t>
            </a:r>
            <a:endParaRPr lang="hu-HU" sz="2800" dirty="0">
              <a:solidFill>
                <a:schemeClr val="accent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43714" y="118334"/>
            <a:ext cx="6897274" cy="595226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Fel tudnád-e eleveníteni az egyik találkozásodat Jézus Krisztussal?</a:t>
            </a:r>
            <a:endParaRPr lang="hu-HU" sz="2400" dirty="0" smtClean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/>
              <a:t>Vágytál rá vagy csak úgy megtörtént?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/>
              <a:t>Milyen hatással volt rád?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/>
              <a:t>Ha találkoztál már Jézussal, biztosan ott van benned is a gondolat: hogyan mondjam ezt tovább?!</a:t>
            </a:r>
            <a:endParaRPr lang="hu-HU" sz="22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Szükség van mai hírvivőkre!</a:t>
            </a:r>
            <a:endParaRPr lang="hu-HU" sz="2400" dirty="0" smtClean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/>
              <a:t>a</a:t>
            </a:r>
            <a:r>
              <a:rPr lang="hu-HU" sz="2200" dirty="0" smtClean="0"/>
              <a:t>z embereknek meg kell tudniuk, hogy Jézus él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400" dirty="0"/>
              <a:t>l</a:t>
            </a:r>
            <a:r>
              <a:rPr lang="hu-HU" sz="2400" dirty="0" smtClean="0"/>
              <a:t>egyél bátor elmondani találkozásaidat Jézussal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C00000"/>
                </a:solidFill>
              </a:rPr>
              <a:t>Jézus Galileába küldi tanítványait, ahol többségében éltek a nem vallásos emberek.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/>
              <a:t>Jézus szeretné ma is, hogy minél többen értesüljenek arról, hogy Ő él, és találkozhatunk Vele</a:t>
            </a:r>
            <a:endParaRPr lang="hu-HU" sz="22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441525" y="3334871"/>
            <a:ext cx="3276245" cy="27357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1800" dirty="0" smtClean="0">
                <a:solidFill>
                  <a:srgbClr val="0070C0"/>
                </a:solidFill>
                <a:latin typeface="Gill Sans MT Condensed" panose="020B0506020104020203" pitchFamily="34" charset="-18"/>
                <a:cs typeface="Arial" panose="020B0604020202020204" pitchFamily="34" charset="0"/>
              </a:rPr>
              <a:t>„</a:t>
            </a:r>
            <a:r>
              <a:rPr lang="hu-HU" sz="1800" baseline="30000" dirty="0"/>
              <a:t> </a:t>
            </a:r>
            <a:r>
              <a:rPr lang="hu-HU" sz="1800" dirty="0" smtClean="0">
                <a:solidFill>
                  <a:srgbClr val="0070C0"/>
                </a:solidFill>
              </a:rPr>
              <a:t>És íme, Jézus szembejött velük...”</a:t>
            </a:r>
            <a:endParaRPr lang="hu-HU" sz="1800" dirty="0">
              <a:solidFill>
                <a:srgbClr val="0070C0"/>
              </a:solidFill>
              <a:latin typeface="Gill Sans MT Condensed" panose="020B0506020104020203" pitchFamily="34" charset="-18"/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hu-HU" sz="1800" dirty="0" smtClean="0">
                <a:solidFill>
                  <a:srgbClr val="0070C0"/>
                </a:solidFill>
                <a:cs typeface="Arial" panose="020B0604020202020204" pitchFamily="34" charset="0"/>
              </a:rPr>
              <a:t>Mt </a:t>
            </a:r>
            <a:r>
              <a:rPr lang="hu-HU" sz="1800" dirty="0" smtClean="0">
                <a:solidFill>
                  <a:srgbClr val="0070C0"/>
                </a:solidFill>
                <a:cs typeface="Arial" panose="020B0604020202020204" pitchFamily="34" charset="0"/>
              </a:rPr>
              <a:t>28,9</a:t>
            </a:r>
            <a:endParaRPr lang="hu-HU" sz="1800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Jézus él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>
                <a:solidFill>
                  <a:srgbClr val="7030A0"/>
                </a:solidFill>
              </a:rPr>
              <a:t>záró gondolatok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49217" y="1864194"/>
            <a:ext cx="9605635" cy="43461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JÉZUS </a:t>
            </a:r>
            <a:r>
              <a:rPr lang="hu-HU" sz="2400" dirty="0" smtClean="0">
                <a:solidFill>
                  <a:srgbClr val="7030A0"/>
                </a:solidFill>
              </a:rPr>
              <a:t>ÉL</a:t>
            </a:r>
            <a:r>
              <a:rPr lang="hu-HU" sz="2400" dirty="0" smtClean="0">
                <a:solidFill>
                  <a:srgbClr val="7030A0"/>
                </a:solidFill>
              </a:rPr>
              <a:t> </a:t>
            </a:r>
            <a:r>
              <a:rPr lang="hu-HU" sz="2400" dirty="0" smtClean="0">
                <a:solidFill>
                  <a:srgbClr val="7030A0"/>
                </a:solidFill>
              </a:rPr>
              <a:t>– örömmel, </a:t>
            </a:r>
            <a:r>
              <a:rPr lang="hu-HU" sz="2400" dirty="0" smtClean="0">
                <a:solidFill>
                  <a:srgbClr val="7030A0"/>
                </a:solidFill>
              </a:rPr>
              <a:t>megtiszteltetésként, </a:t>
            </a:r>
            <a:r>
              <a:rPr lang="hu-HU" sz="2400" dirty="0" smtClean="0">
                <a:solidFill>
                  <a:srgbClr val="7030A0"/>
                </a:solidFill>
              </a:rPr>
              <a:t>méltósággal hirdetem </a:t>
            </a:r>
            <a:r>
              <a:rPr lang="hu-HU" sz="2400" dirty="0" smtClean="0">
                <a:solidFill>
                  <a:srgbClr val="7030A0"/>
                </a:solidFill>
              </a:rPr>
              <a:t>ezt nektek</a:t>
            </a:r>
            <a:r>
              <a:rPr lang="hu-HU" sz="2400" dirty="0" smtClean="0">
                <a:solidFill>
                  <a:srgbClr val="7030A0"/>
                </a:solidFill>
              </a:rPr>
              <a:t>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/>
              <a:t>Te is találkozhatsz Vele minden nap</a:t>
            </a:r>
            <a:endParaRPr lang="hu-HU" sz="22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>
                <a:solidFill>
                  <a:srgbClr val="7030A0"/>
                </a:solidFill>
              </a:rPr>
              <a:t>Hívj másokat is a Vele való találkozásra!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/>
              <a:t>másként:</a:t>
            </a:r>
            <a:r>
              <a:rPr lang="hu-HU" sz="2200" dirty="0" smtClean="0">
                <a:solidFill>
                  <a:srgbClr val="7030A0"/>
                </a:solidFill>
              </a:rPr>
              <a:t> Megteheted, hogy nem hívsz másokat a Vele való találkozásra?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Életeddel, munkáddal hogyan tudod képviselni az örömhírt, hogy Jézus él?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/>
              <a:t>„…mindent Isten dicsőségére cselekedjetek”</a:t>
            </a:r>
            <a:endParaRPr lang="hu-HU" sz="22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smtClean="0">
                <a:solidFill>
                  <a:srgbClr val="7030A0"/>
                </a:solidFill>
              </a:rPr>
              <a:t>JÉZUS JELEN VAN!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/>
              <a:t>h</a:t>
            </a:r>
            <a:r>
              <a:rPr lang="hu-HU" sz="2200" dirty="0" smtClean="0"/>
              <a:t>a Jézus jelenlétének tudatában élem az életem, nincs okom félni, aggodalmaskodni, elkeseredni, stb.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hu-HU" sz="2200" dirty="0" smtClean="0"/>
              <a:t>minden okom meg van a hálára, az örömre és a bizalomra!</a:t>
            </a:r>
            <a:endParaRPr lang="hu-HU" sz="22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600" dirty="0" smtClean="0"/>
              <a:t>Kezdd el boldogabban érezni magad a házasságodban 1.</a:t>
            </a:r>
            <a:r>
              <a:rPr lang="hu-HU" sz="2600" dirty="0" smtClean="0"/>
              <a:t/>
            </a:r>
            <a:br>
              <a:rPr lang="hu-HU" sz="2600" dirty="0" smtClean="0"/>
            </a:br>
            <a:r>
              <a:rPr lang="hu-HU" sz="2600" dirty="0" smtClean="0">
                <a:solidFill>
                  <a:srgbClr val="7030A0"/>
                </a:solidFill>
              </a:rPr>
              <a:t>heti tippek házasságunk gondozására</a:t>
            </a:r>
            <a:endParaRPr lang="hu-HU" sz="2600" dirty="0">
              <a:solidFill>
                <a:srgbClr val="7030A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102546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1800" dirty="0" smtClean="0">
                <a:solidFill>
                  <a:schemeClr val="accent1"/>
                </a:solidFill>
              </a:rPr>
              <a:t>Szakíts a hasonlítgatásokkal</a:t>
            </a:r>
            <a:r>
              <a:rPr lang="hu-HU" sz="1800" dirty="0" smtClean="0">
                <a:solidFill>
                  <a:schemeClr val="accent1"/>
                </a:solidFill>
              </a:rPr>
              <a:t> </a:t>
            </a:r>
            <a:r>
              <a:rPr lang="hu-HU" sz="1800" dirty="0" smtClean="0">
                <a:solidFill>
                  <a:schemeClr val="accent1"/>
                </a:solidFill>
              </a:rPr>
              <a:t>– </a:t>
            </a:r>
            <a:r>
              <a:rPr lang="hu-HU" sz="1800" dirty="0" smtClean="0">
                <a:solidFill>
                  <a:srgbClr val="0070C0"/>
                </a:solidFill>
              </a:rPr>
              <a:t>emlékezz rá, hogy minden pár kapcsolata teljesen egyedi. Mások életét csak a közösségi médiában mutatott képen keresztül láthatod, ahol csak a legjobbat mutatják magukból. Így a hasonlítgatás sosem lehet hiteles.</a:t>
            </a:r>
            <a:endParaRPr lang="hu-HU" sz="1800" dirty="0" smtClean="0">
              <a:solidFill>
                <a:srgbClr val="0070C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1800" dirty="0" smtClean="0">
                <a:solidFill>
                  <a:schemeClr val="accent1"/>
                </a:solidFill>
              </a:rPr>
              <a:t>Ellenőrizd az elvárásaidat</a:t>
            </a:r>
            <a:r>
              <a:rPr lang="hu-HU" sz="1800" dirty="0" smtClean="0">
                <a:solidFill>
                  <a:schemeClr val="accent1"/>
                </a:solidFill>
              </a:rPr>
              <a:t> </a:t>
            </a:r>
            <a:r>
              <a:rPr lang="hu-HU" sz="1800" dirty="0" smtClean="0">
                <a:solidFill>
                  <a:schemeClr val="accent1"/>
                </a:solidFill>
              </a:rPr>
              <a:t>– </a:t>
            </a:r>
            <a:r>
              <a:rPr lang="hu-HU" sz="1800" dirty="0" smtClean="0">
                <a:solidFill>
                  <a:srgbClr val="0070C0"/>
                </a:solidFill>
              </a:rPr>
              <a:t>néha a saját irreális elvárásait okozzák </a:t>
            </a:r>
            <a:r>
              <a:rPr lang="hu-HU" sz="1800" dirty="0" err="1" smtClean="0">
                <a:solidFill>
                  <a:srgbClr val="0070C0"/>
                </a:solidFill>
              </a:rPr>
              <a:t>csalódottságodat</a:t>
            </a:r>
            <a:r>
              <a:rPr lang="hu-HU" sz="1800" dirty="0" smtClean="0">
                <a:solidFill>
                  <a:srgbClr val="0070C0"/>
                </a:solidFill>
              </a:rPr>
              <a:t>. Mindketten követtek el hibákat. Fogadd el a tökéletlenségeteket, és fedezd fel azokat a nézőpontokat, melyekből a társad és a házasságotok igen jónak mondható.</a:t>
            </a:r>
            <a:endParaRPr lang="hu-HU" sz="180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1800" dirty="0" smtClean="0">
                <a:solidFill>
                  <a:schemeClr val="accent1"/>
                </a:solidFill>
              </a:rPr>
              <a:t>Törődj magaddal</a:t>
            </a:r>
            <a:r>
              <a:rPr lang="hu-HU" sz="1800" dirty="0" smtClean="0">
                <a:solidFill>
                  <a:schemeClr val="accent1"/>
                </a:solidFill>
              </a:rPr>
              <a:t> </a:t>
            </a:r>
            <a:r>
              <a:rPr lang="hu-HU" sz="1800" dirty="0" smtClean="0">
                <a:solidFill>
                  <a:schemeClr val="accent1"/>
                </a:solidFill>
              </a:rPr>
              <a:t>– </a:t>
            </a:r>
            <a:r>
              <a:rPr lang="hu-HU" sz="1800" dirty="0" smtClean="0">
                <a:solidFill>
                  <a:srgbClr val="0070C0"/>
                </a:solidFill>
              </a:rPr>
              <a:t>ahhoz, hogy a legjobb társ legyél, aki csak lehetsz, igenis </a:t>
            </a:r>
            <a:r>
              <a:rPr lang="hu-HU" sz="1800" dirty="0" err="1" smtClean="0">
                <a:solidFill>
                  <a:srgbClr val="0070C0"/>
                </a:solidFill>
              </a:rPr>
              <a:t>törődnöd</a:t>
            </a:r>
            <a:r>
              <a:rPr lang="hu-HU" sz="1800" dirty="0" smtClean="0">
                <a:solidFill>
                  <a:srgbClr val="0070C0"/>
                </a:solidFill>
              </a:rPr>
              <a:t> kell magaddal érzelmileg, fizikailag és lelkileg. Szánj időt arra, hogy olyan dolgokat tegyél, melyek boldogabbá és </a:t>
            </a:r>
            <a:r>
              <a:rPr lang="hu-HU" sz="1800" dirty="0" err="1" smtClean="0">
                <a:solidFill>
                  <a:srgbClr val="0070C0"/>
                </a:solidFill>
              </a:rPr>
              <a:t>kiegyensúlyozottabbá</a:t>
            </a:r>
            <a:r>
              <a:rPr lang="hu-HU" sz="1800" dirty="0" smtClean="0">
                <a:solidFill>
                  <a:srgbClr val="0070C0"/>
                </a:solidFill>
              </a:rPr>
              <a:t> tesznek téged, és támogassátok egymást ebben a pároddal.</a:t>
            </a:r>
            <a:endParaRPr lang="hu-HU" sz="1800" dirty="0" smtClean="0">
              <a:solidFill>
                <a:srgbClr val="0070C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1800" dirty="0" smtClean="0">
                <a:solidFill>
                  <a:srgbClr val="C00000"/>
                </a:solidFill>
              </a:rPr>
              <a:t>Feltételezz pozitív szándékot</a:t>
            </a:r>
            <a:r>
              <a:rPr lang="hu-HU" sz="1800" dirty="0" smtClean="0">
                <a:solidFill>
                  <a:srgbClr val="C00000"/>
                </a:solidFill>
              </a:rPr>
              <a:t> </a:t>
            </a:r>
            <a:r>
              <a:rPr lang="hu-HU" sz="1800" dirty="0" smtClean="0">
                <a:solidFill>
                  <a:srgbClr val="C00000"/>
                </a:solidFill>
              </a:rPr>
              <a:t>–</a:t>
            </a:r>
            <a:r>
              <a:rPr lang="hu-HU" sz="1800" dirty="0" smtClean="0">
                <a:solidFill>
                  <a:srgbClr val="0070C0"/>
                </a:solidFill>
              </a:rPr>
              <a:t> </a:t>
            </a:r>
            <a:r>
              <a:rPr lang="hu-HU" sz="1800" dirty="0" smtClean="0">
                <a:solidFill>
                  <a:srgbClr val="0070C0"/>
                </a:solidFill>
              </a:rPr>
              <a:t>amikor a legrosszabbat feltételezed házastársad szándékairól, az negatív érzelmeket vált ki belőled. Inkább törekedj arra, hogy empátiával, figyelemmel és megértéssel közelíts párod szándékai felé.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hu-HU" sz="1800" dirty="0" smtClean="0">
                <a:solidFill>
                  <a:srgbClr val="C00000"/>
                </a:solidFill>
              </a:rPr>
              <a:t>Határozzátok</a:t>
            </a:r>
            <a:r>
              <a:rPr lang="hu-HU" sz="1800" dirty="0" smtClean="0">
                <a:solidFill>
                  <a:srgbClr val="C00000"/>
                </a:solidFill>
              </a:rPr>
              <a:t> újra szerepeiteket</a:t>
            </a:r>
            <a:r>
              <a:rPr lang="hu-HU" sz="1800" dirty="0" smtClean="0">
                <a:solidFill>
                  <a:srgbClr val="0070C0"/>
                </a:solidFill>
              </a:rPr>
              <a:t> – néha az okozza az eltávolodás érzését a házasságban, ha felborul a felelősség megosztásának az egyensúlya. </a:t>
            </a:r>
            <a:r>
              <a:rPr lang="hu-HU" sz="1800" dirty="0" smtClean="0">
                <a:solidFill>
                  <a:srgbClr val="0070C0"/>
                </a:solidFill>
              </a:rPr>
              <a:t>Ne kényszerítsétek egymást kényelmetlen szerepbe. Beszéljétek át, mi az, ami működik számotokra, és mi az, ami nem.</a:t>
            </a:r>
            <a:endParaRPr lang="hu-HU" sz="1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4357</TotalTime>
  <Words>937</Words>
  <Application>Microsoft Office PowerPoint</Application>
  <PresentationFormat>Szélesvásznú</PresentationFormat>
  <Paragraphs>78</Paragraphs>
  <Slides>9</Slides>
  <Notes>5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Calibri</vt:lpstr>
      <vt:lpstr>Gill Sans MT</vt:lpstr>
      <vt:lpstr>Gill Sans MT Condensed</vt:lpstr>
      <vt:lpstr>Gallery</vt:lpstr>
      <vt:lpstr>Jézus él</vt:lpstr>
      <vt:lpstr>Jézus él máté evangéliuma 28. rész 1-10.  versek</vt:lpstr>
      <vt:lpstr>Jézus él máté evangéliuma 28. rész 1-10.  versek</vt:lpstr>
      <vt:lpstr>Jézus él bevezető gondolatok</vt:lpstr>
      <vt:lpstr>Első hírvivő</vt:lpstr>
      <vt:lpstr>Második hírvivők</vt:lpstr>
      <vt:lpstr>Mai hírvivőK</vt:lpstr>
      <vt:lpstr>Jézus él záró gondolatok</vt:lpstr>
      <vt:lpstr>Kezdd el boldogabban érezni magad a házasságodban 1. heti tippek házasságunk gondozására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tékozló fiú</dc:title>
  <dc:creator>Hivatal</dc:creator>
  <cp:lastModifiedBy>Hivatal</cp:lastModifiedBy>
  <cp:revision>435</cp:revision>
  <cp:lastPrinted>2023-11-16T10:36:53Z</cp:lastPrinted>
  <dcterms:created xsi:type="dcterms:W3CDTF">2020-09-26T18:34:06Z</dcterms:created>
  <dcterms:modified xsi:type="dcterms:W3CDTF">2024-02-10T22:23:49Z</dcterms:modified>
</cp:coreProperties>
</file>