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73" r:id="rId4"/>
    <p:sldId id="261" r:id="rId5"/>
    <p:sldId id="274" r:id="rId6"/>
    <p:sldId id="262" r:id="rId7"/>
    <p:sldId id="269" r:id="rId8"/>
    <p:sldId id="266" r:id="rId9"/>
    <p:sldId id="271" r:id="rId10"/>
    <p:sldId id="27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5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6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4400" dirty="0" smtClean="0"/>
              <a:t>Jézus és a protekció</a:t>
            </a:r>
            <a:endParaRPr lang="hu-HU" sz="44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3200" dirty="0" smtClean="0">
                <a:solidFill>
                  <a:srgbClr val="C00000"/>
                </a:solidFill>
              </a:rPr>
              <a:t>„Közöttetek ne így legyen!”</a:t>
            </a:r>
            <a:endParaRPr lang="hu-HU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31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1778" y="-25120"/>
            <a:ext cx="4963789" cy="6883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646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Jézus </a:t>
            </a:r>
            <a:r>
              <a:rPr lang="hu-HU" dirty="0" smtClean="0"/>
              <a:t>és a protekció</a:t>
            </a:r>
            <a:r>
              <a:rPr lang="hu-HU" dirty="0"/>
              <a:t/>
            </a:r>
            <a:br>
              <a:rPr lang="hu-HU" dirty="0"/>
            </a:br>
            <a:r>
              <a:rPr lang="hu-HU" sz="2800" dirty="0" err="1" smtClean="0">
                <a:solidFill>
                  <a:srgbClr val="C00000"/>
                </a:solidFill>
              </a:rPr>
              <a:t>máté</a:t>
            </a:r>
            <a:r>
              <a:rPr lang="hu-HU" sz="2800" dirty="0" smtClean="0">
                <a:solidFill>
                  <a:srgbClr val="C00000"/>
                </a:solidFill>
              </a:rPr>
              <a:t> </a:t>
            </a:r>
            <a:r>
              <a:rPr lang="hu-HU" sz="2800" dirty="0">
                <a:solidFill>
                  <a:srgbClr val="C00000"/>
                </a:solidFill>
              </a:rPr>
              <a:t>evangéliuma </a:t>
            </a:r>
            <a:r>
              <a:rPr lang="hu-HU" sz="2800" dirty="0" smtClean="0">
                <a:solidFill>
                  <a:srgbClr val="C00000"/>
                </a:solidFill>
              </a:rPr>
              <a:t>20. </a:t>
            </a:r>
            <a:r>
              <a:rPr lang="hu-HU" sz="2800" dirty="0">
                <a:solidFill>
                  <a:srgbClr val="C00000"/>
                </a:solidFill>
              </a:rPr>
              <a:t>rész </a:t>
            </a:r>
            <a:r>
              <a:rPr lang="hu-HU" sz="2800" dirty="0" smtClean="0">
                <a:solidFill>
                  <a:srgbClr val="C00000"/>
                </a:solidFill>
              </a:rPr>
              <a:t>20</a:t>
            </a:r>
            <a:r>
              <a:rPr lang="hu-HU" sz="2800" dirty="0" smtClean="0">
                <a:solidFill>
                  <a:srgbClr val="C00000"/>
                </a:solidFill>
              </a:rPr>
              <a:t>-28. </a:t>
            </a:r>
            <a:r>
              <a:rPr lang="hu-HU" sz="2800" dirty="0">
                <a:solidFill>
                  <a:srgbClr val="C00000"/>
                </a:solidFill>
              </a:rPr>
              <a:t>versek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28600" y="2150543"/>
            <a:ext cx="12082410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baseline="30000" dirty="0"/>
              <a:t>20</a:t>
            </a:r>
            <a:r>
              <a:rPr lang="hu-HU" sz="2400" dirty="0"/>
              <a:t>Akkor odament hozzá </a:t>
            </a:r>
            <a:r>
              <a:rPr lang="hu-HU" sz="2400" dirty="0" err="1"/>
              <a:t>Zebedeus</a:t>
            </a:r>
            <a:r>
              <a:rPr lang="hu-HU" sz="2400" dirty="0"/>
              <a:t> fiainak anyja a fiaival együtt, leborult előtte, és kérni akart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tőle </a:t>
            </a:r>
            <a:r>
              <a:rPr lang="hu-HU" sz="2400" dirty="0"/>
              <a:t>valamit. </a:t>
            </a:r>
            <a:r>
              <a:rPr lang="hu-HU" sz="2400" baseline="30000" dirty="0"/>
              <a:t>21</a:t>
            </a:r>
            <a:r>
              <a:rPr lang="hu-HU" sz="2400" dirty="0"/>
              <a:t>Jézus megkérdezte tőle: Mit kívánsz? Ő így felelt: Mondd, hogy melletted üljön az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én </a:t>
            </a:r>
            <a:r>
              <a:rPr lang="hu-HU" sz="2400" dirty="0"/>
              <a:t>két fiam a te országodban, az egyik jobb kezed, a másik bal kezed felől. </a:t>
            </a:r>
            <a:r>
              <a:rPr lang="hu-HU" sz="2400" baseline="30000" dirty="0"/>
              <a:t>22</a:t>
            </a:r>
            <a:r>
              <a:rPr lang="hu-HU" sz="2400" dirty="0"/>
              <a:t>Jézus így válaszolt: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Nem </a:t>
            </a:r>
            <a:r>
              <a:rPr lang="hu-HU" sz="2400" dirty="0"/>
              <a:t>tudjátok, mit kértek. Kiihatjátok-e azt a poharat, amelyet én fogok kiinni? Ők így feleltek: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Kiihatjuk</a:t>
            </a:r>
            <a:r>
              <a:rPr lang="hu-HU" sz="2400" dirty="0"/>
              <a:t>. </a:t>
            </a:r>
            <a:r>
              <a:rPr lang="hu-HU" sz="2400" baseline="30000" dirty="0"/>
              <a:t>23</a:t>
            </a:r>
            <a:r>
              <a:rPr lang="hu-HU" sz="2400" dirty="0"/>
              <a:t>Erre ő ezt mondta nekik: Az én poharamat kiisszátok ugyan, de hogy ki üljön jobb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és </a:t>
            </a:r>
            <a:r>
              <a:rPr lang="hu-HU" sz="2400" dirty="0"/>
              <a:t>bal kezem felől, azt nem az én dolgom megadni. Azoké lesz, akiknek az én Atyám elkészítette.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baseline="30000" dirty="0" smtClean="0"/>
              <a:t>24</a:t>
            </a:r>
            <a:r>
              <a:rPr lang="hu-HU" sz="2400" dirty="0" smtClean="0"/>
              <a:t>Amikor </a:t>
            </a:r>
            <a:r>
              <a:rPr lang="hu-HU" sz="2400" dirty="0"/>
              <a:t>ezt meghallotta a többi tíz, megharagudott a két testvérre. </a:t>
            </a:r>
            <a:r>
              <a:rPr lang="hu-HU" sz="2400" baseline="30000" dirty="0"/>
              <a:t>25</a:t>
            </a:r>
            <a:r>
              <a:rPr lang="hu-HU" sz="2400" dirty="0"/>
              <a:t>De Jézus magához hívta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őket</a:t>
            </a:r>
            <a:r>
              <a:rPr lang="hu-HU" sz="2400" dirty="0"/>
              <a:t>, és ezt mondta: Tudjátok, hogy a népek felett zsarnokoskodnak fejedelmeik, és vezetőik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hatalmaskodnak </a:t>
            </a:r>
            <a:r>
              <a:rPr lang="hu-HU" sz="2400" dirty="0"/>
              <a:t>rajtuk. </a:t>
            </a:r>
            <a:r>
              <a:rPr lang="hu-HU" sz="2400" baseline="30000" dirty="0"/>
              <a:t>26</a:t>
            </a:r>
            <a:r>
              <a:rPr lang="hu-HU" sz="2400" dirty="0"/>
              <a:t>De közöttetek ne így legyen, hanem aki naggyá akar lenni közöttetek,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az </a:t>
            </a:r>
            <a:r>
              <a:rPr lang="hu-HU" sz="2400" dirty="0"/>
              <a:t>legyen a szolgátok, </a:t>
            </a:r>
            <a:r>
              <a:rPr lang="hu-HU" sz="2400" baseline="30000" dirty="0"/>
              <a:t>27</a:t>
            </a:r>
            <a:r>
              <a:rPr lang="hu-HU" sz="2400" dirty="0"/>
              <a:t>és aki közöttetek első akar lenni, az legyen a rabszolgátok. </a:t>
            </a:r>
            <a:endParaRPr kumimoji="0" lang="hu-HU" altLang="hu-H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904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Jézus </a:t>
            </a:r>
            <a:r>
              <a:rPr lang="hu-HU" dirty="0" smtClean="0"/>
              <a:t>és a protekció</a:t>
            </a:r>
            <a:r>
              <a:rPr lang="hu-HU" dirty="0"/>
              <a:t/>
            </a:r>
            <a:br>
              <a:rPr lang="hu-HU" dirty="0"/>
            </a:br>
            <a:r>
              <a:rPr lang="hu-HU" sz="2800" dirty="0" err="1" smtClean="0">
                <a:solidFill>
                  <a:srgbClr val="C00000"/>
                </a:solidFill>
              </a:rPr>
              <a:t>máté</a:t>
            </a:r>
            <a:r>
              <a:rPr lang="hu-HU" sz="2800" dirty="0" smtClean="0">
                <a:solidFill>
                  <a:srgbClr val="C00000"/>
                </a:solidFill>
              </a:rPr>
              <a:t> </a:t>
            </a:r>
            <a:r>
              <a:rPr lang="hu-HU" sz="2800" dirty="0">
                <a:solidFill>
                  <a:srgbClr val="C00000"/>
                </a:solidFill>
              </a:rPr>
              <a:t>evangéliuma </a:t>
            </a:r>
            <a:r>
              <a:rPr lang="hu-HU" sz="2800" dirty="0" smtClean="0">
                <a:solidFill>
                  <a:srgbClr val="C00000"/>
                </a:solidFill>
              </a:rPr>
              <a:t>20. </a:t>
            </a:r>
            <a:r>
              <a:rPr lang="hu-HU" sz="2800" dirty="0">
                <a:solidFill>
                  <a:srgbClr val="C00000"/>
                </a:solidFill>
              </a:rPr>
              <a:t>rész </a:t>
            </a:r>
            <a:r>
              <a:rPr lang="hu-HU" sz="2800" dirty="0" smtClean="0">
                <a:solidFill>
                  <a:srgbClr val="C00000"/>
                </a:solidFill>
              </a:rPr>
              <a:t>20</a:t>
            </a:r>
            <a:r>
              <a:rPr lang="hu-HU" sz="2800" dirty="0" smtClean="0">
                <a:solidFill>
                  <a:srgbClr val="C00000"/>
                </a:solidFill>
              </a:rPr>
              <a:t>-28. </a:t>
            </a:r>
            <a:r>
              <a:rPr lang="hu-HU" sz="2800" dirty="0">
                <a:solidFill>
                  <a:srgbClr val="C00000"/>
                </a:solidFill>
              </a:rPr>
              <a:t>versek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28600" y="3627870"/>
            <a:ext cx="1166018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baseline="30000" dirty="0">
                <a:solidFill>
                  <a:srgbClr val="0070C0"/>
                </a:solidFill>
              </a:rPr>
              <a:t>28</a:t>
            </a:r>
            <a:r>
              <a:rPr lang="hu-HU" sz="2400" dirty="0">
                <a:solidFill>
                  <a:srgbClr val="0070C0"/>
                </a:solidFill>
              </a:rPr>
              <a:t>Mert az Emberfia sem azért jött, hogy neki szolgáljanak, hanem hogy ő szolgáljon, </a:t>
            </a:r>
            <a:r>
              <a:rPr lang="hu-HU" sz="2400" dirty="0" smtClean="0">
                <a:solidFill>
                  <a:srgbClr val="0070C0"/>
                </a:solidFill>
              </a:rPr>
              <a:t>és </a:t>
            </a:r>
            <a:r>
              <a:rPr lang="hu-HU" sz="2400" dirty="0">
                <a:solidFill>
                  <a:srgbClr val="0070C0"/>
                </a:solidFill>
              </a:rPr>
              <a:t>életét </a:t>
            </a:r>
            <a:endParaRPr lang="hu-HU" sz="2400" dirty="0" smtClean="0">
              <a:solidFill>
                <a:srgbClr val="0070C0"/>
              </a:solidFill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adja </a:t>
            </a:r>
            <a:r>
              <a:rPr lang="hu-HU" sz="2400" dirty="0">
                <a:solidFill>
                  <a:srgbClr val="0070C0"/>
                </a:solidFill>
              </a:rPr>
              <a:t>váltságul sokakért. </a:t>
            </a:r>
            <a:endParaRPr lang="hu-HU" altLang="hu-HU" sz="2400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0277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Jézus </a:t>
            </a:r>
            <a:r>
              <a:rPr lang="hu-HU" dirty="0" smtClean="0"/>
              <a:t>és a protekció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bevezető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607521" cy="385421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Úgy látszik, hogy a hatalmi pozícióval mindig is együtt jártak bizonyos jogok és kiváltságok, melyek nem voltak minden tekintetben igazságosak vagy erkölcsösek.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Jézus egy olyan világban tesz utalást a népek fejedelmeire, amelyben például a hellén uralkodók is zsarnokoskodtak a népek felett, de kifejezetten </a:t>
            </a:r>
            <a:r>
              <a:rPr lang="hu-HU" sz="2200" dirty="0" smtClean="0">
                <a:solidFill>
                  <a:srgbClr val="C00000"/>
                </a:solidFill>
              </a:rPr>
              <a:t>jótevő</a:t>
            </a:r>
            <a:r>
              <a:rPr lang="hu-HU" sz="2200" dirty="0" smtClean="0"/>
              <a:t> jelzővel illették magukat.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protekció, kenőpénz, zsarolás, haszonszerzés, hatalommal való visszaélés, korrupció (melyek mindig (ön)igazolást is nyernek) már akkor sem volt ismeretlen az emberek számára.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sajnos, a hétköznapi emberek is megszokták, hogy úgy érhetnek el sikert személyes ügyeikben, ha ezen eszközök valamelyikéhez folyamodnak.</a:t>
            </a:r>
            <a:endParaRPr lang="hu-HU" sz="2200" dirty="0"/>
          </a:p>
        </p:txBody>
      </p:sp>
    </p:spTree>
    <p:extLst>
      <p:ext uri="{BB962C8B-B14F-4D97-AF65-F5344CB8AC3E}">
        <p14:creationId xmlns:p14="http://schemas.microsoft.com/office/powerpoint/2010/main" val="3282067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Jézus </a:t>
            </a:r>
            <a:r>
              <a:rPr lang="hu-HU" dirty="0" smtClean="0"/>
              <a:t>és a protekció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bevezető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607521" cy="385421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Isten számára nem kedves sem maga a gyakorlat, sem az efféle gondolkodás.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200" i="1" dirty="0" smtClean="0"/>
              <a:t>„Tudjátok</a:t>
            </a:r>
            <a:r>
              <a:rPr lang="hu-HU" sz="2200" i="1" dirty="0"/>
              <a:t>, hogy a népek felett zsarnokoskodnak fejedelmeik, és vezetőik </a:t>
            </a:r>
            <a:r>
              <a:rPr lang="hu-HU" sz="2200" i="1" dirty="0" smtClean="0"/>
              <a:t>hatalmaskodnak </a:t>
            </a:r>
            <a:r>
              <a:rPr lang="hu-HU" sz="2200" i="1" dirty="0"/>
              <a:t>rajtuk. </a:t>
            </a:r>
            <a:r>
              <a:rPr lang="hu-HU" sz="2200" i="1" dirty="0" smtClean="0"/>
              <a:t>De </a:t>
            </a:r>
            <a:r>
              <a:rPr lang="hu-HU" sz="2200" i="1" dirty="0"/>
              <a:t>közöttetek ne így </a:t>
            </a:r>
            <a:r>
              <a:rPr lang="hu-HU" sz="2200" i="1" dirty="0" smtClean="0"/>
              <a:t>legyen…” (Mt 20,25-26)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>
                <a:solidFill>
                  <a:srgbClr val="C00000"/>
                </a:solidFill>
              </a:rPr>
              <a:t>A protekció keresése mára már teljesen elfogadottá vált. Számtalan formájával találkozunk. (lobbitevékenység)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200" dirty="0" smtClean="0"/>
              <a:t>Ma már nemcsak előny szerzésére használják, hanem kifejezett hátrány okozására is.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200" dirty="0" smtClean="0"/>
              <a:t>Szembe állítható-e a protekció Isten igéjével? </a:t>
            </a:r>
            <a:r>
              <a:rPr lang="hu-HU" sz="2200" i="1" dirty="0" smtClean="0">
                <a:solidFill>
                  <a:srgbClr val="0070C0"/>
                </a:solidFill>
              </a:rPr>
              <a:t>„</a:t>
            </a:r>
            <a:r>
              <a:rPr lang="hu-HU" sz="2000" i="1" dirty="0" smtClean="0">
                <a:solidFill>
                  <a:srgbClr val="0070C0"/>
                </a:solidFill>
              </a:rPr>
              <a:t>Gyönyörködj </a:t>
            </a:r>
            <a:r>
              <a:rPr lang="hu-HU" sz="2000" i="1" dirty="0">
                <a:solidFill>
                  <a:srgbClr val="0070C0"/>
                </a:solidFill>
              </a:rPr>
              <a:t>az </a:t>
            </a:r>
            <a:r>
              <a:rPr lang="hu-HU" sz="2000" i="1" dirty="0" err="1">
                <a:solidFill>
                  <a:srgbClr val="0070C0"/>
                </a:solidFill>
              </a:rPr>
              <a:t>ÚRban</a:t>
            </a:r>
            <a:r>
              <a:rPr lang="hu-HU" sz="2000" i="1" dirty="0">
                <a:solidFill>
                  <a:srgbClr val="0070C0"/>
                </a:solidFill>
              </a:rPr>
              <a:t>, és megadja szíved kéréseit! </a:t>
            </a:r>
            <a:r>
              <a:rPr lang="hu-HU" sz="2000" i="1" dirty="0" smtClean="0">
                <a:solidFill>
                  <a:srgbClr val="0070C0"/>
                </a:solidFill>
              </a:rPr>
              <a:t>Hagyd </a:t>
            </a:r>
            <a:r>
              <a:rPr lang="hu-HU" sz="2000" i="1" dirty="0">
                <a:solidFill>
                  <a:srgbClr val="0070C0"/>
                </a:solidFill>
              </a:rPr>
              <a:t>az </a:t>
            </a:r>
            <a:r>
              <a:rPr lang="hu-HU" sz="2000" i="1" dirty="0" err="1">
                <a:solidFill>
                  <a:srgbClr val="0070C0"/>
                </a:solidFill>
              </a:rPr>
              <a:t>ÚRra</a:t>
            </a:r>
            <a:r>
              <a:rPr lang="hu-HU" sz="2000" i="1" dirty="0">
                <a:solidFill>
                  <a:srgbClr val="0070C0"/>
                </a:solidFill>
              </a:rPr>
              <a:t> utadat, bízzál benne, mert ő munkálkodik: </a:t>
            </a:r>
            <a:r>
              <a:rPr lang="hu-HU" sz="2000" i="1" dirty="0" smtClean="0">
                <a:solidFill>
                  <a:srgbClr val="0070C0"/>
                </a:solidFill>
              </a:rPr>
              <a:t>világossá </a:t>
            </a:r>
            <a:r>
              <a:rPr lang="hu-HU" sz="2000" i="1" dirty="0">
                <a:solidFill>
                  <a:srgbClr val="0070C0"/>
                </a:solidFill>
              </a:rPr>
              <a:t>teszi igazságodat, jogodra fényt derít. </a:t>
            </a:r>
            <a:r>
              <a:rPr lang="hu-HU" sz="2000" i="1" dirty="0" smtClean="0">
                <a:solidFill>
                  <a:srgbClr val="0070C0"/>
                </a:solidFill>
              </a:rPr>
              <a:t>Légy </a:t>
            </a:r>
            <a:r>
              <a:rPr lang="hu-HU" sz="2000" i="1" dirty="0">
                <a:solidFill>
                  <a:srgbClr val="0070C0"/>
                </a:solidFill>
              </a:rPr>
              <a:t>csendben, és várj az </a:t>
            </a:r>
            <a:r>
              <a:rPr lang="hu-HU" sz="2000" i="1" dirty="0" err="1">
                <a:solidFill>
                  <a:srgbClr val="0070C0"/>
                </a:solidFill>
              </a:rPr>
              <a:t>ÚRra</a:t>
            </a:r>
            <a:r>
              <a:rPr lang="hu-HU" sz="2000" i="1" dirty="0">
                <a:solidFill>
                  <a:srgbClr val="0070C0"/>
                </a:solidFill>
              </a:rPr>
              <a:t>! Ne indulj fel, ha az alattomos embernek szerencsés az útja</a:t>
            </a:r>
            <a:r>
              <a:rPr lang="hu-HU" sz="2000" i="1" dirty="0" smtClean="0">
                <a:solidFill>
                  <a:srgbClr val="0070C0"/>
                </a:solidFill>
              </a:rPr>
              <a:t>!” (Zsolt 37,4-7)</a:t>
            </a:r>
            <a:endParaRPr lang="hu-HU" sz="2000" i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20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/>
                </a:solidFill>
              </a:rPr>
              <a:t>Mutatok nektek egy másik utat </a:t>
            </a:r>
            <a:endParaRPr lang="hu-HU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369455"/>
            <a:ext cx="6012470" cy="5555356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7030A0"/>
                </a:solidFill>
              </a:rPr>
              <a:t>A szolgálatnak nincs divatja</a:t>
            </a:r>
            <a:endParaRPr lang="hu-HU" sz="2200" dirty="0">
              <a:solidFill>
                <a:srgbClr val="7030A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dirty="0" smtClean="0"/>
              <a:t>Az Úr Jézus ismeretének a hiányával ma már egyre inkább kiveszőben van a világból az embertársaink szolgálatának az előtérbe helyezése.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dirty="0" smtClean="0"/>
              <a:t>Jézus előtt sem volt ez természetes, egyáltalán. 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hu-HU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chemeClr val="accent1"/>
                </a:solidFill>
              </a:rPr>
              <a:t>A másik ember javát keresni és azt szolgálni (kiszolgálni) akár úgy is, hogy a magam érdekét közben háttérbe helyezni!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dirty="0" smtClean="0"/>
              <a:t>Jézu</a:t>
            </a:r>
            <a:r>
              <a:rPr lang="hu-HU" dirty="0" smtClean="0"/>
              <a:t>s Krisztus ebben mutatott nekünk igazi példát.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dirty="0" smtClean="0"/>
              <a:t>Amikor megmosta a tanítványok lábait – ami a rabszolga munkája volt –, azt mondta a tanítványainak, hogy ők is hasonlóképpen cselekedjenek.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0070C0"/>
                </a:solidFill>
              </a:rPr>
              <a:t>„Mindig nem lehet!?”</a:t>
            </a:r>
            <a:r>
              <a:rPr lang="hu-HU" sz="2200" dirty="0" smtClean="0"/>
              <a:t>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/>
              <a:t>– mi talán nem vagyunk képesek rá, de az Úr megteszi értünk.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7030A0"/>
                </a:solidFill>
              </a:rPr>
              <a:t>A szolgálat legtöbbször nincs megbecsülve sem.</a:t>
            </a:r>
            <a:endParaRPr lang="hu-HU" sz="2200" dirty="0">
              <a:solidFill>
                <a:srgbClr val="7030A0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496809"/>
          </a:xfrm>
        </p:spPr>
        <p:txBody>
          <a:bodyPr>
            <a:noAutofit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sz="2000" dirty="0" smtClean="0">
                <a:solidFill>
                  <a:srgbClr val="0070C0"/>
                </a:solidFill>
              </a:rPr>
              <a:t>„…</a:t>
            </a:r>
            <a:r>
              <a:rPr lang="hu-HU" sz="2000" dirty="0" smtClean="0">
                <a:solidFill>
                  <a:srgbClr val="0070C0"/>
                </a:solidFill>
              </a:rPr>
              <a:t>aki </a:t>
            </a:r>
            <a:r>
              <a:rPr lang="hu-HU" sz="2000" dirty="0">
                <a:solidFill>
                  <a:srgbClr val="0070C0"/>
                </a:solidFill>
              </a:rPr>
              <a:t>naggyá akar lenni közöttetek, </a:t>
            </a:r>
            <a:r>
              <a:rPr lang="hu-HU" sz="2000" dirty="0" smtClean="0">
                <a:solidFill>
                  <a:srgbClr val="0070C0"/>
                </a:solidFill>
              </a:rPr>
              <a:t>az </a:t>
            </a:r>
            <a:r>
              <a:rPr lang="hu-HU" sz="2000" dirty="0">
                <a:solidFill>
                  <a:srgbClr val="0070C0"/>
                </a:solidFill>
              </a:rPr>
              <a:t>legyen a szolgátok, </a:t>
            </a:r>
            <a:r>
              <a:rPr lang="hu-HU" sz="2000" dirty="0" smtClean="0">
                <a:solidFill>
                  <a:srgbClr val="0070C0"/>
                </a:solidFill>
              </a:rPr>
              <a:t>és </a:t>
            </a:r>
            <a:r>
              <a:rPr lang="hu-HU" sz="2000" dirty="0">
                <a:solidFill>
                  <a:srgbClr val="0070C0"/>
                </a:solidFill>
              </a:rPr>
              <a:t>aki közöttetek első akar lenni, az legyen a rabszolgátok</a:t>
            </a:r>
            <a:r>
              <a:rPr lang="hu-HU" sz="2000" dirty="0" smtClean="0">
                <a:solidFill>
                  <a:srgbClr val="0070C0"/>
                </a:solidFill>
              </a:rPr>
              <a:t>.</a:t>
            </a:r>
            <a:r>
              <a:rPr lang="hu-HU" sz="1800" dirty="0" smtClean="0">
                <a:solidFill>
                  <a:srgbClr val="0070C0"/>
                </a:solidFill>
              </a:rPr>
              <a:t>”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</a:rPr>
              <a:t>Mt 20,26-27</a:t>
            </a:r>
            <a:endParaRPr lang="hu-HU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20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/>
                </a:solidFill>
              </a:rPr>
              <a:t>Jézus </a:t>
            </a:r>
            <a:r>
              <a:rPr lang="hu-HU" dirty="0" smtClean="0">
                <a:solidFill>
                  <a:schemeClr val="accent1"/>
                </a:solidFill>
              </a:rPr>
              <a:t>isten hű szolgája</a:t>
            </a:r>
            <a:endParaRPr lang="hu-HU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369455"/>
            <a:ext cx="6012470" cy="5088345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C00000"/>
                </a:solidFill>
              </a:rPr>
              <a:t>Jézus </a:t>
            </a:r>
            <a:r>
              <a:rPr lang="hu-HU" sz="2400" dirty="0" smtClean="0">
                <a:solidFill>
                  <a:srgbClr val="C00000"/>
                </a:solidFill>
              </a:rPr>
              <a:t>földi életével és halálával mindvégig az Atyát szolgálta</a:t>
            </a:r>
            <a:endParaRPr lang="hu-HU" sz="2400" dirty="0" smtClean="0">
              <a:solidFill>
                <a:srgbClr val="C0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400" i="1" dirty="0" smtClean="0"/>
              <a:t>„</a:t>
            </a:r>
            <a:r>
              <a:rPr lang="hu-HU" sz="2400" i="1" dirty="0"/>
              <a:t>Atyám, eljött az óra: </a:t>
            </a:r>
            <a:r>
              <a:rPr lang="hu-HU" sz="2400" i="1" dirty="0" err="1"/>
              <a:t>dicsőítsd</a:t>
            </a:r>
            <a:r>
              <a:rPr lang="hu-HU" sz="2400" i="1" dirty="0"/>
              <a:t> meg a te Fiadat, hogy a Fiú is megdicsőítsen téged, </a:t>
            </a:r>
            <a:r>
              <a:rPr lang="hu-HU" sz="2400" i="1" dirty="0" smtClean="0"/>
              <a:t>mivel </a:t>
            </a:r>
            <a:r>
              <a:rPr lang="hu-HU" sz="2400" i="1" dirty="0"/>
              <a:t>hatalmat adtál neki minden halandó felett, hogy mindazoknak, akiket neki adtál, örök életet adjon. </a:t>
            </a:r>
            <a:r>
              <a:rPr lang="hu-HU" sz="2400" i="1" dirty="0" smtClean="0"/>
              <a:t>Az </a:t>
            </a:r>
            <a:r>
              <a:rPr lang="hu-HU" sz="2400" i="1" dirty="0"/>
              <a:t>pedig az örök élet, hogy ismernek téged, az egyedül igaz Istent, és akit elküldtél, a Jézus Krisztust. </a:t>
            </a:r>
            <a:r>
              <a:rPr lang="hu-HU" sz="2400" i="1" dirty="0" smtClean="0"/>
              <a:t>Én </a:t>
            </a:r>
            <a:r>
              <a:rPr lang="hu-HU" sz="2400" i="1" dirty="0"/>
              <a:t>megdicsőítettelek téged a földön azzal, hogy elvégeztem azt a munkát, amelyet rám bíztál, hogy elvégezzem: </a:t>
            </a:r>
            <a:r>
              <a:rPr lang="hu-HU" sz="2400" i="1" dirty="0" smtClean="0"/>
              <a:t>és </a:t>
            </a:r>
            <a:r>
              <a:rPr lang="hu-HU" sz="2400" i="1" dirty="0"/>
              <a:t>most te dicsőíts meg, Atyám, önmagadnál azzal a dicsőséggel, amely már akkor az enyém volt </a:t>
            </a:r>
            <a:r>
              <a:rPr lang="hu-HU" sz="2400" i="1" dirty="0" err="1"/>
              <a:t>tenálad</a:t>
            </a:r>
            <a:r>
              <a:rPr lang="hu-HU" sz="2400" i="1" dirty="0"/>
              <a:t>, mielőtt még a világ lett</a:t>
            </a:r>
            <a:r>
              <a:rPr lang="hu-HU" sz="2400" i="1" dirty="0" smtClean="0"/>
              <a:t>.” (</a:t>
            </a:r>
            <a:r>
              <a:rPr lang="hu-HU" sz="2200" i="1" dirty="0" err="1" smtClean="0"/>
              <a:t>Jn</a:t>
            </a:r>
            <a:r>
              <a:rPr lang="hu-HU" sz="2200" i="1" dirty="0" smtClean="0"/>
              <a:t> 17,1-5</a:t>
            </a:r>
            <a:r>
              <a:rPr lang="hu-HU" sz="2400" i="1" dirty="0" smtClean="0"/>
              <a:t>)</a:t>
            </a:r>
            <a:endParaRPr lang="hu-HU" sz="2400" i="1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Minden emberek felé végzett szolgálata Isten dicsőségét szolgálta</a:t>
            </a:r>
            <a:endParaRPr lang="hu-HU" sz="2400" dirty="0" smtClean="0">
              <a:solidFill>
                <a:srgbClr val="0070C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400" i="1" dirty="0" smtClean="0"/>
              <a:t>„…hogy </a:t>
            </a:r>
            <a:r>
              <a:rPr lang="hu-HU" sz="2400" i="1" dirty="0"/>
              <a:t>nyilvánvalóvá legyenek rajta Isten cselekedetei</a:t>
            </a:r>
            <a:r>
              <a:rPr lang="hu-HU" sz="2400" i="1" dirty="0" smtClean="0"/>
              <a:t>.”  </a:t>
            </a:r>
            <a:r>
              <a:rPr lang="hu-HU" sz="2200" i="1" dirty="0" smtClean="0"/>
              <a:t>(</a:t>
            </a:r>
            <a:r>
              <a:rPr lang="hu-HU" sz="2200" i="1" dirty="0" err="1" smtClean="0"/>
              <a:t>Jn</a:t>
            </a:r>
            <a:r>
              <a:rPr lang="hu-HU" sz="2200" i="1" dirty="0" smtClean="0"/>
              <a:t> 9,3)</a:t>
            </a:r>
            <a:endParaRPr lang="hu-HU" sz="2200" i="1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496809"/>
          </a:xfrm>
        </p:spPr>
        <p:txBody>
          <a:bodyPr>
            <a:noAutofit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sz="2000" dirty="0">
                <a:solidFill>
                  <a:srgbClr val="0070C0"/>
                </a:solidFill>
              </a:rPr>
              <a:t>„Mert az Emberfia sem azért jött, hogy neki szolgáljanak, hanem hogy ő szolgáljon, és életét </a:t>
            </a:r>
            <a:r>
              <a:rPr lang="hu-HU" sz="2000" dirty="0" smtClean="0">
                <a:solidFill>
                  <a:srgbClr val="0070C0"/>
                </a:solidFill>
              </a:rPr>
              <a:t>adja </a:t>
            </a:r>
            <a:r>
              <a:rPr lang="hu-HU" sz="2000" dirty="0">
                <a:solidFill>
                  <a:srgbClr val="0070C0"/>
                </a:solidFill>
              </a:rPr>
              <a:t>váltságul </a:t>
            </a:r>
            <a:r>
              <a:rPr lang="hu-HU" sz="2000" dirty="0" smtClean="0">
                <a:solidFill>
                  <a:srgbClr val="0070C0"/>
                </a:solidFill>
              </a:rPr>
              <a:t>sokakért</a:t>
            </a:r>
            <a:r>
              <a:rPr lang="hu-HU" sz="1800" dirty="0" smtClean="0">
                <a:solidFill>
                  <a:srgbClr val="0070C0"/>
                </a:solidFill>
              </a:rPr>
              <a:t>.”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</a:rPr>
              <a:t>Mt</a:t>
            </a:r>
            <a:r>
              <a:rPr lang="hu-HU" sz="2000" dirty="0" smtClean="0">
                <a:solidFill>
                  <a:srgbClr val="0070C0"/>
                </a:solidFill>
              </a:rPr>
              <a:t> 20,28</a:t>
            </a:r>
            <a:endParaRPr lang="hu-HU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8281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Jézus </a:t>
            </a:r>
            <a:r>
              <a:rPr lang="hu-HU" dirty="0" smtClean="0"/>
              <a:t>és a protekció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>
                <a:solidFill>
                  <a:srgbClr val="7030A0"/>
                </a:solidFill>
              </a:rPr>
              <a:t>záró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4056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C00000"/>
                </a:solidFill>
              </a:rPr>
              <a:t>A protekcióval úgy </a:t>
            </a:r>
            <a:r>
              <a:rPr lang="hu-HU" sz="2400" dirty="0" err="1" smtClean="0">
                <a:solidFill>
                  <a:srgbClr val="C00000"/>
                </a:solidFill>
              </a:rPr>
              <a:t>szerzel</a:t>
            </a:r>
            <a:r>
              <a:rPr lang="hu-HU" sz="2400" dirty="0" smtClean="0">
                <a:solidFill>
                  <a:srgbClr val="C00000"/>
                </a:solidFill>
              </a:rPr>
              <a:t> előnyt magadnak, hogy közben nem feltétlenül veszed figyelembe mások szükségleteit vagy nem igazán vagy tekintettel mások javára és érdekeire.</a:t>
            </a:r>
            <a:endParaRPr lang="hu-HU" sz="2400" dirty="0" smtClean="0">
              <a:solidFill>
                <a:srgbClr val="0070C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400" dirty="0" err="1" smtClean="0"/>
              <a:t>Zebedeus</a:t>
            </a:r>
            <a:r>
              <a:rPr lang="hu-HU" sz="2400" dirty="0" smtClean="0"/>
              <a:t> fiai Jézus unokatestvérei voltak.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400" dirty="0" smtClean="0"/>
              <a:t>Jézus egy dolgot tudott ígérni Jakabnak és Jánosnak, hogy a Neki szánt megvetésből, üldöztetésből és nyomorúságból ők is részesülni fognak, de az Isten országában elfoglalt helyükről nem protekcióval döntenek majd, hanem Isten szuverén akarata érvényesül benne.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400" dirty="0" smtClean="0"/>
              <a:t>Jézus tanítványai is versengtek egymással, ezért meg kellett tanulniuk, hogy szolgálatra, nem pedig uralkodásra lettek kiválasztva. </a:t>
            </a:r>
            <a:endParaRPr lang="hu-HU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/>
          </a:p>
          <a:p>
            <a:endParaRPr lang="hu-HU" sz="2400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82569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Jézus és a protekció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>
                <a:solidFill>
                  <a:srgbClr val="7030A0"/>
                </a:solidFill>
              </a:rPr>
              <a:t>záró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4056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600" dirty="0" smtClean="0">
                <a:solidFill>
                  <a:srgbClr val="C00000"/>
                </a:solidFill>
              </a:rPr>
              <a:t>Isten tőled is azt várja, hogy szolgáld Őt azzal, hogy szolgálod a körülötted élő embereket!</a:t>
            </a:r>
            <a:endParaRPr lang="hu-HU" sz="2600" dirty="0" smtClean="0">
              <a:solidFill>
                <a:srgbClr val="C0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600" dirty="0" smtClean="0">
                <a:solidFill>
                  <a:srgbClr val="0070C0"/>
                </a:solidFill>
              </a:rPr>
              <a:t>Találd meg a hivatásodban, hogyan tudod szolgálatként végezni a munkádat!</a:t>
            </a:r>
            <a:endParaRPr lang="hu-HU" sz="2600" dirty="0" smtClean="0">
              <a:solidFill>
                <a:srgbClr val="0070C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600" dirty="0" smtClean="0">
                <a:solidFill>
                  <a:srgbClr val="7030A0"/>
                </a:solidFill>
              </a:rPr>
              <a:t>Úgy dolgozz, mint aki nem embereknek szolgálsz, hanem magának Istennek!</a:t>
            </a:r>
            <a:endParaRPr lang="hu-HU" sz="2600" dirty="0" smtClean="0">
              <a:solidFill>
                <a:srgbClr val="7030A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600" dirty="0" smtClean="0"/>
              <a:t>Tedd jobbá a világot, szebbé és boldogabbá mások életét azzal, hogy arra figyelsz, mire van szükségük, és hogyan tudnál szolgálni feléjük a mindennapokban.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600" dirty="0" smtClean="0">
                <a:solidFill>
                  <a:srgbClr val="C00000"/>
                </a:solidFill>
              </a:rPr>
              <a:t>Ügyeidet pedig bízd bátran imádságban Istenre, mert akinek útja kedves előtte, annak egyengetni fogja ösvényeit! (</a:t>
            </a:r>
            <a:r>
              <a:rPr lang="hu-HU" sz="2600" dirty="0" err="1" smtClean="0">
                <a:solidFill>
                  <a:srgbClr val="C00000"/>
                </a:solidFill>
              </a:rPr>
              <a:t>Péld</a:t>
            </a:r>
            <a:r>
              <a:rPr lang="hu-HU" sz="2600" dirty="0" smtClean="0">
                <a:solidFill>
                  <a:srgbClr val="C00000"/>
                </a:solidFill>
              </a:rPr>
              <a:t> 3,5-6</a:t>
            </a:r>
            <a:r>
              <a:rPr lang="hu-HU" sz="2600" dirty="0" smtClean="0">
                <a:solidFill>
                  <a:srgbClr val="C00000"/>
                </a:solidFill>
              </a:rPr>
              <a:t>) </a:t>
            </a:r>
            <a:r>
              <a:rPr lang="hu-HU" sz="2600" dirty="0" smtClean="0">
                <a:solidFill>
                  <a:srgbClr val="7030A0"/>
                </a:solidFill>
              </a:rPr>
              <a:t>„Minden gondotokat </a:t>
            </a:r>
            <a:r>
              <a:rPr lang="hu-HU" sz="2600" dirty="0" err="1" smtClean="0">
                <a:solidFill>
                  <a:srgbClr val="7030A0"/>
                </a:solidFill>
              </a:rPr>
              <a:t>őreá</a:t>
            </a:r>
            <a:r>
              <a:rPr lang="hu-HU" sz="2600" dirty="0" smtClean="0">
                <a:solidFill>
                  <a:srgbClr val="7030A0"/>
                </a:solidFill>
              </a:rPr>
              <a:t> vessétek, mert neki gondja van reátok!” (1Pt 5,7)</a:t>
            </a:r>
            <a:endParaRPr lang="hu-HU" sz="2600" dirty="0">
              <a:solidFill>
                <a:srgbClr val="7030A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hu-HU" sz="2400" dirty="0"/>
          </a:p>
          <a:p>
            <a:endParaRPr lang="hu-HU" sz="2400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64551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TM10001114[[fn=Galéria]]</Template>
  <TotalTime>510</TotalTime>
  <Words>1021</Words>
  <Application>Microsoft Office PowerPoint</Application>
  <PresentationFormat>Szélesvásznú</PresentationFormat>
  <Paragraphs>61</Paragraphs>
  <Slides>10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Gallery</vt:lpstr>
      <vt:lpstr>Jézus és a protekció</vt:lpstr>
      <vt:lpstr>Jézus és a protekció máté evangéliuma 20. rész 20-28. versek</vt:lpstr>
      <vt:lpstr>Jézus és a protekció máté evangéliuma 20. rész 20-28. versek</vt:lpstr>
      <vt:lpstr>Jézus és a protekció bevezető gondolatok</vt:lpstr>
      <vt:lpstr>Jézus és a protekció bevezető gondolatok</vt:lpstr>
      <vt:lpstr>Mutatok nektek egy másik utat </vt:lpstr>
      <vt:lpstr>Jézus isten hű szolgája</vt:lpstr>
      <vt:lpstr>Jézus és a protekció záró gondolatok</vt:lpstr>
      <vt:lpstr>Jézus és a protekció záró gondolatok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tékozló fiú</dc:title>
  <dc:creator>Hivatal</dc:creator>
  <cp:lastModifiedBy>Hivatal</cp:lastModifiedBy>
  <cp:revision>45</cp:revision>
  <dcterms:created xsi:type="dcterms:W3CDTF">2020-09-26T18:34:06Z</dcterms:created>
  <dcterms:modified xsi:type="dcterms:W3CDTF">2023-03-25T23:02:53Z</dcterms:modified>
</cp:coreProperties>
</file>