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30" r:id="rId3"/>
    <p:sldId id="354" r:id="rId4"/>
    <p:sldId id="319" r:id="rId5"/>
    <p:sldId id="355" r:id="rId6"/>
    <p:sldId id="356" r:id="rId7"/>
    <p:sldId id="357" r:id="rId8"/>
    <p:sldId id="340" r:id="rId9"/>
    <p:sldId id="31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5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32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AA7C-D6D9-47A1-957F-AE1FD420E583}" type="datetimeFigureOut">
              <a:rPr lang="hu-HU" smtClean="0"/>
              <a:t>2022. 11. 27.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17454-6CD4-40EA-AA78-DFF3366CDF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9281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5E56D-A941-4D5E-A5DE-0EF8E59BEA46}" type="datetimeFigureOut">
              <a:rPr lang="hu-HU" smtClean="0"/>
              <a:t>2022. 11. 27.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56AB7-9312-4745-8F1D-B298FA6D98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695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0683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8842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7760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1825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9785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9087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7991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3600" dirty="0" smtClean="0"/>
              <a:t>Jézus követése</a:t>
            </a:r>
            <a:endParaRPr lang="hu-HU" sz="3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rgbClr val="C00000"/>
                </a:solidFill>
              </a:rPr>
              <a:t>Vagy ez, vagy a kárt valló élet</a:t>
            </a:r>
            <a:endParaRPr lang="hu-H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16. rész 24-28.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500127"/>
            <a:ext cx="12031242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24</a:t>
            </a:r>
            <a:r>
              <a:rPr lang="hu-HU" sz="2400" dirty="0"/>
              <a:t>Akkor Jézus ezt mondta tanítványainak: </a:t>
            </a:r>
            <a:r>
              <a:rPr lang="hu-HU" sz="2400" dirty="0">
                <a:solidFill>
                  <a:srgbClr val="0070C0"/>
                </a:solidFill>
              </a:rPr>
              <a:t>Ha valaki énutánam akar jönni, tagadja meg magát,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vegye </a:t>
            </a:r>
            <a:r>
              <a:rPr lang="hu-HU" sz="2400" dirty="0">
                <a:solidFill>
                  <a:srgbClr val="0070C0"/>
                </a:solidFill>
              </a:rPr>
              <a:t>fel a keresztjét, és kövessen engem! </a:t>
            </a:r>
            <a:r>
              <a:rPr lang="hu-HU" sz="2400" baseline="30000" dirty="0">
                <a:solidFill>
                  <a:srgbClr val="0070C0"/>
                </a:solidFill>
              </a:rPr>
              <a:t>25</a:t>
            </a:r>
            <a:r>
              <a:rPr lang="hu-HU" sz="2400" dirty="0">
                <a:solidFill>
                  <a:srgbClr val="0070C0"/>
                </a:solidFill>
              </a:rPr>
              <a:t>Mert aki meg akarja menteni az életét, elveszti azt,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aki </a:t>
            </a:r>
            <a:r>
              <a:rPr lang="hu-HU" sz="2400" dirty="0">
                <a:solidFill>
                  <a:srgbClr val="0070C0"/>
                </a:solidFill>
              </a:rPr>
              <a:t>pedig elveszti az életét énértem, megtalálja azt. </a:t>
            </a:r>
            <a:r>
              <a:rPr lang="hu-HU" sz="2400" baseline="30000" dirty="0">
                <a:solidFill>
                  <a:srgbClr val="0070C0"/>
                </a:solidFill>
              </a:rPr>
              <a:t>26</a:t>
            </a:r>
            <a:r>
              <a:rPr lang="hu-HU" sz="2400" dirty="0">
                <a:solidFill>
                  <a:srgbClr val="0070C0"/>
                </a:solidFill>
              </a:rPr>
              <a:t>Mert mit használ az embernek, ha az egész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világot </a:t>
            </a:r>
            <a:r>
              <a:rPr lang="hu-HU" sz="2400" dirty="0">
                <a:solidFill>
                  <a:srgbClr val="0070C0"/>
                </a:solidFill>
              </a:rPr>
              <a:t>megnyeri, lelkében pedig kárt vall? </a:t>
            </a:r>
            <a:r>
              <a:rPr lang="hu-HU" sz="2400" dirty="0"/>
              <a:t>Vagy mit adhat az ember váltságdíjul a </a:t>
            </a:r>
            <a:r>
              <a:rPr lang="hu-HU" sz="2400" dirty="0" err="1"/>
              <a:t>lelkéért</a:t>
            </a:r>
            <a:r>
              <a:rPr lang="hu-HU" sz="2400" dirty="0"/>
              <a:t>?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 smtClean="0"/>
              <a:t>27</a:t>
            </a:r>
            <a:r>
              <a:rPr lang="hu-HU" sz="2400" dirty="0" smtClean="0"/>
              <a:t>Mert </a:t>
            </a:r>
            <a:r>
              <a:rPr lang="hu-HU" sz="2400" dirty="0"/>
              <a:t>eljön az Emberfia az ő Atyjának dicsőségében angyalaival együtt, és akkor megfizet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mindenkinek </a:t>
            </a:r>
            <a:r>
              <a:rPr lang="hu-HU" sz="2400" dirty="0"/>
              <a:t>cselekedetei szerint. </a:t>
            </a:r>
            <a:r>
              <a:rPr lang="hu-HU" sz="2400" baseline="30000" dirty="0"/>
              <a:t>28</a:t>
            </a:r>
            <a:r>
              <a:rPr lang="hu-HU" sz="2400" dirty="0"/>
              <a:t>Bizony mondom nektek, hogy vannak az itt állók között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némelyek</a:t>
            </a:r>
            <a:r>
              <a:rPr lang="hu-HU" sz="2400" dirty="0"/>
              <a:t>, akik nem ízlelik meg a halált addig, amíg meg nem látják az Emberfiát, amint eljön az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ő </a:t>
            </a:r>
            <a:r>
              <a:rPr lang="hu-HU" sz="2400" dirty="0"/>
              <a:t>országában. 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81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Jézus követése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448595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800" dirty="0">
                <a:solidFill>
                  <a:srgbClr val="7030A0"/>
                </a:solidFill>
              </a:rPr>
              <a:t>Jézus </a:t>
            </a:r>
            <a:r>
              <a:rPr lang="hu-HU" sz="4800" dirty="0" smtClean="0">
                <a:solidFill>
                  <a:srgbClr val="7030A0"/>
                </a:solidFill>
              </a:rPr>
              <a:t>Krisztus </a:t>
            </a:r>
            <a:r>
              <a:rPr lang="hu-HU" sz="4800" dirty="0">
                <a:solidFill>
                  <a:srgbClr val="7030A0"/>
                </a:solidFill>
              </a:rPr>
              <a:t>követésének ára </a:t>
            </a:r>
            <a:r>
              <a:rPr lang="hu-HU" sz="4800" dirty="0" smtClean="0">
                <a:solidFill>
                  <a:srgbClr val="7030A0"/>
                </a:solidFill>
              </a:rPr>
              <a:t>van!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48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800" dirty="0" smtClean="0">
                <a:solidFill>
                  <a:srgbClr val="C00000"/>
                </a:solidFill>
              </a:rPr>
              <a:t>De </a:t>
            </a:r>
            <a:r>
              <a:rPr lang="hu-HU" sz="4800" dirty="0">
                <a:solidFill>
                  <a:srgbClr val="C00000"/>
                </a:solidFill>
              </a:rPr>
              <a:t>nagyobb az ára annak, ha nem követjük </a:t>
            </a:r>
            <a:r>
              <a:rPr lang="hu-HU" sz="4800" dirty="0" smtClean="0">
                <a:solidFill>
                  <a:srgbClr val="C00000"/>
                </a:solidFill>
              </a:rPr>
              <a:t>Őt!</a:t>
            </a:r>
            <a:endParaRPr lang="hu-HU" sz="4800" dirty="0">
              <a:solidFill>
                <a:srgbClr val="C00000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4667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A megfizethető ár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„Ha </a:t>
            </a:r>
            <a:r>
              <a:rPr lang="hu-HU" sz="2000" dirty="0">
                <a:solidFill>
                  <a:srgbClr val="0070C0"/>
                </a:solidFill>
              </a:rPr>
              <a:t>valaki énutánam akar jönni, tagadja meg magát, </a:t>
            </a:r>
            <a:r>
              <a:rPr lang="hu-HU" sz="2000" dirty="0" smtClean="0">
                <a:solidFill>
                  <a:srgbClr val="0070C0"/>
                </a:solidFill>
              </a:rPr>
              <a:t>vegye </a:t>
            </a:r>
            <a:r>
              <a:rPr lang="hu-HU" sz="2000" dirty="0">
                <a:solidFill>
                  <a:srgbClr val="0070C0"/>
                </a:solidFill>
              </a:rPr>
              <a:t>fel a keresztjét, és kövessen engem</a:t>
            </a:r>
            <a:r>
              <a:rPr lang="hu-HU" sz="2000" dirty="0" smtClean="0">
                <a:solidFill>
                  <a:srgbClr val="0070C0"/>
                </a:solidFill>
              </a:rPr>
              <a:t>!”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Mt 16,24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Nagyon nehéz lemondani önmagunk vágyairól, terveiről, kívánságairól; önmagunk kényeztetéséről, a földi javakról, az élet kínálta lehetőségekről…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/>
              <a:t>n</a:t>
            </a:r>
            <a:r>
              <a:rPr lang="hu-HU" sz="2000" dirty="0" smtClean="0"/>
              <a:t>agy ár ez Jézus követésért cserébe, de megfizethető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>
                <a:solidFill>
                  <a:srgbClr val="0070C0"/>
                </a:solidFill>
              </a:rPr>
              <a:t>bár mindig ott motoszkál az emberben, hogy vajon mit kapok cserébe?</a:t>
            </a:r>
            <a:r>
              <a:rPr lang="hu-HU" sz="2000" dirty="0" smtClean="0"/>
              <a:t> (Jézus tanítványaiban is felmerült)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Amit Jézus kér, az egyszerű: lemondani arról, hogy magamnak éljek, hanem éljek Neki, Ő érte…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Jézus követésére rá kell szánnunk az életünket: időnket, pénzünket, erőnket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99387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Csak az, aki akarja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>
                <a:solidFill>
                  <a:srgbClr val="0070C0"/>
                </a:solidFill>
              </a:rPr>
              <a:t>„Ha valaki énutánam akar </a:t>
            </a:r>
            <a:r>
              <a:rPr lang="hu-HU" sz="2000" dirty="0" smtClean="0">
                <a:solidFill>
                  <a:srgbClr val="0070C0"/>
                </a:solidFill>
              </a:rPr>
              <a:t>jönni…”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>
                <a:solidFill>
                  <a:srgbClr val="0070C0"/>
                </a:solidFill>
                <a:cs typeface="Arial" panose="020B0604020202020204" pitchFamily="34" charset="0"/>
              </a:rPr>
              <a:t>Mt 16,24</a:t>
            </a:r>
          </a:p>
          <a:p>
            <a:pPr algn="r">
              <a:spcBef>
                <a:spcPts val="0"/>
              </a:spcBef>
            </a:pP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127000"/>
            <a:ext cx="6012470" cy="584272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0070C0"/>
                </a:solidFill>
              </a:rPr>
              <a:t>Jézus</a:t>
            </a:r>
            <a:r>
              <a:rPr lang="hu-HU" dirty="0" smtClean="0">
                <a:solidFill>
                  <a:srgbClr val="0070C0"/>
                </a:solidFill>
              </a:rPr>
              <a:t> követése </a:t>
            </a:r>
            <a:r>
              <a:rPr lang="hu-HU" dirty="0">
                <a:solidFill>
                  <a:srgbClr val="0070C0"/>
                </a:solidFill>
              </a:rPr>
              <a:t>az </a:t>
            </a:r>
            <a:r>
              <a:rPr lang="hu-HU" dirty="0" smtClean="0">
                <a:solidFill>
                  <a:srgbClr val="0070C0"/>
                </a:solidFill>
              </a:rPr>
              <a:t>önkéntességen alapul, Jézus </a:t>
            </a:r>
            <a:r>
              <a:rPr lang="hu-HU" dirty="0">
                <a:solidFill>
                  <a:srgbClr val="0070C0"/>
                </a:solidFill>
              </a:rPr>
              <a:t>senkit sem kényszerít erre. </a:t>
            </a:r>
            <a:endParaRPr lang="hu-HU" dirty="0" smtClean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Isten </a:t>
            </a:r>
            <a:r>
              <a:rPr lang="hu-HU" dirty="0"/>
              <a:t>megváltói terve úgy készült el, hogy tiszteletben tartja minden ember szabad-akaratú </a:t>
            </a:r>
            <a:r>
              <a:rPr lang="hu-HU" dirty="0" smtClean="0"/>
              <a:t>döntését</a:t>
            </a:r>
            <a:endParaRPr lang="hu-HU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Isten </a:t>
            </a:r>
            <a:r>
              <a:rPr lang="hu-HU" dirty="0"/>
              <a:t>a tervében egybeszerkesztette azokat a szabad-akaratú emberi döntéseket és cselekedeteket, amelyeket istenségéből adódóan Ő már előre látott</a:t>
            </a:r>
            <a:r>
              <a:rPr lang="hu-HU" dirty="0" smtClean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b="1" dirty="0">
                <a:solidFill>
                  <a:srgbClr val="C00000"/>
                </a:solidFill>
              </a:rPr>
              <a:t>Mit igényel </a:t>
            </a:r>
            <a:r>
              <a:rPr lang="hu-HU" b="1" dirty="0" smtClean="0">
                <a:solidFill>
                  <a:srgbClr val="C00000"/>
                </a:solidFill>
              </a:rPr>
              <a:t>tőlünk </a:t>
            </a:r>
            <a:r>
              <a:rPr lang="hu-HU" b="1" dirty="0">
                <a:solidFill>
                  <a:srgbClr val="C00000"/>
                </a:solidFill>
              </a:rPr>
              <a:t>Jézus </a:t>
            </a:r>
            <a:r>
              <a:rPr lang="hu-HU" b="1" dirty="0" smtClean="0">
                <a:solidFill>
                  <a:srgbClr val="C00000"/>
                </a:solidFill>
              </a:rPr>
              <a:t>követése, </a:t>
            </a:r>
            <a:r>
              <a:rPr lang="hu-HU" b="1" dirty="0">
                <a:solidFill>
                  <a:srgbClr val="C00000"/>
                </a:solidFill>
              </a:rPr>
              <a:t>és milyen módon lehet Őt követni?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ismernem </a:t>
            </a:r>
            <a:r>
              <a:rPr lang="hu-HU" dirty="0"/>
              <a:t>kell Őt, akit követni </a:t>
            </a:r>
            <a:r>
              <a:rPr lang="hu-HU" dirty="0" smtClean="0"/>
              <a:t>akarok</a:t>
            </a:r>
            <a:endParaRPr lang="hu-H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kész </a:t>
            </a:r>
            <a:r>
              <a:rPr lang="hu-HU" dirty="0"/>
              <a:t>vagyok olyan életet élni, mint amit Ő </a:t>
            </a:r>
            <a:r>
              <a:rPr lang="hu-HU" dirty="0" smtClean="0"/>
              <a:t>élt</a:t>
            </a:r>
            <a:endParaRPr lang="hu-H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kész </a:t>
            </a:r>
            <a:r>
              <a:rPr lang="hu-HU" dirty="0"/>
              <a:t>vagyok érte mindarra, amire Ő is kész volt </a:t>
            </a:r>
            <a:r>
              <a:rPr lang="hu-HU" dirty="0" smtClean="0"/>
              <a:t>értem</a:t>
            </a:r>
            <a:endParaRPr lang="hu-H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merjem </a:t>
            </a:r>
            <a:r>
              <a:rPr lang="hu-HU" dirty="0"/>
              <a:t>Őt egészen közel engedni magamhoz, és úgy vállalni mindenki </a:t>
            </a:r>
            <a:r>
              <a:rPr lang="hu-HU" dirty="0" smtClean="0"/>
              <a:t>előtt</a:t>
            </a:r>
            <a:endParaRPr lang="hu-HU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81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Tagadja meg magát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„…tagadja </a:t>
            </a:r>
            <a:r>
              <a:rPr lang="hu-HU" sz="2000" dirty="0">
                <a:solidFill>
                  <a:srgbClr val="0070C0"/>
                </a:solidFill>
              </a:rPr>
              <a:t>meg </a:t>
            </a:r>
            <a:r>
              <a:rPr lang="hu-HU" sz="2000" dirty="0" smtClean="0">
                <a:solidFill>
                  <a:srgbClr val="0070C0"/>
                </a:solidFill>
              </a:rPr>
              <a:t>magát…, </a:t>
            </a:r>
            <a:r>
              <a:rPr lang="hu-HU" sz="2000" dirty="0">
                <a:solidFill>
                  <a:srgbClr val="0070C0"/>
                </a:solidFill>
              </a:rPr>
              <a:t>és kövessen engem!” </a:t>
            </a:r>
          </a:p>
          <a:p>
            <a:pPr algn="r">
              <a:spcBef>
                <a:spcPts val="0"/>
              </a:spcBef>
            </a:pPr>
            <a:r>
              <a:rPr lang="hu-HU" sz="2000" dirty="0">
                <a:solidFill>
                  <a:srgbClr val="0070C0"/>
                </a:solidFill>
                <a:cs typeface="Arial" panose="020B0604020202020204" pitchFamily="34" charset="0"/>
              </a:rPr>
              <a:t>Mt 16,24</a:t>
            </a:r>
          </a:p>
          <a:p>
            <a:pPr algn="r">
              <a:spcBef>
                <a:spcPts val="0"/>
              </a:spcBef>
            </a:pP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127000"/>
            <a:ext cx="6012470" cy="584272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/>
              <a:t>korunk problémái között is a legkritikusabb </a:t>
            </a:r>
            <a:r>
              <a:rPr lang="hu-HU" dirty="0" smtClean="0"/>
              <a:t>az </a:t>
            </a:r>
            <a:r>
              <a:rPr lang="hu-HU" dirty="0"/>
              <a:t>önmegtagadás </a:t>
            </a:r>
            <a:r>
              <a:rPr lang="hu-HU" dirty="0" smtClean="0"/>
              <a:t>hiánya</a:t>
            </a:r>
            <a:endParaRPr lang="hu-HU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/>
              <a:t>miközben mindent szeretnének elérni azonnal, </a:t>
            </a:r>
            <a:r>
              <a:rPr lang="hu-HU" dirty="0" smtClean="0"/>
              <a:t>közben </a:t>
            </a:r>
            <a:r>
              <a:rPr lang="hu-HU" dirty="0"/>
              <a:t>szinte egyáltalán nem számít, hogy milyen </a:t>
            </a:r>
            <a:r>
              <a:rPr lang="hu-HU" dirty="0" smtClean="0"/>
              <a:t>áron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>
                <a:solidFill>
                  <a:srgbClr val="0070C0"/>
                </a:solidFill>
              </a:rPr>
              <a:t>A Jézus által ajánlott önmegtagadás azonban ezt az önző gondolkodást akarja felváltani bennünk</a:t>
            </a:r>
            <a:r>
              <a:rPr lang="hu-HU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b="1" dirty="0">
                <a:solidFill>
                  <a:srgbClr val="C00000"/>
                </a:solidFill>
              </a:rPr>
              <a:t>A Jézus szerinti önmegtagadás veszteséget </a:t>
            </a:r>
            <a:r>
              <a:rPr lang="hu-HU" b="1" dirty="0" smtClean="0">
                <a:solidFill>
                  <a:srgbClr val="C00000"/>
                </a:solidFill>
              </a:rPr>
              <a:t>jelent-e annak, </a:t>
            </a:r>
            <a:r>
              <a:rPr lang="hu-HU" b="1" dirty="0">
                <a:solidFill>
                  <a:srgbClr val="C00000"/>
                </a:solidFill>
              </a:rPr>
              <a:t>aki ezt az utat választja?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megváltozott értékrend </a:t>
            </a:r>
            <a:r>
              <a:rPr lang="hu-HU" sz="2000" dirty="0" smtClean="0"/>
              <a:t>és gondolkodásmód </a:t>
            </a:r>
            <a:endParaRPr lang="hu-HU" sz="2000" dirty="0"/>
          </a:p>
          <a:p>
            <a:pPr marL="4572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/>
              <a:t>Már nem is tudna az előző életében gyakorolt szokásai szerint élni.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/>
              <a:t>A bűntől való elszakadás pillanatában ugyan önmegtagadást jelent </a:t>
            </a:r>
            <a:r>
              <a:rPr lang="hu-HU" dirty="0" smtClean="0"/>
              <a:t>vágyainktól </a:t>
            </a:r>
            <a:r>
              <a:rPr lang="hu-HU" dirty="0"/>
              <a:t>elszakadni, mert a kívánságaink még a bűn felé vonzanak, de a természetünk megváltozásával már nem éreznénk jól magunkat </a:t>
            </a:r>
            <a:r>
              <a:rPr lang="hu-HU" dirty="0" err="1"/>
              <a:t>ugyanazokban</a:t>
            </a:r>
            <a:r>
              <a:rPr lang="hu-HU" dirty="0"/>
              <a:t> a </a:t>
            </a:r>
            <a:r>
              <a:rPr lang="hu-HU" dirty="0" smtClean="0"/>
              <a:t>dolgokban</a:t>
            </a:r>
            <a:r>
              <a:rPr lang="hu-HU" dirty="0"/>
              <a:t>.</a:t>
            </a:r>
            <a:r>
              <a:rPr lang="hu-HU" dirty="0">
                <a:latin typeface="Arial Narrow" panose="020B0606020202030204" pitchFamily="34" charset="0"/>
              </a:rPr>
              <a:t/>
            </a:r>
            <a:br>
              <a:rPr lang="hu-HU" dirty="0">
                <a:latin typeface="Arial Narrow" panose="020B0606020202030204" pitchFamily="34" charset="0"/>
              </a:rPr>
            </a:br>
            <a:endParaRPr lang="hu-HU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418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Vegye fel a keresztjét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„…vegye </a:t>
            </a:r>
            <a:r>
              <a:rPr lang="hu-HU" sz="2000" dirty="0">
                <a:solidFill>
                  <a:srgbClr val="0070C0"/>
                </a:solidFill>
              </a:rPr>
              <a:t>fel a keresztjét, és kövessen engem!” </a:t>
            </a:r>
          </a:p>
          <a:p>
            <a:pPr algn="r">
              <a:spcBef>
                <a:spcPts val="0"/>
              </a:spcBef>
            </a:pPr>
            <a:r>
              <a:rPr lang="hu-HU" sz="2000" dirty="0">
                <a:solidFill>
                  <a:srgbClr val="0070C0"/>
                </a:solidFill>
                <a:cs typeface="Arial" panose="020B0604020202020204" pitchFamily="34" charset="0"/>
              </a:rPr>
              <a:t>Mt 16,24</a:t>
            </a:r>
          </a:p>
          <a:p>
            <a:pPr algn="r">
              <a:spcBef>
                <a:spcPts val="0"/>
              </a:spcBef>
            </a:pP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127000"/>
            <a:ext cx="6012470" cy="584272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b="1" dirty="0">
                <a:solidFill>
                  <a:srgbClr val="C00000"/>
                </a:solidFill>
              </a:rPr>
              <a:t>A</a:t>
            </a:r>
            <a:r>
              <a:rPr lang="hu-HU" sz="2200" b="1" dirty="0" smtClean="0">
                <a:solidFill>
                  <a:srgbClr val="C00000"/>
                </a:solidFill>
              </a:rPr>
              <a:t> </a:t>
            </a:r>
            <a:r>
              <a:rPr lang="hu-HU" sz="2200" b="1" dirty="0">
                <a:solidFill>
                  <a:srgbClr val="C00000"/>
                </a:solidFill>
              </a:rPr>
              <a:t>kereszt Jézus Krisztus vállalását jelenti az életemben, az egész világgal szemben</a:t>
            </a:r>
            <a:r>
              <a:rPr lang="hu-HU" sz="2200" b="1" dirty="0" smtClean="0">
                <a:solidFill>
                  <a:srgbClr val="C00000"/>
                </a:solidFill>
              </a:rPr>
              <a:t>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i="1" dirty="0">
                <a:latin typeface="+mj-lt"/>
              </a:rPr>
              <a:t>És valaki nem hordozza az ő keresztjét, és én utánam jő, nem lehet az én tanítványom.” - “...nem méltó én hozzám” </a:t>
            </a:r>
            <a:r>
              <a:rPr lang="hu-HU" sz="2000" i="1" dirty="0" smtClean="0">
                <a:latin typeface="+mj-lt"/>
              </a:rPr>
              <a:t>(</a:t>
            </a:r>
            <a:r>
              <a:rPr lang="hu-HU" sz="2000" dirty="0" err="1" smtClean="0">
                <a:latin typeface="+mj-lt"/>
              </a:rPr>
              <a:t>Lk</a:t>
            </a:r>
            <a:r>
              <a:rPr lang="hu-HU" sz="2000" dirty="0" smtClean="0">
                <a:latin typeface="+mj-lt"/>
              </a:rPr>
              <a:t> 14,27; Mt 10,38/b)</a:t>
            </a:r>
            <a:endParaRPr lang="hu-HU" sz="2000" dirty="0">
              <a:solidFill>
                <a:srgbClr val="C00000"/>
              </a:solidFill>
              <a:latin typeface="+mj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b="1" dirty="0" smtClean="0">
                <a:solidFill>
                  <a:srgbClr val="0070C0"/>
                </a:solidFill>
              </a:rPr>
              <a:t>A </a:t>
            </a:r>
            <a:r>
              <a:rPr lang="hu-HU" sz="2200" b="1" dirty="0">
                <a:solidFill>
                  <a:srgbClr val="0070C0"/>
                </a:solidFill>
              </a:rPr>
              <a:t>Jézus követésének keresztjét azonban nemcsak hordoznunk kell, hanem ezen a kereszten meg is kell </a:t>
            </a:r>
            <a:r>
              <a:rPr lang="hu-HU" sz="2200" b="1" dirty="0" err="1">
                <a:solidFill>
                  <a:srgbClr val="0070C0"/>
                </a:solidFill>
              </a:rPr>
              <a:t>feszíttetnünk</a:t>
            </a:r>
            <a:r>
              <a:rPr lang="hu-HU" sz="2200" b="1" dirty="0">
                <a:solidFill>
                  <a:srgbClr val="0070C0"/>
                </a:solidFill>
              </a:rPr>
              <a:t>. </a:t>
            </a:r>
            <a:r>
              <a:rPr lang="hu-HU" sz="2200" dirty="0" smtClean="0"/>
              <a:t>(</a:t>
            </a:r>
            <a:r>
              <a:rPr lang="hu-HU" sz="2200" dirty="0" err="1" smtClean="0"/>
              <a:t>Gal</a:t>
            </a:r>
            <a:r>
              <a:rPr lang="hu-HU" sz="2200" dirty="0" smtClean="0"/>
              <a:t> 6,14)</a:t>
            </a:r>
            <a:endParaRPr lang="hu-HU" sz="2200" dirty="0" smtClean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/>
              <a:t>A Jézus követés keresztjén a régi megromlott természetnek, a bűnös indulatoknak és kívánságoknak kell </a:t>
            </a:r>
            <a:r>
              <a:rPr lang="hu-HU" sz="2000" dirty="0" err="1" smtClean="0"/>
              <a:t>megfeszíttetni</a:t>
            </a:r>
            <a:r>
              <a:rPr lang="hu-HU" sz="2000" dirty="0" smtClean="0"/>
              <a:t> </a:t>
            </a:r>
            <a:r>
              <a:rPr lang="hu-HU" sz="2000" dirty="0"/>
              <a:t>és meghalni. </a:t>
            </a:r>
            <a:r>
              <a:rPr lang="hu-HU" sz="2000" dirty="0" smtClean="0"/>
              <a:t>(</a:t>
            </a:r>
            <a:r>
              <a:rPr lang="hu-HU" sz="2000" dirty="0" err="1" smtClean="0"/>
              <a:t>Gal</a:t>
            </a:r>
            <a:r>
              <a:rPr lang="hu-HU" sz="2000" dirty="0" smtClean="0"/>
              <a:t> 5,24</a:t>
            </a:r>
            <a:r>
              <a:rPr lang="hu-HU" sz="2000" dirty="0"/>
              <a:t>)</a:t>
            </a:r>
            <a:endParaRPr lang="hu-H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b="1" dirty="0" smtClean="0"/>
              <a:t>A </a:t>
            </a:r>
            <a:r>
              <a:rPr lang="hu-HU" b="1" dirty="0"/>
              <a:t>Jézus szerinti nagy kérdés az, </a:t>
            </a:r>
            <a:r>
              <a:rPr lang="hu-HU" b="1" dirty="0" smtClean="0"/>
              <a:t>mit adhat a világ, ha valaki mégis inkább azt választja?</a:t>
            </a:r>
            <a:endParaRPr lang="hu-HU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99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A </a:t>
            </a:r>
            <a:r>
              <a:rPr lang="hu-HU" sz="2800" dirty="0" err="1" smtClean="0">
                <a:solidFill>
                  <a:schemeClr val="accent1"/>
                </a:solidFill>
              </a:rPr>
              <a:t>megfizethetet</a:t>
            </a:r>
            <a:r>
              <a:rPr lang="hu-HU" sz="2800" dirty="0" smtClean="0">
                <a:solidFill>
                  <a:schemeClr val="accent1"/>
                </a:solidFill>
              </a:rPr>
              <a:t>-len ár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„Mert </a:t>
            </a:r>
            <a:r>
              <a:rPr lang="hu-HU" sz="2000" dirty="0">
                <a:solidFill>
                  <a:srgbClr val="0070C0"/>
                </a:solidFill>
              </a:rPr>
              <a:t>mit használ az </a:t>
            </a:r>
            <a:r>
              <a:rPr lang="hu-HU" sz="2000" dirty="0" smtClean="0">
                <a:solidFill>
                  <a:srgbClr val="0070C0"/>
                </a:solidFill>
              </a:rPr>
              <a:t>embernek</a:t>
            </a:r>
            <a:r>
              <a:rPr lang="hu-HU" sz="2000" dirty="0">
                <a:solidFill>
                  <a:srgbClr val="0070C0"/>
                </a:solidFill>
              </a:rPr>
              <a:t>, ha az egész </a:t>
            </a:r>
            <a:r>
              <a:rPr lang="hu-HU" sz="2000" dirty="0" smtClean="0">
                <a:solidFill>
                  <a:srgbClr val="0070C0"/>
                </a:solidFill>
              </a:rPr>
              <a:t>világot </a:t>
            </a:r>
            <a:r>
              <a:rPr lang="hu-HU" sz="2000" dirty="0">
                <a:solidFill>
                  <a:srgbClr val="0070C0"/>
                </a:solidFill>
              </a:rPr>
              <a:t>megnyeri, lelkében pedig kárt vall? Vagy mit adhat az ember váltságdíjul a </a:t>
            </a:r>
            <a:r>
              <a:rPr lang="hu-HU" sz="2000" dirty="0" err="1">
                <a:solidFill>
                  <a:srgbClr val="0070C0"/>
                </a:solidFill>
              </a:rPr>
              <a:t>lelkéért</a:t>
            </a:r>
            <a:r>
              <a:rPr lang="hu-HU" sz="2000" dirty="0">
                <a:solidFill>
                  <a:srgbClr val="0070C0"/>
                </a:solidFill>
              </a:rPr>
              <a:t>?</a:t>
            </a:r>
            <a:r>
              <a:rPr lang="hu-HU" sz="2000" dirty="0" smtClean="0">
                <a:solidFill>
                  <a:srgbClr val="0070C0"/>
                </a:solidFill>
              </a:rPr>
              <a:t>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Mt 16,26</a:t>
            </a:r>
            <a:endParaRPr lang="hu-HU" sz="2000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127000"/>
            <a:ext cx="6012470" cy="584272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  <a:latin typeface="+mj-lt"/>
              </a:rPr>
              <a:t>Mennyit ér a lelked?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latin typeface="+mj-lt"/>
              </a:rPr>
              <a:t>Mit tudnál felajánlani érte Istennek vagy a z ördögnek</a:t>
            </a:r>
            <a:r>
              <a:rPr lang="hu-HU" sz="2200" dirty="0" smtClean="0">
                <a:latin typeface="+mj-lt"/>
              </a:rPr>
              <a:t>?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  <a:latin typeface="+mj-lt"/>
              </a:rPr>
              <a:t>Mit ajánl neked érte a világ?</a:t>
            </a:r>
            <a:r>
              <a:rPr lang="hu-HU" dirty="0">
                <a:latin typeface="+mj-lt"/>
              </a:rPr>
              <a:t/>
            </a:r>
            <a:br>
              <a:rPr lang="hu-HU" dirty="0">
                <a:latin typeface="+mj-lt"/>
              </a:rPr>
            </a:br>
            <a:endParaRPr lang="hu-HU" dirty="0">
              <a:solidFill>
                <a:srgbClr val="C00000"/>
              </a:solidFill>
              <a:latin typeface="+mj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  <a:latin typeface="+mj-lt"/>
              </a:rPr>
              <a:t>A világi javak megszerzése elveszi az időt attól, hogy a lelkünket megfelelően gondozzuk.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latin typeface="+mj-lt"/>
              </a:rPr>
              <a:t>Minél több mindenre teszünk szert, annál inkább nőnek az igények, a „szükségek”, a „must </a:t>
            </a:r>
            <a:r>
              <a:rPr lang="hu-HU" sz="2200" dirty="0" err="1" smtClean="0">
                <a:latin typeface="+mj-lt"/>
              </a:rPr>
              <a:t>have</a:t>
            </a:r>
            <a:r>
              <a:rPr lang="hu-HU" sz="2200" dirty="0" smtClean="0">
                <a:latin typeface="+mj-lt"/>
              </a:rPr>
              <a:t>” </a:t>
            </a:r>
            <a:r>
              <a:rPr lang="hu-HU" sz="2200" dirty="0" smtClean="0">
                <a:latin typeface="+mj-lt"/>
              </a:rPr>
              <a:t>dolgok listája</a:t>
            </a:r>
            <a:r>
              <a:rPr lang="hu-HU" sz="2200" dirty="0">
                <a:latin typeface="+mj-lt"/>
              </a:rPr>
              <a:t/>
            </a:r>
            <a:br>
              <a:rPr lang="hu-HU" sz="2200" dirty="0">
                <a:latin typeface="+mj-lt"/>
              </a:rPr>
            </a:br>
            <a:endParaRPr lang="hu-HU" sz="2200" dirty="0">
              <a:latin typeface="+mj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7030A0"/>
                </a:solidFill>
                <a:latin typeface="+mj-lt"/>
              </a:rPr>
              <a:t>Egyedül Jézus követése ígér örök életet!</a:t>
            </a:r>
          </a:p>
        </p:txBody>
      </p:sp>
    </p:spTree>
    <p:extLst>
      <p:ext uri="{BB962C8B-B14F-4D97-AF65-F5344CB8AC3E}">
        <p14:creationId xmlns:p14="http://schemas.microsoft.com/office/powerpoint/2010/main" val="238287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93223" y="804889"/>
            <a:ext cx="9953897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Jézus követése</a:t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9217" y="1864194"/>
            <a:ext cx="9605635" cy="434610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Higgyünk, bízzunk, kövessünk Téged, Jézus, úgy, hogy a jutalmazásra tekintünk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Nem tesz ez bennünket számítóvá?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Sőt, még önelégültté is, ha elfelejtjük, hogy kegyelemből van minden!</a:t>
            </a: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Ha csak cselekedeteink szerint kapnánk a fizetséget, bajban lennénk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„Hit által van üdvösségem, a Te Lelked él bennem, ígéreted által élek, a lelkem Tied.”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A hit is kegyelem, ajándék. Ezért nem magunkkal dicsekszünk, hanem egyedül Istennek adunk hálát</a:t>
            </a:r>
            <a:r>
              <a:rPr lang="hu-HU" sz="2400" dirty="0" smtClean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Jézus követése Jézus elhívásával kezdődik: „jöjj, és kövess engem!”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„…és én azt művelem…”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12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11551</TotalTime>
  <Words>781</Words>
  <Application>Microsoft Office PowerPoint</Application>
  <PresentationFormat>Szélesvásznú</PresentationFormat>
  <Paragraphs>85</Paragraphs>
  <Slides>9</Slides>
  <Notes>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4" baseType="lpstr">
      <vt:lpstr>Arial</vt:lpstr>
      <vt:lpstr>Arial Narrow</vt:lpstr>
      <vt:lpstr>Calibri</vt:lpstr>
      <vt:lpstr>Gill Sans MT</vt:lpstr>
      <vt:lpstr>Gallery</vt:lpstr>
      <vt:lpstr>Jézus követése</vt:lpstr>
      <vt:lpstr> máté evangéliuma 16. rész 24-28.  versek</vt:lpstr>
      <vt:lpstr>Jézus követése bevezető gondolatok</vt:lpstr>
      <vt:lpstr>A megfizethető ár</vt:lpstr>
      <vt:lpstr>Csak az, aki akarja</vt:lpstr>
      <vt:lpstr>Tagadja meg magát</vt:lpstr>
      <vt:lpstr>Vegye fel a keresztjét</vt:lpstr>
      <vt:lpstr>A megfizethetet-len ár</vt:lpstr>
      <vt:lpstr>Jézus követése záró gondolatok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Hp</cp:lastModifiedBy>
  <cp:revision>951</cp:revision>
  <cp:lastPrinted>2022-04-14T22:32:42Z</cp:lastPrinted>
  <dcterms:created xsi:type="dcterms:W3CDTF">2020-09-26T18:34:06Z</dcterms:created>
  <dcterms:modified xsi:type="dcterms:W3CDTF">2022-11-27T07:16:37Z</dcterms:modified>
</cp:coreProperties>
</file>