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01" r:id="rId4"/>
    <p:sldId id="302" r:id="rId5"/>
    <p:sldId id="261" r:id="rId6"/>
    <p:sldId id="303" r:id="rId7"/>
    <p:sldId id="304" r:id="rId8"/>
    <p:sldId id="305" r:id="rId9"/>
    <p:sldId id="298" r:id="rId10"/>
    <p:sldId id="262" r:id="rId11"/>
    <p:sldId id="299" r:id="rId12"/>
    <p:sldId id="288" r:id="rId13"/>
    <p:sldId id="266" r:id="rId14"/>
    <p:sldId id="29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Jézus újra eljön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„Bizony, hamar eljövök.”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Jézus visszajövetelét nem lehet megállítani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Hirtelen következik be, de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j</a:t>
            </a:r>
            <a:r>
              <a:rPr lang="hu-HU" sz="2000" dirty="0" smtClean="0"/>
              <a:t>ól látható lesz mindenki számára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változások történnek a földön, melyek miatt nem lehet majd tagadni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az idők jelei figyelmeztetnek bennünket arra, hogy közel van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 Szentírás mindig is azzal a sürgetéssel lép fel, hogy közel van – ennek oka bizonyára az emberek sürgetése a megtérésre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Mindenki számára nyilvánvaló lesz Krisztus dicsősége és hatalma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hitelessége és kétségbevonhatatlanná válik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feltámadás és elragadtatás</a:t>
            </a:r>
            <a:endParaRPr lang="hu-HU" sz="2000" i="1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Íme, eljövök hamar, velem van az én jutalmam, és megfizetek mindenkinek a cselekedete szerint. </a:t>
            </a:r>
            <a:r>
              <a:rPr lang="hu-HU" sz="1800" dirty="0" smtClean="0">
                <a:solidFill>
                  <a:srgbClr val="0070C0"/>
                </a:solidFill>
              </a:rPr>
              <a:t>Én </a:t>
            </a:r>
            <a:r>
              <a:rPr lang="hu-HU" sz="1800" dirty="0">
                <a:solidFill>
                  <a:srgbClr val="0070C0"/>
                </a:solidFill>
              </a:rPr>
              <a:t>vagyok az Alfa és az Ómega, az első és az utolsó, a kezdet és a vég.</a:t>
            </a:r>
            <a:r>
              <a:rPr lang="hu-HU" sz="1800" dirty="0" smtClean="0">
                <a:solidFill>
                  <a:srgbClr val="0070C0"/>
                </a:solidFill>
              </a:rPr>
              <a:t>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Jel 22,12-13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Jézus igéjével segít minket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Minden helyzetben támaszkodhatunk Jézus szavaira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p</a:t>
            </a:r>
            <a:r>
              <a:rPr lang="hu-HU" sz="2000" dirty="0" smtClean="0"/>
              <a:t>ersze nem árt jól ismernünk azt, hogy tudjuk, mikor, melyik üzenete, tanítása, igéje releváns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akár az utolsó időket éljük, akár nem, Isten igéje mindig hiteles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Jézus azonban nem csak általános igazságokat tanít nekünk, hanem konkrét útbaigazítást is ad számunkra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Aki nem bízik Jézus szavaiban, elveszíti az üdvösségét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„Ha </a:t>
            </a:r>
            <a:r>
              <a:rPr lang="hu-HU" sz="2000" dirty="0"/>
              <a:t>valaki hozzátesz ezekhez, arra Isten azokat a csapásokat bocsátja, amelyek meg vannak írva ebben a könyvben; </a:t>
            </a:r>
            <a:r>
              <a:rPr lang="hu-HU" sz="2000" dirty="0" smtClean="0"/>
              <a:t>ha </a:t>
            </a:r>
            <a:r>
              <a:rPr lang="hu-HU" sz="2000" dirty="0"/>
              <a:t>pedig valaki elvesz e prófétai könyv igéiből, attól Isten elveszi az osztályrészét az élet fájából, a szent városból és mindabból, ami meg van írva ebben a könyvben</a:t>
            </a:r>
            <a:r>
              <a:rPr lang="hu-HU" sz="2000" dirty="0" smtClean="0"/>
              <a:t>.” (Jel 22,18-19)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Az </a:t>
            </a:r>
            <a:r>
              <a:rPr lang="hu-HU" sz="1800" dirty="0">
                <a:solidFill>
                  <a:srgbClr val="0070C0"/>
                </a:solidFill>
              </a:rPr>
              <a:t>ég és a föld elmúlik, de az én </a:t>
            </a:r>
            <a:r>
              <a:rPr lang="hu-HU" sz="1800" dirty="0" err="1">
                <a:solidFill>
                  <a:srgbClr val="0070C0"/>
                </a:solidFill>
              </a:rPr>
              <a:t>beszédeim</a:t>
            </a:r>
            <a:r>
              <a:rPr lang="hu-HU" sz="1800" dirty="0">
                <a:solidFill>
                  <a:srgbClr val="0070C0"/>
                </a:solidFill>
              </a:rPr>
              <a:t> nem múlnak </a:t>
            </a:r>
            <a:r>
              <a:rPr lang="hu-HU" sz="1800" dirty="0" smtClean="0">
                <a:solidFill>
                  <a:srgbClr val="0070C0"/>
                </a:solidFill>
              </a:rPr>
              <a:t>el.”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24,35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Legyetek készen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3" y="369455"/>
            <a:ext cx="6566395" cy="55553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Jézus féltő szeretete nyilvánul meg szavaiban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velünk megosztott információ a hitünk erősítésére szolgál – lelki felkészítés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reménységünk legyen az üdvösségre, Jézus elmaradhatatlan szabadítására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b</a:t>
            </a:r>
            <a:r>
              <a:rPr lang="hu-HU" sz="2200" dirty="0" smtClean="0"/>
              <a:t>ízzunk Benne a végsőkig, hiszen ha látjuk, mi következik, akkor könnyebb kitartani a legnagyobb nehézségekben 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A készenlét nemcsak lelki, hanem fizikai értelemben is fontos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úgy rendezzük az életünk dolgait, hogy bármikor fel tudjunk állni, ha kell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ne legyen semmi, amit szívfájdalommal kell itt hagynunk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 smtClean="0">
                <a:solidFill>
                  <a:srgbClr val="0070C0"/>
                </a:solidFill>
              </a:rPr>
              <a:t>„Ezért </a:t>
            </a:r>
            <a:r>
              <a:rPr lang="hu-HU" sz="1800" dirty="0">
                <a:solidFill>
                  <a:srgbClr val="0070C0"/>
                </a:solidFill>
              </a:rPr>
              <a:t>legyetek ti is készen, mert abban az órában jön </a:t>
            </a:r>
            <a:r>
              <a:rPr lang="hu-HU" sz="1800" dirty="0" smtClean="0">
                <a:solidFill>
                  <a:srgbClr val="0070C0"/>
                </a:solidFill>
              </a:rPr>
              <a:t>el </a:t>
            </a:r>
            <a:r>
              <a:rPr lang="hu-HU" sz="1800" dirty="0">
                <a:solidFill>
                  <a:srgbClr val="0070C0"/>
                </a:solidFill>
              </a:rPr>
              <a:t>az Emberfia, amelyikben nem is gondoljátok</a:t>
            </a:r>
            <a:r>
              <a:rPr lang="hu-HU" sz="1800" dirty="0" smtClean="0">
                <a:solidFill>
                  <a:srgbClr val="0070C0"/>
                </a:solidFill>
              </a:rPr>
              <a:t>!”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24,44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Mit </a:t>
            </a:r>
            <a:r>
              <a:rPr lang="hu-HU" sz="3200" dirty="0">
                <a:solidFill>
                  <a:srgbClr val="7030A0"/>
                </a:solidFill>
              </a:rPr>
              <a:t>tennél akkor, ha értesülnél arról, hogy </a:t>
            </a:r>
            <a:r>
              <a:rPr lang="hu-HU" sz="3200" dirty="0" smtClean="0">
                <a:solidFill>
                  <a:srgbClr val="7030A0"/>
                </a:solidFill>
              </a:rPr>
              <a:t>Jézus 24 </a:t>
            </a:r>
            <a:r>
              <a:rPr lang="hu-HU" sz="3200" dirty="0">
                <a:solidFill>
                  <a:srgbClr val="7030A0"/>
                </a:solidFill>
              </a:rPr>
              <a:t>órán belül </a:t>
            </a:r>
            <a:r>
              <a:rPr lang="hu-HU" sz="3200" dirty="0" smtClean="0">
                <a:solidFill>
                  <a:srgbClr val="7030A0"/>
                </a:solidFill>
              </a:rPr>
              <a:t>visszajön?</a:t>
            </a:r>
            <a:endParaRPr lang="hu-HU" sz="32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6825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600" dirty="0" smtClean="0"/>
              <a:t>Tegyétek fel ezeket a kérdéseket minden évfordulón</a:t>
            </a:r>
            <a:br>
              <a:rPr lang="hu-HU" sz="2600" dirty="0" smtClean="0"/>
            </a:br>
            <a:r>
              <a:rPr lang="hu-HU" sz="2600" dirty="0" smtClean="0">
                <a:solidFill>
                  <a:srgbClr val="7030A0"/>
                </a:solidFill>
              </a:rPr>
              <a:t>heti tippek házasságunk gondozására</a:t>
            </a:r>
            <a:endParaRPr lang="hu-HU" sz="2600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Melyik a legkedvesebb emléked az elmúlt évből, és miért? – </a:t>
            </a:r>
            <a:r>
              <a:rPr lang="hu-HU" sz="2200" dirty="0" smtClean="0">
                <a:solidFill>
                  <a:srgbClr val="0070C0"/>
                </a:solidFill>
              </a:rPr>
              <a:t>mivel hajlamosak vagyunk leginkább a nehézségekre fókuszálni, fordítsunk energiát arra, hogy </a:t>
            </a:r>
            <a:r>
              <a:rPr lang="hu-HU" sz="2200" smtClean="0">
                <a:solidFill>
                  <a:srgbClr val="0070C0"/>
                </a:solidFill>
              </a:rPr>
              <a:t>a </a:t>
            </a:r>
            <a:r>
              <a:rPr lang="hu-HU" sz="2200" smtClean="0">
                <a:solidFill>
                  <a:srgbClr val="0070C0"/>
                </a:solidFill>
              </a:rPr>
              <a:t>jó </a:t>
            </a:r>
            <a:r>
              <a:rPr lang="hu-HU" sz="2200" dirty="0" smtClean="0">
                <a:solidFill>
                  <a:srgbClr val="0070C0"/>
                </a:solidFill>
              </a:rPr>
              <a:t>dolgokra emlékezzünk.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Mely területen tapasztaltatok párként kihívást? – </a:t>
            </a:r>
            <a:r>
              <a:rPr lang="hu-HU" sz="2200" dirty="0" smtClean="0">
                <a:solidFill>
                  <a:srgbClr val="0070C0"/>
                </a:solidFill>
              </a:rPr>
              <a:t>emlékezzetek arra, hogy a megpróbáltatások vagy küszködések nem jelentenek bukást. A kihívások lehetőséget teremtenek a növekedésre.</a:t>
            </a:r>
            <a:endParaRPr lang="hu-HU" sz="22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Mely területen virágoztatok? – </a:t>
            </a:r>
            <a:r>
              <a:rPr lang="hu-HU" sz="2200" dirty="0" smtClean="0">
                <a:solidFill>
                  <a:srgbClr val="0070C0"/>
                </a:solidFill>
              </a:rPr>
              <a:t>vegyétek számba és támaszkodjatok az erősségeitekre, hogy meg tudjatok </a:t>
            </a:r>
            <a:r>
              <a:rPr lang="hu-HU" sz="2200" dirty="0" err="1" smtClean="0">
                <a:solidFill>
                  <a:srgbClr val="0070C0"/>
                </a:solidFill>
              </a:rPr>
              <a:t>birkozni</a:t>
            </a:r>
            <a:r>
              <a:rPr lang="hu-HU" sz="2200" dirty="0" smtClean="0">
                <a:solidFill>
                  <a:srgbClr val="0070C0"/>
                </a:solidFill>
              </a:rPr>
              <a:t> a jövő kihívásaival.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Mi az, ami előttetek áll a következő évben? – </a:t>
            </a:r>
            <a:r>
              <a:rPr lang="hu-HU" sz="2200" dirty="0" smtClean="0">
                <a:solidFill>
                  <a:srgbClr val="0070C0"/>
                </a:solidFill>
              </a:rPr>
              <a:t>a legizgalmasabb része a házasságnak, hogy együtt nézhettek a jövőbe - álmaitok és reményeitek megosztása és együtt munkálkodás azok megvalósításán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rgbClr val="C00000"/>
                </a:solidFill>
              </a:rPr>
              <a:t>Mi az az egy cél, amit szeretnétek elérni a következő évfordulótokig?</a:t>
            </a:r>
          </a:p>
        </p:txBody>
      </p:sp>
    </p:spTree>
    <p:extLst>
      <p:ext uri="{BB962C8B-B14F-4D97-AF65-F5344CB8AC3E}">
        <p14:creationId xmlns:p14="http://schemas.microsoft.com/office/powerpoint/2010/main" val="9861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24.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23-44.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1965876"/>
            <a:ext cx="1209376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23</a:t>
            </a:r>
            <a:r>
              <a:rPr lang="hu-HU" sz="2400" dirty="0"/>
              <a:t>Akkor, ha valaki ezt mondja nektek: Íme, itt a Krisztus vagy amott – ne higgyétek el! </a:t>
            </a:r>
            <a:r>
              <a:rPr lang="hu-HU" sz="2400" baseline="30000" dirty="0"/>
              <a:t>24</a:t>
            </a:r>
            <a:r>
              <a:rPr lang="hu-HU" sz="2400" dirty="0"/>
              <a:t>Mert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hamis </a:t>
            </a:r>
            <a:r>
              <a:rPr lang="hu-HU" sz="2400" dirty="0"/>
              <a:t>krisztusok és hamis próféták támadnak majd, nagy jeleket és csodákat tesznek, hogy így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megtévesszék</a:t>
            </a:r>
            <a:r>
              <a:rPr lang="hu-HU" sz="2400" dirty="0"/>
              <a:t>, ha lehet, a választottakat is. </a:t>
            </a:r>
            <a:r>
              <a:rPr lang="hu-HU" sz="2400" baseline="30000" dirty="0"/>
              <a:t>25</a:t>
            </a:r>
            <a:r>
              <a:rPr lang="hu-HU" sz="2400" dirty="0"/>
              <a:t>Íme, előre megmondtam nektek. </a:t>
            </a:r>
            <a:r>
              <a:rPr lang="hu-HU" sz="2400" baseline="30000" dirty="0"/>
              <a:t>26</a:t>
            </a:r>
            <a:r>
              <a:rPr lang="hu-HU" sz="2400" dirty="0"/>
              <a:t>Ha tehát azt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mondják </a:t>
            </a:r>
            <a:r>
              <a:rPr lang="hu-HU" sz="2400" dirty="0"/>
              <a:t>nektek: Íme, a pusztában van – ne menjetek ki! Íme, a belső szobákban van – ne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higgyétek </a:t>
            </a:r>
            <a:r>
              <a:rPr lang="hu-HU" sz="2400" dirty="0"/>
              <a:t>el! </a:t>
            </a:r>
            <a:r>
              <a:rPr lang="hu-HU" sz="2400" baseline="30000" dirty="0">
                <a:solidFill>
                  <a:srgbClr val="0070C0"/>
                </a:solidFill>
              </a:rPr>
              <a:t>27</a:t>
            </a:r>
            <a:r>
              <a:rPr lang="hu-HU" sz="2400" dirty="0">
                <a:solidFill>
                  <a:srgbClr val="0070C0"/>
                </a:solidFill>
              </a:rPr>
              <a:t>Mert ahogyan a villámlás keletről támad, és ellátszik nyugatig, úgy lesz az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Emberfiának </a:t>
            </a:r>
            <a:r>
              <a:rPr lang="hu-HU" sz="2400" dirty="0">
                <a:solidFill>
                  <a:srgbClr val="0070C0"/>
                </a:solidFill>
              </a:rPr>
              <a:t>az eljövetele is. </a:t>
            </a:r>
            <a:r>
              <a:rPr lang="hu-HU" sz="2400" baseline="30000" dirty="0"/>
              <a:t>28</a:t>
            </a:r>
            <a:r>
              <a:rPr lang="hu-HU" sz="2400" dirty="0"/>
              <a:t>Ahol a tetem, oda gyűlnek a saskeselyűk.</a:t>
            </a:r>
            <a:br>
              <a:rPr lang="hu-HU" sz="2400" dirty="0"/>
            </a:br>
            <a:r>
              <a:rPr lang="hu-HU" sz="2400" baseline="30000" dirty="0"/>
              <a:t>29</a:t>
            </a:r>
            <a:r>
              <a:rPr lang="hu-HU" sz="2400" dirty="0"/>
              <a:t>Közvetlenül ama napok nyomorúsága után pedig a nap elsötétedik, a hold nem fénylik,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csillagok </a:t>
            </a:r>
            <a:r>
              <a:rPr lang="hu-HU" sz="2400" dirty="0"/>
              <a:t>lehullanak az égről, és az </a:t>
            </a:r>
            <a:r>
              <a:rPr lang="hu-HU" sz="2400" dirty="0" err="1"/>
              <a:t>egek</a:t>
            </a:r>
            <a:r>
              <a:rPr lang="hu-HU" sz="2400" dirty="0"/>
              <a:t> tartóoszlopai megrendülnek. </a:t>
            </a:r>
            <a:r>
              <a:rPr lang="hu-HU" sz="2400" baseline="30000" dirty="0">
                <a:solidFill>
                  <a:srgbClr val="0070C0"/>
                </a:solidFill>
              </a:rPr>
              <a:t>30</a:t>
            </a:r>
            <a:r>
              <a:rPr lang="hu-HU" sz="2400" dirty="0">
                <a:solidFill>
                  <a:srgbClr val="0070C0"/>
                </a:solidFill>
              </a:rPr>
              <a:t>És akkor feltűnik az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Emberfiának </a:t>
            </a:r>
            <a:r>
              <a:rPr lang="hu-HU" sz="2400" dirty="0">
                <a:solidFill>
                  <a:srgbClr val="0070C0"/>
                </a:solidFill>
              </a:rPr>
              <a:t>jele az égen, akkor jajgat a föld minden nemzetsége, és meglátják az Emberfiát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eljönni </a:t>
            </a:r>
            <a:r>
              <a:rPr lang="hu-HU" sz="2400" dirty="0">
                <a:solidFill>
                  <a:srgbClr val="0070C0"/>
                </a:solidFill>
              </a:rPr>
              <a:t>az ég felhőin nagy hatalommal és dicsőséggel. </a:t>
            </a:r>
            <a:r>
              <a:rPr lang="hu-HU" sz="2400" baseline="30000" dirty="0">
                <a:solidFill>
                  <a:srgbClr val="0070C0"/>
                </a:solidFill>
              </a:rPr>
              <a:t>31</a:t>
            </a:r>
            <a:r>
              <a:rPr lang="hu-HU" sz="2400" dirty="0">
                <a:solidFill>
                  <a:srgbClr val="0070C0"/>
                </a:solidFill>
              </a:rPr>
              <a:t>És ő elküldi angyalait nagy harsonaszóval,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és </a:t>
            </a:r>
            <a:r>
              <a:rPr lang="hu-HU" sz="2400" dirty="0">
                <a:solidFill>
                  <a:srgbClr val="0070C0"/>
                </a:solidFill>
              </a:rPr>
              <a:t>összegyűjtik az ő </a:t>
            </a:r>
            <a:r>
              <a:rPr lang="hu-HU" sz="2400" dirty="0" err="1">
                <a:solidFill>
                  <a:srgbClr val="0070C0"/>
                </a:solidFill>
              </a:rPr>
              <a:t>választottait</a:t>
            </a:r>
            <a:r>
              <a:rPr lang="hu-HU" sz="2400" dirty="0">
                <a:solidFill>
                  <a:srgbClr val="0070C0"/>
                </a:solidFill>
              </a:rPr>
              <a:t> a négy égtáj felől, az ég egyik sarkától a másik sarkáig.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24.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23-44.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1965877"/>
            <a:ext cx="119524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32</a:t>
            </a:r>
            <a:r>
              <a:rPr lang="hu-HU" sz="2400" dirty="0"/>
              <a:t>Tanuljatok a fügefa példájából: amikor már zsendül az ága, és levelet hajt, tudjátok, hogy közel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van </a:t>
            </a:r>
            <a:r>
              <a:rPr lang="hu-HU" sz="2400" dirty="0"/>
              <a:t>a nyár. </a:t>
            </a:r>
            <a:r>
              <a:rPr lang="hu-HU" sz="2400" baseline="30000" dirty="0"/>
              <a:t>33</a:t>
            </a:r>
            <a:r>
              <a:rPr lang="hu-HU" sz="2400" dirty="0"/>
              <a:t>Így ti is, amikor látjátok mindezt, tudjátok, hogy közel van ő, az ajtó előtt! </a:t>
            </a:r>
            <a:r>
              <a:rPr lang="hu-HU" sz="2400" baseline="30000" dirty="0"/>
              <a:t>34</a:t>
            </a:r>
            <a:r>
              <a:rPr lang="hu-HU" sz="2400" dirty="0"/>
              <a:t>Bizony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mondom </a:t>
            </a:r>
            <a:r>
              <a:rPr lang="hu-HU" sz="2400" dirty="0"/>
              <a:t>nektek, hogy nem múlik el ez a nemzedék addig, amíg mindez meg nem történik.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>
                <a:solidFill>
                  <a:srgbClr val="0070C0"/>
                </a:solidFill>
              </a:rPr>
              <a:t>35</a:t>
            </a:r>
            <a:r>
              <a:rPr lang="hu-HU" sz="2400" dirty="0" smtClean="0">
                <a:solidFill>
                  <a:srgbClr val="0070C0"/>
                </a:solidFill>
              </a:rPr>
              <a:t>Az </a:t>
            </a:r>
            <a:r>
              <a:rPr lang="hu-HU" sz="2400" dirty="0">
                <a:solidFill>
                  <a:srgbClr val="0070C0"/>
                </a:solidFill>
              </a:rPr>
              <a:t>ég és a föld elmúlik, de az én </a:t>
            </a:r>
            <a:r>
              <a:rPr lang="hu-HU" sz="2400" dirty="0" err="1">
                <a:solidFill>
                  <a:srgbClr val="0070C0"/>
                </a:solidFill>
              </a:rPr>
              <a:t>beszédeim</a:t>
            </a:r>
            <a:r>
              <a:rPr lang="hu-HU" sz="2400" dirty="0">
                <a:solidFill>
                  <a:srgbClr val="0070C0"/>
                </a:solidFill>
              </a:rPr>
              <a:t> nem múlnak el.</a:t>
            </a:r>
            <a:br>
              <a:rPr lang="hu-HU" sz="2400" dirty="0">
                <a:solidFill>
                  <a:srgbClr val="0070C0"/>
                </a:solidFill>
              </a:rPr>
            </a:br>
            <a:r>
              <a:rPr lang="hu-HU" sz="2400" baseline="30000" dirty="0">
                <a:solidFill>
                  <a:srgbClr val="0070C0"/>
                </a:solidFill>
              </a:rPr>
              <a:t>36</a:t>
            </a:r>
            <a:r>
              <a:rPr lang="hu-HU" sz="2400" dirty="0">
                <a:solidFill>
                  <a:srgbClr val="0070C0"/>
                </a:solidFill>
              </a:rPr>
              <a:t>Azt a napot pedig és azt az órát senki nem tudja, sem az ég angyalai, sem a Fiú, hanem csak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az </a:t>
            </a:r>
            <a:r>
              <a:rPr lang="hu-HU" sz="2400" dirty="0">
                <a:solidFill>
                  <a:srgbClr val="0070C0"/>
                </a:solidFill>
              </a:rPr>
              <a:t>Atya egyedül. </a:t>
            </a:r>
            <a:r>
              <a:rPr lang="hu-HU" sz="2400" baseline="30000" dirty="0">
                <a:solidFill>
                  <a:srgbClr val="0070C0"/>
                </a:solidFill>
              </a:rPr>
              <a:t>37</a:t>
            </a:r>
            <a:r>
              <a:rPr lang="hu-HU" sz="2400" dirty="0">
                <a:solidFill>
                  <a:srgbClr val="0070C0"/>
                </a:solidFill>
              </a:rPr>
              <a:t>Mert ahogyan </a:t>
            </a:r>
            <a:r>
              <a:rPr lang="hu-HU" sz="2400" dirty="0" err="1">
                <a:solidFill>
                  <a:srgbClr val="0070C0"/>
                </a:solidFill>
              </a:rPr>
              <a:t>Nóé</a:t>
            </a:r>
            <a:r>
              <a:rPr lang="hu-HU" sz="2400" dirty="0">
                <a:solidFill>
                  <a:srgbClr val="0070C0"/>
                </a:solidFill>
              </a:rPr>
              <a:t> napjaiban történt, úgy lesz az Emberfia eljövetele is.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38</a:t>
            </a:r>
            <a:r>
              <a:rPr lang="hu-HU" sz="2400" dirty="0" smtClean="0"/>
              <a:t>Mert </a:t>
            </a:r>
            <a:r>
              <a:rPr lang="hu-HU" sz="2400" dirty="0">
                <a:solidFill>
                  <a:srgbClr val="0070C0"/>
                </a:solidFill>
              </a:rPr>
              <a:t>amiképpen azokban a napokban, az özönvíz előtt, ettek, ittak, házasodtak és férjhez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mentek </a:t>
            </a:r>
            <a:r>
              <a:rPr lang="hu-HU" sz="2400" dirty="0">
                <a:solidFill>
                  <a:srgbClr val="0070C0"/>
                </a:solidFill>
              </a:rPr>
              <a:t>egészen addig a napig</a:t>
            </a:r>
            <a:r>
              <a:rPr lang="hu-HU" sz="2400" dirty="0"/>
              <a:t>, amelyen </a:t>
            </a:r>
            <a:r>
              <a:rPr lang="hu-HU" sz="2400" dirty="0" err="1"/>
              <a:t>Nóé</a:t>
            </a:r>
            <a:r>
              <a:rPr lang="hu-HU" sz="2400" dirty="0"/>
              <a:t> bement a bárkába, </a:t>
            </a:r>
            <a:r>
              <a:rPr lang="hu-HU" sz="2400" baseline="30000" dirty="0"/>
              <a:t>39</a:t>
            </a:r>
            <a:r>
              <a:rPr lang="hu-HU" sz="2400" dirty="0"/>
              <a:t>és semmit sem sejtettek, míg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el </a:t>
            </a:r>
            <a:r>
              <a:rPr lang="hu-HU" sz="2400" dirty="0"/>
              <a:t>nem jött az özönvíz, és mindnyájukat el nem sodorta, úgy lesz az Emberfiának eljövetele is.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>
                <a:solidFill>
                  <a:srgbClr val="0070C0"/>
                </a:solidFill>
              </a:rPr>
              <a:t>40</a:t>
            </a:r>
            <a:r>
              <a:rPr lang="hu-HU" sz="2400" dirty="0" smtClean="0">
                <a:solidFill>
                  <a:srgbClr val="0070C0"/>
                </a:solidFill>
              </a:rPr>
              <a:t>Akkor </a:t>
            </a:r>
            <a:r>
              <a:rPr lang="hu-HU" sz="2400" dirty="0">
                <a:solidFill>
                  <a:srgbClr val="0070C0"/>
                </a:solidFill>
              </a:rPr>
              <a:t>ketten lesznek a mezőn, az egyik </a:t>
            </a:r>
            <a:r>
              <a:rPr lang="hu-HU" sz="2400" dirty="0" err="1">
                <a:solidFill>
                  <a:srgbClr val="0070C0"/>
                </a:solidFill>
              </a:rPr>
              <a:t>felvétetik</a:t>
            </a:r>
            <a:r>
              <a:rPr lang="hu-HU" sz="2400" dirty="0">
                <a:solidFill>
                  <a:srgbClr val="0070C0"/>
                </a:solidFill>
              </a:rPr>
              <a:t>, a másik </a:t>
            </a:r>
            <a:r>
              <a:rPr lang="hu-HU" sz="2400" dirty="0" err="1">
                <a:solidFill>
                  <a:srgbClr val="0070C0"/>
                </a:solidFill>
              </a:rPr>
              <a:t>otthagyatik</a:t>
            </a:r>
            <a:r>
              <a:rPr lang="hu-HU" sz="2400" dirty="0">
                <a:solidFill>
                  <a:srgbClr val="0070C0"/>
                </a:solidFill>
              </a:rPr>
              <a:t>, </a:t>
            </a:r>
            <a:r>
              <a:rPr lang="hu-HU" sz="2400" baseline="30000" dirty="0">
                <a:solidFill>
                  <a:srgbClr val="0070C0"/>
                </a:solidFill>
              </a:rPr>
              <a:t>41</a:t>
            </a:r>
            <a:r>
              <a:rPr lang="hu-HU" sz="2400" dirty="0">
                <a:solidFill>
                  <a:srgbClr val="0070C0"/>
                </a:solidFill>
              </a:rPr>
              <a:t>két asszony őröl a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kézimalommal</a:t>
            </a:r>
            <a:r>
              <a:rPr lang="hu-HU" sz="2400" dirty="0">
                <a:solidFill>
                  <a:srgbClr val="0070C0"/>
                </a:solidFill>
              </a:rPr>
              <a:t>, az egyik </a:t>
            </a:r>
            <a:r>
              <a:rPr lang="hu-HU" sz="2400" dirty="0" err="1">
                <a:solidFill>
                  <a:srgbClr val="0070C0"/>
                </a:solidFill>
              </a:rPr>
              <a:t>felvétetik</a:t>
            </a:r>
            <a:r>
              <a:rPr lang="hu-HU" sz="2400" dirty="0">
                <a:solidFill>
                  <a:srgbClr val="0070C0"/>
                </a:solidFill>
              </a:rPr>
              <a:t>, a másik </a:t>
            </a:r>
            <a:r>
              <a:rPr lang="hu-HU" sz="2400" dirty="0" err="1">
                <a:solidFill>
                  <a:srgbClr val="0070C0"/>
                </a:solidFill>
              </a:rPr>
              <a:t>otthagyatik</a:t>
            </a:r>
            <a:r>
              <a:rPr lang="hu-HU" sz="2400" dirty="0">
                <a:solidFill>
                  <a:srgbClr val="0070C0"/>
                </a:solidFill>
              </a:rPr>
              <a:t>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24.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23-44.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3258539"/>
            <a:ext cx="118958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42</a:t>
            </a:r>
            <a:r>
              <a:rPr lang="hu-HU" sz="2400" dirty="0"/>
              <a:t>Vigyázzatok tehát, mert nem tudjátok, hogy melyik órában jön el a ti </a:t>
            </a:r>
            <a:r>
              <a:rPr lang="hu-HU" sz="2400" dirty="0" err="1"/>
              <a:t>URatok</a:t>
            </a:r>
            <a:r>
              <a:rPr lang="hu-HU" sz="2400" dirty="0"/>
              <a:t>!</a:t>
            </a:r>
            <a:br>
              <a:rPr lang="hu-HU" sz="2400" dirty="0"/>
            </a:br>
            <a:r>
              <a:rPr lang="hu-HU" sz="2400" baseline="30000" dirty="0"/>
              <a:t>43</a:t>
            </a:r>
            <a:r>
              <a:rPr lang="hu-HU" sz="2400" dirty="0"/>
              <a:t>Gondoljatok arra, ha tudná a ház ura, hogy mikor jön el éjjel a tolvaj, akkor virrasztana, és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nem </a:t>
            </a:r>
            <a:r>
              <a:rPr lang="hu-HU" sz="2400" dirty="0"/>
              <a:t>hagyná, hogy betörjenek a házába. </a:t>
            </a:r>
            <a:r>
              <a:rPr lang="hu-HU" sz="2400" baseline="30000" dirty="0">
                <a:solidFill>
                  <a:srgbClr val="0070C0"/>
                </a:solidFill>
              </a:rPr>
              <a:t>44</a:t>
            </a:r>
            <a:r>
              <a:rPr lang="hu-HU" sz="2400" dirty="0">
                <a:solidFill>
                  <a:srgbClr val="0070C0"/>
                </a:solidFill>
              </a:rPr>
              <a:t>Ezért legyetek ti is készen, mert abban az órában jön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el </a:t>
            </a:r>
            <a:r>
              <a:rPr lang="hu-HU" sz="2400" dirty="0">
                <a:solidFill>
                  <a:srgbClr val="0070C0"/>
                </a:solidFill>
              </a:rPr>
              <a:t>az Emberfia, amelyikben nem is gondoljátok!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Jézus visszajövetelével kapcsolatban sokféle kép alakult ki a keresztyén világban.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legjobb, ha magunk próbálunk utánajárni a Szentírás lapjain keresztül, hogy mire számíthatunk.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Jézus előrevetíti tanítványai számára az Ő visszajövetelének körülményeit, de számomra ez úgy tűnik, mint amikor elmesélek egy eseményt – és az esemény folyamatában közben meg-meg állok, hogy egy-két kimaradt részletet még odaillesszek.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h</a:t>
            </a:r>
            <a:r>
              <a:rPr lang="hu-HU" sz="2200" dirty="0" smtClean="0"/>
              <a:t>árom igerészt választottam még, hogy azokkal húzzam alá Jézus elbeszélését: 1Kor 15,51-53; 1Thessz 5,1-11; 1Thessz 4,13-18</a:t>
            </a:r>
          </a:p>
        </p:txBody>
      </p:sp>
    </p:spTree>
    <p:extLst>
      <p:ext uri="{BB962C8B-B14F-4D97-AF65-F5344CB8AC3E}">
        <p14:creationId xmlns:p14="http://schemas.microsoft.com/office/powerpoint/2010/main" val="32820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51</a:t>
            </a:r>
            <a:r>
              <a:rPr lang="hu-HU" sz="2400" dirty="0"/>
              <a:t>Íme, titkot mondok nektek: nem fogunk ugyan mindnyájan meghalni, de mindnyájan el fogunk változni. </a:t>
            </a:r>
            <a:r>
              <a:rPr lang="hu-HU" sz="2400" baseline="30000" dirty="0">
                <a:solidFill>
                  <a:srgbClr val="0070C0"/>
                </a:solidFill>
              </a:rPr>
              <a:t>52</a:t>
            </a:r>
            <a:r>
              <a:rPr lang="hu-HU" sz="2400" dirty="0">
                <a:solidFill>
                  <a:srgbClr val="0070C0"/>
                </a:solidFill>
              </a:rPr>
              <a:t>Hirtelen egy szempillantás alatt, az utolsó harsonaszóra; mert meg fog szólalni a harsona, és a halottak feltámadnak romolhatatlanságban, mi pedig elváltozunk. </a:t>
            </a:r>
            <a:r>
              <a:rPr lang="hu-HU" sz="2400" baseline="30000" dirty="0"/>
              <a:t>53</a:t>
            </a:r>
            <a:r>
              <a:rPr lang="hu-HU" sz="2400" dirty="0"/>
              <a:t>Mert e romlandó testnek romolhatatlanságba kell öltöznie, és e halandónak halhatatlanságba.</a:t>
            </a:r>
            <a:br>
              <a:rPr lang="hu-HU" sz="2400" dirty="0"/>
            </a:b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58</a:t>
            </a:r>
            <a:r>
              <a:rPr lang="hu-HU" sz="2400" dirty="0" smtClean="0"/>
              <a:t>Ezért</a:t>
            </a:r>
            <a:r>
              <a:rPr lang="hu-HU" sz="2400" dirty="0"/>
              <a:t>, szeretett testvéreim, legyetek szilárdak, rendíthetetlenek, buzgólkodjatok mindenkor az Úr munkájában, hiszen tudjátok, hogy fáradozásotok nem hiábavaló az Úrban. </a:t>
            </a:r>
            <a:r>
              <a:rPr lang="hu-HU" sz="2400" dirty="0" smtClean="0"/>
              <a:t>(</a:t>
            </a:r>
            <a:r>
              <a:rPr lang="hu-HU" sz="2200" dirty="0" smtClean="0"/>
              <a:t>1Kor 15,51-53. 58)</a:t>
            </a:r>
          </a:p>
        </p:txBody>
      </p:sp>
    </p:spTree>
    <p:extLst>
      <p:ext uri="{BB962C8B-B14F-4D97-AF65-F5344CB8AC3E}">
        <p14:creationId xmlns:p14="http://schemas.microsoft.com/office/powerpoint/2010/main" val="7744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aseline="30000" dirty="0"/>
              <a:t>1</a:t>
            </a:r>
            <a:r>
              <a:rPr lang="hu-HU" dirty="0"/>
              <a:t>Ennek idejéről és órájáról pedig nem szükséges írnom nektek, testvéreim, </a:t>
            </a:r>
            <a:r>
              <a:rPr lang="hu-HU" baseline="30000" dirty="0"/>
              <a:t>2</a:t>
            </a:r>
            <a:r>
              <a:rPr lang="hu-HU" dirty="0"/>
              <a:t>mert ti magatok is jól tudjátok, hogy </a:t>
            </a:r>
            <a:r>
              <a:rPr lang="hu-HU" dirty="0">
                <a:solidFill>
                  <a:srgbClr val="0070C0"/>
                </a:solidFill>
              </a:rPr>
              <a:t>az Úr napja úgy jön el, mint éjjel a tolvaj. </a:t>
            </a:r>
            <a:r>
              <a:rPr lang="hu-HU" baseline="30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Amikor azt mondják: Békesség és biztonság, akkor tör rájuk hirtelen a végső romlás, mint a fájdalom a várandós asszonyra, és nem fognak megmenekülni. </a:t>
            </a:r>
            <a:r>
              <a:rPr lang="hu-HU" baseline="30000" dirty="0"/>
              <a:t>4</a:t>
            </a:r>
            <a:r>
              <a:rPr lang="hu-HU" dirty="0"/>
              <a:t>Ti azonban, testvéreim, nem vagytok sötétségben, hogy az a nap tolvajként lephetne meg titeket. </a:t>
            </a:r>
            <a:r>
              <a:rPr lang="hu-HU" baseline="30000" dirty="0"/>
              <a:t>5</a:t>
            </a:r>
            <a:r>
              <a:rPr lang="hu-HU" dirty="0"/>
              <a:t>Hiszen valamennyien a világosság és a nappal fiai vagytok, nem vagyunk az éjszakáé, sem a sötétségé. </a:t>
            </a:r>
            <a:r>
              <a:rPr lang="hu-HU" baseline="30000" dirty="0"/>
              <a:t>6</a:t>
            </a:r>
            <a:r>
              <a:rPr lang="hu-HU" dirty="0"/>
              <a:t>Akkor ne is aludjunk, mint a többiek, hanem legyünk </a:t>
            </a:r>
            <a:r>
              <a:rPr lang="hu-HU" dirty="0" err="1"/>
              <a:t>éberek</a:t>
            </a:r>
            <a:r>
              <a:rPr lang="hu-HU" dirty="0"/>
              <a:t> és józanok! </a:t>
            </a:r>
            <a:r>
              <a:rPr lang="hu-HU" baseline="30000" dirty="0"/>
              <a:t>7</a:t>
            </a:r>
            <a:r>
              <a:rPr lang="hu-HU" dirty="0"/>
              <a:t>Mert akik alszanak, éjjel alszanak, és akik megrészegednek, éjjel részegednek meg. </a:t>
            </a:r>
            <a:r>
              <a:rPr lang="hu-HU" baseline="30000" dirty="0"/>
              <a:t>8</a:t>
            </a:r>
            <a:r>
              <a:rPr lang="hu-HU" dirty="0"/>
              <a:t>Mi azonban, akik a nappal fiai vagyunk, legyünk józanok, vegyük magunkra a hit és a szeretet páncélját és mint sisakot, az üdvösség reménységét. </a:t>
            </a:r>
            <a:r>
              <a:rPr lang="hu-HU" baseline="30000" dirty="0">
                <a:solidFill>
                  <a:srgbClr val="0070C0"/>
                </a:solidFill>
              </a:rPr>
              <a:t>9</a:t>
            </a:r>
            <a:r>
              <a:rPr lang="hu-HU" dirty="0">
                <a:solidFill>
                  <a:srgbClr val="0070C0"/>
                </a:solidFill>
              </a:rPr>
              <a:t>Mert Isten nem haragra rendelt minket, hanem hogy elnyerjük az üdvösséget a mi Urunk Jézus Krisztus által, </a:t>
            </a:r>
            <a:r>
              <a:rPr lang="hu-HU" baseline="30000" dirty="0">
                <a:solidFill>
                  <a:srgbClr val="0070C0"/>
                </a:solidFill>
              </a:rPr>
              <a:t>10</a:t>
            </a:r>
            <a:r>
              <a:rPr lang="hu-HU" dirty="0">
                <a:solidFill>
                  <a:srgbClr val="0070C0"/>
                </a:solidFill>
              </a:rPr>
              <a:t>aki meghalt értünk, hogy akár ébren vagyunk, akár alszunk, vele együtt éljünk. </a:t>
            </a:r>
            <a:r>
              <a:rPr lang="hu-HU" baseline="30000" dirty="0"/>
              <a:t>11</a:t>
            </a:r>
            <a:r>
              <a:rPr lang="hu-HU" dirty="0"/>
              <a:t>Vigasztaljátok tehát egymást, és építse egyik a másikat, ahogyan teszitek is. </a:t>
            </a:r>
            <a:r>
              <a:rPr lang="hu-HU" dirty="0" smtClean="0"/>
              <a:t>(1Thessz 5,1-11)</a:t>
            </a:r>
          </a:p>
        </p:txBody>
      </p:sp>
    </p:spTree>
    <p:extLst>
      <p:ext uri="{BB962C8B-B14F-4D97-AF65-F5344CB8AC3E}">
        <p14:creationId xmlns:p14="http://schemas.microsoft.com/office/powerpoint/2010/main" val="16249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újra eljön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13</a:t>
            </a:r>
            <a:r>
              <a:rPr lang="hu-HU" sz="2400" dirty="0"/>
              <a:t>Nem szeretnénk, testvéreink, ha tudatlanok lennétek az elhunytak felől, és szomorkodnátok, mint a többiek, akiknek nincs reménységük. </a:t>
            </a:r>
            <a:r>
              <a:rPr lang="hu-HU" sz="2400" baseline="30000" dirty="0">
                <a:solidFill>
                  <a:srgbClr val="0070C0"/>
                </a:solidFill>
              </a:rPr>
              <a:t>14</a:t>
            </a:r>
            <a:r>
              <a:rPr lang="hu-HU" sz="2400" dirty="0">
                <a:solidFill>
                  <a:srgbClr val="0070C0"/>
                </a:solidFill>
              </a:rPr>
              <a:t>Mert ha hisszük, hogy Jézus meghalt és feltámadt, az is bizonyos, hogy Isten az elhunytakat is előhozza Jézus által, vele együtt. </a:t>
            </a:r>
            <a:r>
              <a:rPr lang="hu-HU" sz="2400" baseline="30000" dirty="0">
                <a:solidFill>
                  <a:srgbClr val="0070C0"/>
                </a:solidFill>
              </a:rPr>
              <a:t>15</a:t>
            </a:r>
            <a:r>
              <a:rPr lang="hu-HU" sz="2400" dirty="0">
                <a:solidFill>
                  <a:srgbClr val="0070C0"/>
                </a:solidFill>
              </a:rPr>
              <a:t>Azt pedig az Úr igéjével mondjuk nektek, hogy mi, akik élünk, és megmaradunk az Úr eljöveteléig, nem fogjuk megelőzni az elhunytakat. </a:t>
            </a:r>
            <a:r>
              <a:rPr lang="hu-HU" sz="2400" baseline="30000" dirty="0">
                <a:solidFill>
                  <a:srgbClr val="0070C0"/>
                </a:solidFill>
              </a:rPr>
              <a:t>16</a:t>
            </a:r>
            <a:r>
              <a:rPr lang="hu-HU" sz="2400" dirty="0">
                <a:solidFill>
                  <a:srgbClr val="0070C0"/>
                </a:solidFill>
              </a:rPr>
              <a:t>Mert amint felhangzik a riadó hangja, a főangyal szava és az Isten harsonája, maga az Úr fog alászállni a mennyből, és először feltámadnak a Krisztusban elhunytak, </a:t>
            </a:r>
            <a:r>
              <a:rPr lang="hu-HU" sz="2400" baseline="30000" dirty="0">
                <a:solidFill>
                  <a:srgbClr val="0070C0"/>
                </a:solidFill>
              </a:rPr>
              <a:t>17</a:t>
            </a:r>
            <a:r>
              <a:rPr lang="hu-HU" sz="2400" dirty="0">
                <a:solidFill>
                  <a:srgbClr val="0070C0"/>
                </a:solidFill>
              </a:rPr>
              <a:t>azután mi, akik élünk, és megmaradunk, velük együtt elragadtatunk felhőkön az Úr fogadására a levegőbe, és így mindenkor az Úrral leszünk.</a:t>
            </a:r>
            <a:r>
              <a:rPr lang="hu-HU" sz="2400" dirty="0"/>
              <a:t> </a:t>
            </a:r>
            <a:r>
              <a:rPr lang="hu-HU" sz="2400" baseline="30000" dirty="0"/>
              <a:t>18</a:t>
            </a:r>
            <a:r>
              <a:rPr lang="hu-HU" sz="2400" dirty="0"/>
              <a:t>Vigasztaljátok tehát egymást ezekkel az igékkel! </a:t>
            </a:r>
            <a:r>
              <a:rPr lang="hu-HU" sz="2400" dirty="0" smtClean="0"/>
              <a:t>(</a:t>
            </a:r>
            <a:r>
              <a:rPr lang="hu-HU" sz="2200" dirty="0" smtClean="0"/>
              <a:t>1Thessz 4,13-18)</a:t>
            </a:r>
          </a:p>
        </p:txBody>
      </p:sp>
    </p:spTree>
    <p:extLst>
      <p:ext uri="{BB962C8B-B14F-4D97-AF65-F5344CB8AC3E}">
        <p14:creationId xmlns:p14="http://schemas.microsoft.com/office/powerpoint/2010/main" val="22497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78" y="12451"/>
            <a:ext cx="6543304" cy="687081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93" y="0"/>
            <a:ext cx="9144000" cy="6858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3575"/>
            <a:ext cx="12192000" cy="29908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9337"/>
            <a:ext cx="12150833" cy="450593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2115</TotalTime>
  <Words>1556</Words>
  <Application>Microsoft Office PowerPoint</Application>
  <PresentationFormat>Szélesvásznú</PresentationFormat>
  <Paragraphs>82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Jézus újra eljön</vt:lpstr>
      <vt:lpstr>Jézus újra eljön máté evangéliuma 24. rész 23-44. versek</vt:lpstr>
      <vt:lpstr>Jézus újra eljön máté evangéliuma 24. rész 23-44. versek</vt:lpstr>
      <vt:lpstr>Jézus újra eljön máté evangéliuma 24. rész 23-44. versek</vt:lpstr>
      <vt:lpstr>Jézus újra eljön bevezető gondolatok</vt:lpstr>
      <vt:lpstr>Jézus újra eljön bevezető gondolatok</vt:lpstr>
      <vt:lpstr>Jézus újra eljön bevezető gondolatok</vt:lpstr>
      <vt:lpstr>Jézus újra eljön bevezető gondolatok</vt:lpstr>
      <vt:lpstr>PowerPoint-bemutató</vt:lpstr>
      <vt:lpstr>Jézus visszajövetelét nem lehet megállítani</vt:lpstr>
      <vt:lpstr>Jézus igéjével segít minket</vt:lpstr>
      <vt:lpstr>Legyetek készen</vt:lpstr>
      <vt:lpstr>Jézus újra eljön záró gondolatok</vt:lpstr>
      <vt:lpstr>Tegyétek fel ezeket a kérdéseket minden évfordulón heti tippek házasságunk gondozására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210</cp:revision>
  <cp:lastPrinted>2023-10-04T12:55:18Z</cp:lastPrinted>
  <dcterms:created xsi:type="dcterms:W3CDTF">2020-09-26T18:34:06Z</dcterms:created>
  <dcterms:modified xsi:type="dcterms:W3CDTF">2023-10-04T12:55:27Z</dcterms:modified>
</cp:coreProperties>
</file>