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1" r:id="rId5"/>
    <p:sldId id="262" r:id="rId6"/>
    <p:sldId id="269" r:id="rId7"/>
    <p:sldId id="270" r:id="rId8"/>
    <p:sldId id="266" r:id="rId9"/>
    <p:sldId id="27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Jézus váltsághalála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Értem, helyettem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váltsághalála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C00000"/>
                </a:solidFill>
              </a:rPr>
              <a:t>Jézus váltsághalála megerősíti, hogy örökkévalóságra lettél teremtve, hogy megismerd Istent, és élvezd számodra is alkotott világát</a:t>
            </a:r>
            <a:r>
              <a:rPr lang="hu-HU" sz="2400" dirty="0" smtClean="0">
                <a:solidFill>
                  <a:srgbClr val="C00000"/>
                </a:solidFill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0070C0"/>
                </a:solidFill>
              </a:rPr>
              <a:t>Jézus váltsághalála nem oldja meg automatikusan minden ember helyzetét. El kell ismerned hozzá, hogy érted és helyetted történt Vele minden. Érted és helyetted szenvedett és halt meg a kereszten</a:t>
            </a:r>
            <a:r>
              <a:rPr lang="hu-HU" sz="24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Jézus váltsághalálának elfogadása megváltoztatja már most is életed értelmét, célját, irányát. A helyettes áldozat szemszögéből érted meg igazán, ki vagy, ki lehetsz, vagy kinek kellene lenned</a:t>
            </a:r>
            <a:r>
              <a:rPr lang="hu-HU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Ma köszönd meg Jézusnak (újra), hogy megváltott téged!</a:t>
            </a: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45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váltsághalála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>
                <a:solidFill>
                  <a:srgbClr val="C00000"/>
                </a:solidFill>
              </a:rPr>
              <a:t>evangéliuma </a:t>
            </a:r>
            <a:r>
              <a:rPr lang="hu-HU" sz="2800" dirty="0" smtClean="0">
                <a:solidFill>
                  <a:srgbClr val="C00000"/>
                </a:solidFill>
              </a:rPr>
              <a:t>20.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17-19.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3258538"/>
            <a:ext cx="115443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17</a:t>
            </a:r>
            <a:r>
              <a:rPr lang="hu-HU" sz="2400" dirty="0"/>
              <a:t>Amikor Jézus Jeruzsálembe készült felmenni, maga mellé vette külön a tizenkét tanítványt,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és </a:t>
            </a:r>
            <a:r>
              <a:rPr lang="hu-HU" sz="2400" dirty="0"/>
              <a:t>útközben ezt mondta nekik: </a:t>
            </a:r>
            <a:r>
              <a:rPr lang="hu-HU" sz="2400" baseline="30000" dirty="0"/>
              <a:t>18</a:t>
            </a:r>
            <a:r>
              <a:rPr lang="hu-HU" sz="2400" dirty="0"/>
              <a:t>Íme, felmegyünk Jeruzsálembe, és az Emberfia átadatik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főpapoknak </a:t>
            </a:r>
            <a:r>
              <a:rPr lang="hu-HU" sz="2400" dirty="0"/>
              <a:t>és az írástudóknak. Halálra ítélik, </a:t>
            </a:r>
            <a:r>
              <a:rPr lang="hu-HU" sz="2400" baseline="30000" dirty="0"/>
              <a:t>19</a:t>
            </a:r>
            <a:r>
              <a:rPr lang="hu-HU" sz="2400" dirty="0"/>
              <a:t>és átadják a pogányoknak, hogy kigúnyolják,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megkorbácsolják</a:t>
            </a:r>
            <a:r>
              <a:rPr lang="hu-HU" sz="2400" dirty="0"/>
              <a:t>, és keresztre feszítsék, de harmadnapon feltámad.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63"/>
            <a:ext cx="121920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váltsághalála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i="1" dirty="0" smtClean="0"/>
              <a:t>„Megvetett </a:t>
            </a:r>
            <a:r>
              <a:rPr lang="hu-HU" i="1" dirty="0"/>
              <a:t>volt, és emberektől elhagyatott, fájdalmak </a:t>
            </a:r>
            <a:r>
              <a:rPr lang="hu-HU" i="1" dirty="0" err="1"/>
              <a:t>férfia</a:t>
            </a:r>
            <a:r>
              <a:rPr lang="hu-HU" i="1" dirty="0"/>
              <a:t>, betegség ismerője. Eltakartuk arcunkat előle, megvetett volt, nem törődtünk vele. Pedig a mi betegségeinket viselte, a mi fájdalmainkat hordozta. Mi meg azt gondoltuk, hogy Isten csapása sújtotta és kínozta. Pedig a mi vétkeink miatt kapott sebeket, bűneink miatt törték össze. Ő bűnhődött, hogy nekünk békességünk legyen, az ő sebei árán gyógyultunk meg. Mindnyájan tévelyegtünk, mint a juhok, mindenki a maga útját járta. De az ÚR őt sújtotta mindnyájunk bűnéért. Amikor kínozták, alázatos maradt, száját sem nyitotta ki. Mint a bárány, ha vágóhídra viszik, vagy mint a juh, mely némán tűri, hogy nyírják, ő sem nyitotta ki száját. Fogság és ítélet nélkül hurcolták el, de kortársai közül ki törődött azzal, hogy amikor kiirtják a földön élők közül, népe vétke miatt éri a büntetés?! A bűnösök közt adtak sírt neki, a gazdagok közé jutott halála után, bár nem követett el gonoszságot, és nem beszélt </a:t>
            </a:r>
            <a:r>
              <a:rPr lang="hu-HU" i="1" dirty="0" smtClean="0"/>
              <a:t>álnokul. </a:t>
            </a:r>
            <a:r>
              <a:rPr lang="hu-HU" i="1" dirty="0"/>
              <a:t>össze</a:t>
            </a:r>
            <a:r>
              <a:rPr lang="hu-HU" i="1" dirty="0" smtClean="0"/>
              <a:t>.”</a:t>
            </a:r>
            <a:r>
              <a:rPr lang="hu-HU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Ézsaiás 53,3-9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20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Jézus váltsághalála – helyettes áldozat 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088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Jézus halála a teremtett világ központi eseménye</a:t>
            </a:r>
            <a:endParaRPr lang="hu-H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„Áldott </a:t>
            </a:r>
            <a:r>
              <a:rPr lang="hu-HU" dirty="0"/>
              <a:t>az Isten, a mi Urunk Jézus Krisztus Atyja, aki megáldott minket mennyei világának minden lelki áldásával Krisztusban. </a:t>
            </a:r>
            <a:r>
              <a:rPr lang="hu-HU" dirty="0" smtClean="0"/>
              <a:t>Mert </a:t>
            </a:r>
            <a:r>
              <a:rPr lang="hu-HU" dirty="0">
                <a:solidFill>
                  <a:srgbClr val="0070C0"/>
                </a:solidFill>
              </a:rPr>
              <a:t>őbenne kiválasztott minket magának már a világ teremtése előtt</a:t>
            </a:r>
            <a:r>
              <a:rPr lang="hu-HU" dirty="0"/>
              <a:t>, hogy szentek és feddhetetlenek legyünk előtte szeretetben. </a:t>
            </a:r>
            <a:r>
              <a:rPr lang="hu-HU" dirty="0" smtClean="0">
                <a:solidFill>
                  <a:srgbClr val="0070C0"/>
                </a:solidFill>
              </a:rPr>
              <a:t>Előre </a:t>
            </a:r>
            <a:r>
              <a:rPr lang="hu-HU" dirty="0">
                <a:solidFill>
                  <a:srgbClr val="0070C0"/>
                </a:solidFill>
              </a:rPr>
              <a:t>el is határozta, hogy fiaivá fogad minket Jézus Krisztus által</a:t>
            </a:r>
            <a:r>
              <a:rPr lang="hu-HU" dirty="0"/>
              <a:t>, akarata és tetszése szerint, </a:t>
            </a:r>
            <a:r>
              <a:rPr lang="hu-HU" dirty="0" smtClean="0"/>
              <a:t>hogy </a:t>
            </a:r>
            <a:r>
              <a:rPr lang="hu-HU" dirty="0"/>
              <a:t>magasztaljuk dicsőséges kegyelmét, amellyel megajándékozott minket szeretett Fiában. </a:t>
            </a:r>
            <a:r>
              <a:rPr lang="hu-HU" dirty="0" smtClean="0">
                <a:solidFill>
                  <a:srgbClr val="0070C0"/>
                </a:solidFill>
              </a:rPr>
              <a:t>Őbenne </a:t>
            </a:r>
            <a:r>
              <a:rPr lang="hu-HU" dirty="0">
                <a:solidFill>
                  <a:srgbClr val="0070C0"/>
                </a:solidFill>
              </a:rPr>
              <a:t>van – az ő vére által – a mi megváltásunk, bűneink bocsánata is; kegyelmének gazdagsága szerint,</a:t>
            </a:r>
            <a:r>
              <a:rPr lang="hu-HU" dirty="0"/>
              <a:t> </a:t>
            </a:r>
            <a:r>
              <a:rPr lang="hu-HU" dirty="0" smtClean="0"/>
              <a:t>amelyet </a:t>
            </a:r>
            <a:r>
              <a:rPr lang="hu-HU" dirty="0"/>
              <a:t>kiárasztott ránk teljes bölcsességgel és értelemmel</a:t>
            </a:r>
            <a:r>
              <a:rPr lang="hu-HU" dirty="0" smtClean="0"/>
              <a:t>.” (</a:t>
            </a:r>
            <a:r>
              <a:rPr lang="hu-HU" dirty="0" err="1" smtClean="0"/>
              <a:t>Ef</a:t>
            </a:r>
            <a:r>
              <a:rPr lang="hu-HU" dirty="0" smtClean="0"/>
              <a:t> 1,3-8)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Mert Krisztus is szenvedett egyszer a bűnökért, az Igaz a nem igazakért, hogy Istenhez vezessen minket, miután halálra adatott test szerint, de megeleveníttetett Lélek </a:t>
            </a:r>
            <a:r>
              <a:rPr lang="hu-HU" sz="2000" dirty="0" smtClean="0">
                <a:solidFill>
                  <a:srgbClr val="0070C0"/>
                </a:solidFill>
              </a:rPr>
              <a:t>szerint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1Pt </a:t>
            </a:r>
            <a:r>
              <a:rPr lang="hu-HU" sz="2000" dirty="0">
                <a:solidFill>
                  <a:srgbClr val="0070C0"/>
                </a:solidFill>
              </a:rPr>
              <a:t>3</a:t>
            </a:r>
            <a:r>
              <a:rPr lang="hu-HU" sz="2000" dirty="0" smtClean="0">
                <a:solidFill>
                  <a:srgbClr val="0070C0"/>
                </a:solidFill>
              </a:rPr>
              <a:t>,18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Jézus </a:t>
            </a:r>
            <a:r>
              <a:rPr lang="hu-HU" dirty="0" smtClean="0">
                <a:solidFill>
                  <a:schemeClr val="accent1"/>
                </a:solidFill>
              </a:rPr>
              <a:t>váltsághalála – engesztelés a bűnért 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0883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Jézus halála a teremtett világ központi eseménye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e</a:t>
            </a:r>
            <a:r>
              <a:rPr lang="hu-HU" sz="2400" dirty="0" smtClean="0"/>
              <a:t>ltervezett és </a:t>
            </a:r>
            <a:r>
              <a:rPr lang="hu-HU" sz="2400" dirty="0" smtClean="0"/>
              <a:t>nem </a:t>
            </a:r>
            <a:r>
              <a:rPr lang="hu-HU" sz="2400" dirty="0" smtClean="0"/>
              <a:t>véletlenszerű vagy sorsszerű esemény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k</a:t>
            </a:r>
            <a:r>
              <a:rPr lang="hu-HU" sz="2400" dirty="0" smtClean="0"/>
              <a:t>ifejezett céllal, mely a mi javunkra irányul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oka az emberi természet állhatatlansága, mely a bűnt elhozta a teremtett világba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„…</a:t>
            </a:r>
            <a:r>
              <a:rPr lang="hu-HU" sz="2000" dirty="0" smtClean="0">
                <a:solidFill>
                  <a:srgbClr val="0070C0"/>
                </a:solidFill>
              </a:rPr>
              <a:t>mindenben </a:t>
            </a:r>
            <a:r>
              <a:rPr lang="hu-HU" sz="2000" dirty="0">
                <a:solidFill>
                  <a:srgbClr val="0070C0"/>
                </a:solidFill>
              </a:rPr>
              <a:t>hasonlóvá kellett lennie a testvéreihez, hogy irgalmas és hű főpap legyen az Isten előtti szolgálatban, hogy engesztelést szerezzen a nép </a:t>
            </a:r>
            <a:r>
              <a:rPr lang="hu-HU" sz="2000" dirty="0" smtClean="0">
                <a:solidFill>
                  <a:srgbClr val="0070C0"/>
                </a:solidFill>
              </a:rPr>
              <a:t>bűneiért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err="1" smtClean="0">
                <a:solidFill>
                  <a:srgbClr val="0070C0"/>
                </a:solidFill>
              </a:rPr>
              <a:t>Zsid</a:t>
            </a:r>
            <a:r>
              <a:rPr lang="hu-HU" sz="2000" dirty="0" smtClean="0">
                <a:solidFill>
                  <a:srgbClr val="0070C0"/>
                </a:solidFill>
              </a:rPr>
              <a:t> 2,17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Jézus </a:t>
            </a:r>
            <a:r>
              <a:rPr lang="hu-HU" dirty="0" smtClean="0">
                <a:solidFill>
                  <a:schemeClr val="accent1"/>
                </a:solidFill>
              </a:rPr>
              <a:t>váltsághalála – győzelmi diadal 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0883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Jézus halála a teremtett világ központi eseménye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megnyilvánul benne az Úr gondviselő szeretete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Isten teremtményei iránti hűsége és állhatatossága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valamint ereje, hatalma és dicsősége, mellyel az egész teremtést helyreállítja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„…</a:t>
            </a:r>
            <a:r>
              <a:rPr lang="hu-HU" sz="2000" dirty="0" smtClean="0">
                <a:solidFill>
                  <a:srgbClr val="0070C0"/>
                </a:solidFill>
              </a:rPr>
              <a:t>hogy </a:t>
            </a:r>
            <a:r>
              <a:rPr lang="hu-HU" sz="2000" dirty="0">
                <a:solidFill>
                  <a:srgbClr val="0070C0"/>
                </a:solidFill>
              </a:rPr>
              <a:t>halála által megsemmisítse azt, akinek hatalma van a halálon, vagyis az ördögöt, </a:t>
            </a:r>
            <a:r>
              <a:rPr lang="hu-HU" sz="2000" dirty="0" smtClean="0">
                <a:solidFill>
                  <a:srgbClr val="0070C0"/>
                </a:solidFill>
              </a:rPr>
              <a:t>és </a:t>
            </a:r>
            <a:r>
              <a:rPr lang="hu-HU" sz="2000" dirty="0">
                <a:solidFill>
                  <a:srgbClr val="0070C0"/>
                </a:solidFill>
              </a:rPr>
              <a:t>megszabadítsa azokat, akik a haláltól való félelem miatt egész életükben rabok </a:t>
            </a:r>
            <a:r>
              <a:rPr lang="hu-HU" sz="2000" dirty="0" smtClean="0">
                <a:solidFill>
                  <a:srgbClr val="0070C0"/>
                </a:solidFill>
              </a:rPr>
              <a:t>voltak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err="1" smtClean="0">
                <a:solidFill>
                  <a:srgbClr val="0070C0"/>
                </a:solidFill>
              </a:rPr>
              <a:t>Zsid</a:t>
            </a:r>
            <a:r>
              <a:rPr lang="hu-HU" sz="2000" dirty="0" smtClean="0">
                <a:solidFill>
                  <a:srgbClr val="0070C0"/>
                </a:solidFill>
              </a:rPr>
              <a:t> 2,14-15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váltsághalála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>
                <a:solidFill>
                  <a:srgbClr val="C00000"/>
                </a:solidFill>
              </a:rPr>
              <a:t>Jézus halála a teremtett világ központi </a:t>
            </a:r>
            <a:r>
              <a:rPr lang="hu-HU" sz="2400" b="1" dirty="0" smtClean="0">
                <a:solidFill>
                  <a:srgbClr val="C00000"/>
                </a:solidFill>
              </a:rPr>
              <a:t>eseménye </a:t>
            </a:r>
            <a:r>
              <a:rPr lang="hu-HU" sz="2400" dirty="0" smtClean="0"/>
              <a:t>– </a:t>
            </a:r>
            <a:r>
              <a:rPr lang="hu-HU" sz="2400" dirty="0" smtClean="0">
                <a:solidFill>
                  <a:srgbClr val="0070C0"/>
                </a:solidFill>
              </a:rPr>
              <a:t>a Jelenések könyvéből tudjuk, hogy a mennyei világ folyamatosan hódolatát fejezi ki Krisztusnak mindazért, amit tett az emberért és a teremtett világért.</a:t>
            </a:r>
            <a:endParaRPr lang="hu-HU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aseline="30000" dirty="0"/>
              <a:t>1</a:t>
            </a:r>
            <a:r>
              <a:rPr lang="hu-HU" sz="2400" dirty="0"/>
              <a:t>És láttam a trónon ülő jobb kezében egy könyvet, belül és kívül teleírva, hét pecséttel lepecsételve; </a:t>
            </a:r>
            <a:r>
              <a:rPr lang="hu-HU" sz="2400" baseline="30000" dirty="0"/>
              <a:t>2</a:t>
            </a:r>
            <a:r>
              <a:rPr lang="hu-HU" sz="2400" dirty="0"/>
              <a:t>és láttam egy erős angyalt, aki hatalmas hangon hirdette: Ki méltó arra, hogy felnyissa a könyvet, és feltörje pecsétjeit? </a:t>
            </a:r>
            <a:r>
              <a:rPr lang="hu-HU" sz="2400" baseline="30000" dirty="0"/>
              <a:t>3</a:t>
            </a:r>
            <a:r>
              <a:rPr lang="hu-HU" sz="2400" dirty="0"/>
              <a:t>De sem a mennyben, sem a földön, sem a föld alatt nem tudta senki felnyitni a könyvet, sem beletekinteni abba. </a:t>
            </a:r>
            <a:r>
              <a:rPr lang="hu-HU" sz="2400" baseline="30000" dirty="0"/>
              <a:t>4</a:t>
            </a:r>
            <a:r>
              <a:rPr lang="hu-HU" sz="2400" dirty="0"/>
              <a:t>És keservesen sírtam, mert senki sem bizonyult méltónak arra, hogy felnyissa a könyvet, és hogy </a:t>
            </a:r>
            <a:r>
              <a:rPr lang="hu-HU" sz="2400" dirty="0" err="1"/>
              <a:t>beletekintsen</a:t>
            </a:r>
            <a:r>
              <a:rPr lang="hu-HU" sz="2400" dirty="0"/>
              <a:t>. </a:t>
            </a:r>
            <a:r>
              <a:rPr lang="hu-HU" sz="2400" baseline="30000" dirty="0"/>
              <a:t>5</a:t>
            </a:r>
            <a:r>
              <a:rPr lang="hu-HU" sz="2400" dirty="0"/>
              <a:t>Ekkor az egyik vén így szólt hozzám: Ne sírj! Íme, győzött az oroszlán Júda törzséből, Dávid utóda, és felnyitja a könyvet és hét pecsétjét.</a:t>
            </a:r>
            <a:endParaRPr lang="hu-HU" sz="2400" dirty="0"/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2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váltsághalála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6</a:t>
            </a:r>
            <a:r>
              <a:rPr lang="hu-HU" sz="2400" dirty="0"/>
              <a:t>És láttam, hogy a trón, a négy élőlény és a vének között ott áll a Bárány. Olyan volt, mint akit megöltek; hét szarva volt és hét szeme: az Isten hét </a:t>
            </a:r>
            <a:r>
              <a:rPr lang="hu-HU" sz="2400" dirty="0" err="1"/>
              <a:t>lelke</a:t>
            </a:r>
            <a:r>
              <a:rPr lang="hu-HU" sz="2400" dirty="0"/>
              <a:t> az, akiket elküldött az egész földre. </a:t>
            </a:r>
            <a:r>
              <a:rPr lang="hu-HU" sz="2400" baseline="30000" dirty="0"/>
              <a:t>7</a:t>
            </a:r>
            <a:r>
              <a:rPr lang="hu-HU" sz="2400" dirty="0"/>
              <a:t>A Bárány odament, és átvette a könyvet a trónon ülő jobb kezéből; </a:t>
            </a:r>
            <a:r>
              <a:rPr lang="hu-HU" sz="2400" baseline="30000" dirty="0"/>
              <a:t>8</a:t>
            </a:r>
            <a:r>
              <a:rPr lang="hu-HU" sz="2400" dirty="0"/>
              <a:t>és amikor átvette a könyvet, a négy élőlény és a huszonnégy vén leborult a Bárány előtt – mindegyiknél hárfa volt és aranypohár, tele füstölőszerrel: a szentek imádságai ezek –, </a:t>
            </a:r>
            <a:r>
              <a:rPr lang="hu-HU" sz="2400" baseline="30000" dirty="0"/>
              <a:t>9</a:t>
            </a:r>
            <a:r>
              <a:rPr lang="hu-HU" sz="2400" dirty="0"/>
              <a:t>és új éneket énekeltek ekképpen: Méltó vagy arra, hogy átvedd a könyvet, és feltörd annak pecsétjeit, mert megölettél, és véreddel vásároltad meg őket Istennek minden törzsből és nyelvből, minden nemzetből és népből; </a:t>
            </a:r>
            <a:r>
              <a:rPr lang="hu-HU" sz="2400" baseline="30000" dirty="0"/>
              <a:t>10</a:t>
            </a:r>
            <a:r>
              <a:rPr lang="hu-HU" sz="2400" dirty="0"/>
              <a:t>és a mi Istenünk papjaivá és országa népévé tetted őket, és uralkodni fognak a földön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11</a:t>
            </a:r>
            <a:r>
              <a:rPr lang="hu-HU" sz="2400" dirty="0"/>
              <a:t>És látomásomban sok angyal hangját hallottam a trón, az élőlények és a vének körül, számuk tízezerszer tízezer és ezerszer ezer volt; </a:t>
            </a:r>
            <a:r>
              <a:rPr lang="hu-HU" sz="2400" baseline="30000" dirty="0"/>
              <a:t>12</a:t>
            </a:r>
            <a:r>
              <a:rPr lang="hu-HU" sz="2400" dirty="0"/>
              <a:t>és így szóltak hatalmas hangon: Méltó a megöletett Bárány, hogy övé legyen az erő és a gazdagság, a bölcsesség és a hatalom, a tisztesség, a dicsőség és az áldás</a:t>
            </a:r>
            <a:r>
              <a:rPr lang="hu-HU" sz="2400" dirty="0" smtClean="0"/>
              <a:t>! (Jel 5,1-12)</a:t>
            </a:r>
            <a:endParaRPr lang="hu-HU" sz="2400" dirty="0"/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59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398</TotalTime>
  <Words>1034</Words>
  <Application>Microsoft Office PowerPoint</Application>
  <PresentationFormat>Szélesvásznú</PresentationFormat>
  <Paragraphs>48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Jézus váltsághalála</vt:lpstr>
      <vt:lpstr>Jézus váltsághalála máté evangéliuma 20. rész 17-19. versek</vt:lpstr>
      <vt:lpstr>PowerPoint-bemutató</vt:lpstr>
      <vt:lpstr>Jézus váltsághalála bevezető gondolatok</vt:lpstr>
      <vt:lpstr>Jézus váltsághalála – helyettes áldozat </vt:lpstr>
      <vt:lpstr>Jézus váltsághalála – engesztelés a bűnért </vt:lpstr>
      <vt:lpstr>Jézus váltsághalála – győzelmi diadal </vt:lpstr>
      <vt:lpstr>Jézus váltsághalála záró gondolatok</vt:lpstr>
      <vt:lpstr>Jézus váltsághalála záró gondolatok</vt:lpstr>
      <vt:lpstr>Jézus váltsághalála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32</cp:revision>
  <dcterms:created xsi:type="dcterms:W3CDTF">2020-09-26T18:34:06Z</dcterms:created>
  <dcterms:modified xsi:type="dcterms:W3CDTF">2023-03-18T22:38:44Z</dcterms:modified>
</cp:coreProperties>
</file>