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8" r:id="rId3"/>
    <p:sldId id="261" r:id="rId4"/>
    <p:sldId id="316" r:id="rId5"/>
    <p:sldId id="318" r:id="rId6"/>
    <p:sldId id="309" r:id="rId7"/>
    <p:sldId id="262" r:id="rId8"/>
    <p:sldId id="311" r:id="rId9"/>
    <p:sldId id="317" r:id="rId10"/>
  </p:sldIdLst>
  <p:sldSz cx="12192000" cy="6858000"/>
  <p:notesSz cx="7104063" cy="102346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Közepesen sötét stílus 2 – 1. jelölőszín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4382" autoAdjust="0"/>
    <p:restoredTop sz="94660"/>
  </p:normalViewPr>
  <p:slideViewPr>
    <p:cSldViewPr snapToGrid="0">
      <p:cViewPr varScale="1">
        <p:scale>
          <a:sx n="69" d="100"/>
          <a:sy n="69" d="100"/>
        </p:scale>
        <p:origin x="66" y="5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u-HU"/>
              <a:t>Kattintson ide az alcím mintájának szerkesztéséhez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1/13/2024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1/13/2024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1/13/2024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1/13/2024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1/13/2024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1/13/2024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1/13/2024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1/13/2024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1/13/2024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1/13/2024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u-HU"/>
              <a:t>Kép beszúrásához kattintson az ikonra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48A87A34-81AB-432B-8DAE-1953F412C126}" type="datetimeFigureOut">
              <a:rPr lang="en-US" dirty="0"/>
              <a:pPr/>
              <a:t>1/13/2024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1/13/2024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hu-HU" sz="4400" dirty="0" smtClean="0"/>
              <a:t>Kihez </a:t>
            </a:r>
            <a:r>
              <a:rPr lang="hu-HU" sz="4400" dirty="0" smtClean="0"/>
              <a:t>tartozol ?</a:t>
            </a:r>
            <a:endParaRPr lang="hu-HU" sz="4400" dirty="0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hu-HU" sz="3200" dirty="0" smtClean="0">
                <a:solidFill>
                  <a:srgbClr val="C00000"/>
                </a:solidFill>
              </a:rPr>
              <a:t>Jézushoz tartozni ma is </a:t>
            </a:r>
            <a:r>
              <a:rPr lang="hu-HU" sz="3200" dirty="0" smtClean="0">
                <a:solidFill>
                  <a:srgbClr val="C00000"/>
                </a:solidFill>
              </a:rPr>
              <a:t>kellemetlen ?!</a:t>
            </a:r>
            <a:endParaRPr lang="hu-HU" sz="32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353173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Kihez tartozol?</a:t>
            </a:r>
            <a:br>
              <a:rPr lang="hu-HU" dirty="0" smtClean="0"/>
            </a:br>
            <a:r>
              <a:rPr lang="hu-HU" sz="2800" dirty="0" smtClean="0">
                <a:solidFill>
                  <a:srgbClr val="C00000"/>
                </a:solidFill>
              </a:rPr>
              <a:t>MÁTÉ evangéliuma 26. </a:t>
            </a:r>
            <a:r>
              <a:rPr lang="hu-HU" sz="2800" dirty="0">
                <a:solidFill>
                  <a:srgbClr val="C00000"/>
                </a:solidFill>
              </a:rPr>
              <a:t>rész </a:t>
            </a:r>
            <a:r>
              <a:rPr lang="hu-HU" sz="2800" dirty="0" smtClean="0">
                <a:solidFill>
                  <a:srgbClr val="C00000"/>
                </a:solidFill>
              </a:rPr>
              <a:t>69-75. </a:t>
            </a:r>
            <a:r>
              <a:rPr lang="hu-HU" sz="2800" dirty="0">
                <a:solidFill>
                  <a:srgbClr val="C00000"/>
                </a:solidFill>
              </a:rPr>
              <a:t>versek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idx="1"/>
          </p:nvPr>
        </p:nvSpPr>
        <p:spPr bwMode="auto">
          <a:xfrm>
            <a:off x="228600" y="2335219"/>
            <a:ext cx="11912941" cy="34163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hu-HU" sz="2400" baseline="30000" dirty="0"/>
              <a:t>69</a:t>
            </a:r>
            <a:r>
              <a:rPr lang="hu-HU" sz="2400" dirty="0"/>
              <a:t>Péter pedig kinn ült az udvaron. Odament hozzá egy szolgálóleány, és így szólt: Te is a galileai </a:t>
            </a:r>
            <a:endParaRPr lang="hu-HU" sz="2400" dirty="0" smtClean="0"/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hu-HU" sz="2400" dirty="0" smtClean="0"/>
              <a:t>Jézussal </a:t>
            </a:r>
            <a:r>
              <a:rPr lang="hu-HU" sz="2400" dirty="0"/>
              <a:t>voltál. </a:t>
            </a:r>
            <a:r>
              <a:rPr lang="hu-HU" sz="2400" baseline="30000" dirty="0"/>
              <a:t>70</a:t>
            </a:r>
            <a:r>
              <a:rPr lang="hu-HU" sz="2400" dirty="0"/>
              <a:t>Ő azonban tagadta mindenki előtt, és ezt mondta: Nem tudom, mit beszélsz. </a:t>
            </a:r>
            <a:endParaRPr lang="hu-HU" sz="2400" dirty="0" smtClean="0"/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hu-HU" sz="2400" baseline="30000" dirty="0" smtClean="0"/>
              <a:t>71</a:t>
            </a:r>
            <a:r>
              <a:rPr lang="hu-HU" sz="2400" dirty="0" smtClean="0"/>
              <a:t>Mikor </a:t>
            </a:r>
            <a:r>
              <a:rPr lang="hu-HU" sz="2400" dirty="0"/>
              <a:t>pedig kiment a kapuba, meglátta őt egy másik szolgálóleány, és ezt mondta az ott </a:t>
            </a:r>
            <a:endParaRPr lang="hu-HU" sz="2400" dirty="0" smtClean="0"/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hu-HU" sz="2400" dirty="0" smtClean="0"/>
              <a:t>levőknek</a:t>
            </a:r>
            <a:r>
              <a:rPr lang="hu-HU" sz="2400" dirty="0"/>
              <a:t>: Ez a názáreti Jézussal volt. </a:t>
            </a:r>
            <a:r>
              <a:rPr lang="hu-HU" sz="2400" baseline="30000" dirty="0"/>
              <a:t>72</a:t>
            </a:r>
            <a:r>
              <a:rPr lang="hu-HU" sz="2400" dirty="0"/>
              <a:t>Ő ismét tagadta: Esküszöm, hogy nem ismerem azt az </a:t>
            </a:r>
            <a:endParaRPr lang="hu-HU" sz="2400" dirty="0" smtClean="0"/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hu-HU" sz="2400" dirty="0" smtClean="0"/>
              <a:t>embert</a:t>
            </a:r>
            <a:r>
              <a:rPr lang="hu-HU" sz="2400" dirty="0"/>
              <a:t>. </a:t>
            </a:r>
            <a:r>
              <a:rPr lang="hu-HU" sz="2400" baseline="30000" dirty="0"/>
              <a:t>73</a:t>
            </a:r>
            <a:r>
              <a:rPr lang="hu-HU" sz="2400" dirty="0"/>
              <a:t>Kis idő múlva az ott álldogálók mentek oda, és így szóltak Péterhez: Bizony, közülük </a:t>
            </a:r>
            <a:endParaRPr lang="hu-HU" sz="2400" dirty="0" smtClean="0"/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hu-HU" sz="2400" dirty="0" smtClean="0"/>
              <a:t>való </a:t>
            </a:r>
            <a:r>
              <a:rPr lang="hu-HU" sz="2400" dirty="0"/>
              <a:t>vagy te is, hiszen a beszéded is elárul téged. </a:t>
            </a:r>
            <a:r>
              <a:rPr lang="hu-HU" sz="2400" baseline="30000" dirty="0"/>
              <a:t>74</a:t>
            </a:r>
            <a:r>
              <a:rPr lang="hu-HU" sz="2400" dirty="0"/>
              <a:t>Akkor átkozódni és esküdözni kezdett: </a:t>
            </a:r>
            <a:endParaRPr lang="hu-HU" sz="2400" dirty="0" smtClean="0"/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hu-HU" sz="2400" dirty="0" smtClean="0"/>
              <a:t>Nem </a:t>
            </a:r>
            <a:r>
              <a:rPr lang="hu-HU" sz="2400" dirty="0"/>
              <a:t>ismerem azt az embert. És nyomban megszólalt a kakas. </a:t>
            </a:r>
            <a:r>
              <a:rPr lang="hu-HU" sz="2400" baseline="30000" dirty="0"/>
              <a:t>75</a:t>
            </a:r>
            <a:r>
              <a:rPr lang="hu-HU" sz="2400" dirty="0"/>
              <a:t>Péter visszaemlékezett Jézus </a:t>
            </a:r>
            <a:endParaRPr lang="hu-HU" sz="2400" dirty="0" smtClean="0"/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hu-HU" sz="2400" dirty="0" smtClean="0"/>
              <a:t>szavára</a:t>
            </a:r>
            <a:r>
              <a:rPr lang="hu-HU" sz="2400" dirty="0"/>
              <a:t>, aki azt mondta neki: Mielőtt megszólal a kakas, háromszor tagadsz meg engem. Azután </a:t>
            </a:r>
            <a:endParaRPr lang="hu-HU" sz="2400" dirty="0" smtClean="0"/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hu-HU" sz="2400" dirty="0" smtClean="0"/>
              <a:t>kiment </a:t>
            </a:r>
            <a:r>
              <a:rPr lang="hu-HU" sz="2400" dirty="0"/>
              <a:t>onnan, és keserves sírásra fakadt.</a:t>
            </a:r>
            <a:endParaRPr lang="hu-HU" sz="2400" dirty="0" smtClean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90421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Kihez </a:t>
            </a:r>
            <a:r>
              <a:rPr lang="hu-HU" dirty="0" smtClean="0"/>
              <a:t>tartozol ?</a:t>
            </a:r>
            <a:r>
              <a:rPr lang="hu-HU" dirty="0"/>
              <a:t/>
            </a:r>
            <a:br>
              <a:rPr lang="hu-HU" dirty="0"/>
            </a:br>
            <a:r>
              <a:rPr lang="hu-HU" dirty="0" smtClean="0">
                <a:solidFill>
                  <a:srgbClr val="7030A0"/>
                </a:solidFill>
              </a:rPr>
              <a:t>bevezető gondolatok</a:t>
            </a:r>
            <a:endParaRPr lang="hu-HU" dirty="0">
              <a:solidFill>
                <a:srgbClr val="7030A0"/>
              </a:solidFill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1447330" y="2010878"/>
            <a:ext cx="9607521" cy="3854213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800" dirty="0" smtClean="0">
                <a:solidFill>
                  <a:srgbClr val="0070C0"/>
                </a:solidFill>
              </a:rPr>
              <a:t>Jézus aznap este többek között így imádkozott tanítványaiért:</a:t>
            </a:r>
            <a:endParaRPr lang="hu-HU" sz="2600" dirty="0" smtClean="0">
              <a:solidFill>
                <a:srgbClr val="7030A0"/>
              </a:solidFill>
            </a:endParaRP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hu-HU" sz="2200" dirty="0" smtClean="0"/>
              <a:t>„Kijelentettem </a:t>
            </a:r>
            <a:r>
              <a:rPr lang="hu-HU" sz="2200" dirty="0"/>
              <a:t>a te nevedet az embereknek, akiket nekem adtál a világból. A tieid voltak, és nekem adtad őket, és ők megtartották a te igédet. </a:t>
            </a:r>
            <a:r>
              <a:rPr lang="hu-HU" sz="2200" dirty="0" smtClean="0"/>
              <a:t>Most </a:t>
            </a:r>
            <a:r>
              <a:rPr lang="hu-HU" sz="2200" dirty="0"/>
              <a:t>már tudják, hogy mindaz, amit nekem adtál, tőled van; </a:t>
            </a:r>
            <a:r>
              <a:rPr lang="hu-HU" sz="2200" dirty="0" smtClean="0"/>
              <a:t>mert </a:t>
            </a:r>
            <a:r>
              <a:rPr lang="hu-HU" sz="2200" dirty="0"/>
              <a:t>azokat a beszédeket, amelyeket nekem adtál, átadtam nekik, ők pedig befogadták azokat, és valóban felismerték, hogy tőled jöttem, és elhitték, hogy te küldtél el engem. </a:t>
            </a:r>
            <a:r>
              <a:rPr lang="hu-HU" sz="2200" dirty="0" smtClean="0"/>
              <a:t>Én </a:t>
            </a:r>
            <a:r>
              <a:rPr lang="hu-HU" sz="2200" dirty="0" err="1"/>
              <a:t>őértük</a:t>
            </a:r>
            <a:r>
              <a:rPr lang="hu-HU" sz="2200" dirty="0"/>
              <a:t> </a:t>
            </a:r>
            <a:r>
              <a:rPr lang="hu-HU" sz="2200" dirty="0" err="1"/>
              <a:t>könyörgök</a:t>
            </a:r>
            <a:r>
              <a:rPr lang="hu-HU" sz="2200" dirty="0"/>
              <a:t>: nem a világért </a:t>
            </a:r>
            <a:r>
              <a:rPr lang="hu-HU" sz="2200" dirty="0" err="1"/>
              <a:t>könyörgök</a:t>
            </a:r>
            <a:r>
              <a:rPr lang="hu-HU" sz="2200" dirty="0"/>
              <a:t>, hanem azokért, akiket nekem adtál, mert a tieid, </a:t>
            </a:r>
            <a:r>
              <a:rPr lang="hu-HU" sz="2200" dirty="0" smtClean="0"/>
              <a:t>és </a:t>
            </a:r>
            <a:r>
              <a:rPr lang="hu-HU" sz="2200" dirty="0"/>
              <a:t>ami az enyém, az mind a tied, és ami a tied, az az enyém, és én megdicsőíttetem </a:t>
            </a:r>
            <a:r>
              <a:rPr lang="hu-HU" sz="2200" dirty="0" err="1"/>
              <a:t>őbennük</a:t>
            </a:r>
            <a:r>
              <a:rPr lang="hu-HU" sz="2200" dirty="0" smtClean="0"/>
              <a:t>.” (Jn 17,6-10)</a:t>
            </a:r>
            <a:endParaRPr lang="hu-HU" sz="2200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820678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Kihez </a:t>
            </a:r>
            <a:r>
              <a:rPr lang="hu-HU" dirty="0" smtClean="0"/>
              <a:t>tartozol ?</a:t>
            </a:r>
            <a:r>
              <a:rPr lang="hu-HU" dirty="0"/>
              <a:t/>
            </a:r>
            <a:br>
              <a:rPr lang="hu-HU" dirty="0"/>
            </a:br>
            <a:r>
              <a:rPr lang="hu-HU" dirty="0" smtClean="0">
                <a:solidFill>
                  <a:srgbClr val="7030A0"/>
                </a:solidFill>
              </a:rPr>
              <a:t>bevezető gondolatok</a:t>
            </a:r>
            <a:endParaRPr lang="hu-HU" dirty="0">
              <a:solidFill>
                <a:srgbClr val="7030A0"/>
              </a:solidFill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1447330" y="2010878"/>
            <a:ext cx="9607521" cy="3854213"/>
          </a:xfrm>
        </p:spPr>
        <p:txBody>
          <a:bodyPr>
            <a:noAutofit/>
          </a:bodyPr>
          <a:lstStyle/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hu-HU" sz="2600" dirty="0" smtClean="0">
                <a:solidFill>
                  <a:srgbClr val="0070C0"/>
                </a:solidFill>
              </a:rPr>
              <a:t>Nyilván Jézus azáltal nyer dicsőséget tanítványain keresztül, ha Róla hűen és hitelesen bizonyságot tesznek…</a:t>
            </a:r>
            <a:endParaRPr lang="hu-HU" sz="2600" dirty="0">
              <a:solidFill>
                <a:srgbClr val="0070C0"/>
              </a:solidFill>
            </a:endParaRP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hu-HU" sz="2400" dirty="0"/>
              <a:t>s</a:t>
            </a:r>
            <a:r>
              <a:rPr lang="hu-HU" sz="2400" dirty="0" smtClean="0"/>
              <a:t>zámított Júdás árulására</a:t>
            </a:r>
            <a:endParaRPr lang="hu-HU" sz="2400" dirty="0" smtClean="0"/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hu-HU" sz="2400" dirty="0"/>
              <a:t>s</a:t>
            </a:r>
            <a:r>
              <a:rPr lang="hu-HU" sz="2400" dirty="0" smtClean="0"/>
              <a:t>zámított Péter tagadására</a:t>
            </a:r>
            <a:endParaRPr lang="hu-HU" sz="2400" dirty="0" smtClean="0"/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hu-HU" sz="2400" dirty="0" smtClean="0"/>
              <a:t>tudta, hogy tanítványai mind elfutnak majd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hu-HU" sz="2400" dirty="0"/>
              <a:t>d</a:t>
            </a:r>
            <a:r>
              <a:rPr lang="hu-HU" sz="2400" dirty="0" smtClean="0"/>
              <a:t>e azt is tudta, hogy mindez meg fog változni</a:t>
            </a:r>
            <a:endParaRPr lang="hu-HU" sz="2400" dirty="0" smtClean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hu-HU" sz="2800" dirty="0">
              <a:solidFill>
                <a:srgbClr val="7030A0"/>
              </a:solidFill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600" dirty="0" smtClean="0">
                <a:solidFill>
                  <a:srgbClr val="7030A0"/>
                </a:solidFill>
              </a:rPr>
              <a:t>Jézushoz tartozni ma sem olyan népszerű dolog, mert külön kell válni a világtól, hogy Isten igazságát és kegyelmét képviseljük a világban. </a:t>
            </a:r>
            <a:endParaRPr lang="hu-HU" sz="2600" dirty="0" smtClean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370163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>
                <a:solidFill>
                  <a:schemeClr val="accent1"/>
                </a:solidFill>
              </a:rPr>
              <a:t>Jézus ragaszkodik az övéihez</a:t>
            </a:r>
            <a:endParaRPr lang="hu-HU" dirty="0">
              <a:solidFill>
                <a:schemeClr val="accent1"/>
              </a:solidFill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5043714" y="369455"/>
            <a:ext cx="6012470" cy="5555356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400" dirty="0" smtClean="0">
                <a:solidFill>
                  <a:srgbClr val="7030A0"/>
                </a:solidFill>
              </a:rPr>
              <a:t>Nem hozza Pétert kellemetlen helyzetbe a főpap udvarán.</a:t>
            </a:r>
            <a:endParaRPr lang="hu-HU" sz="2400" dirty="0" smtClean="0">
              <a:solidFill>
                <a:srgbClr val="7030A0"/>
              </a:solidFill>
            </a:endParaRP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hu-HU" sz="2200" dirty="0"/>
              <a:t>r</a:t>
            </a:r>
            <a:r>
              <a:rPr lang="hu-HU" sz="2200" dirty="0" smtClean="0"/>
              <a:t>agaszkodása az Aty</a:t>
            </a:r>
            <a:r>
              <a:rPr lang="hu-HU" sz="2200" dirty="0" smtClean="0"/>
              <a:t>a felé nyilvánul meg a közbenjáró imádságában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hu-HU" sz="2200" dirty="0" smtClean="0"/>
              <a:t>Jézus ma is közbenjár az övéiért!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hu-HU" sz="2200" dirty="0" smtClean="0"/>
              <a:t>meghagyja nekünk, hogy mi mennyire ragaszkodunk Hozzá</a:t>
            </a:r>
          </a:p>
          <a:p>
            <a:pPr marL="457200" lvl="1" indent="0">
              <a:lnSpc>
                <a:spcPct val="100000"/>
              </a:lnSpc>
              <a:spcBef>
                <a:spcPts val="0"/>
              </a:spcBef>
              <a:buNone/>
            </a:pPr>
            <a:endParaRPr lang="hu-HU" sz="2200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400" dirty="0" smtClean="0">
                <a:solidFill>
                  <a:srgbClr val="0070C0"/>
                </a:solidFill>
              </a:rPr>
              <a:t>Jézus </a:t>
            </a:r>
            <a:r>
              <a:rPr lang="hu-HU" sz="2400" dirty="0" smtClean="0">
                <a:solidFill>
                  <a:srgbClr val="0070C0"/>
                </a:solidFill>
              </a:rPr>
              <a:t>mindent megoszt az övéivel</a:t>
            </a:r>
            <a:endParaRPr lang="hu-HU" sz="2400" dirty="0" smtClean="0">
              <a:solidFill>
                <a:srgbClr val="0070C0"/>
              </a:solidFill>
            </a:endParaRP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hu-HU" sz="2200" i="1" dirty="0" smtClean="0"/>
              <a:t>„Én </a:t>
            </a:r>
            <a:r>
              <a:rPr lang="hu-HU" sz="2200" i="1" dirty="0"/>
              <a:t>nekik adtam igédet, és a világ gyűlölte őket, mert nem a világból valók, mint ahogy én sem vagyok a világból való</a:t>
            </a:r>
            <a:r>
              <a:rPr lang="hu-HU" sz="2200" i="1" dirty="0" smtClean="0"/>
              <a:t>.” </a:t>
            </a:r>
            <a:r>
              <a:rPr lang="hu-HU" sz="2200" dirty="0" smtClean="0"/>
              <a:t>(Jn 17,14)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hu-HU" sz="2200" dirty="0"/>
              <a:t>i</a:t>
            </a:r>
            <a:r>
              <a:rPr lang="hu-HU" sz="2200" dirty="0" smtClean="0"/>
              <a:t>géjét, dicsőségét, örömét, életét, önmagát, békességét, szentségét, győzelmét, országát, küldetését…</a:t>
            </a:r>
            <a:endParaRPr lang="hu-HU" sz="2200" dirty="0" smtClean="0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496809"/>
          </a:xfrm>
        </p:spPr>
        <p:txBody>
          <a:bodyPr>
            <a:noAutofit/>
          </a:bodyPr>
          <a:lstStyle/>
          <a:p>
            <a:pPr lv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</a:pPr>
            <a:r>
              <a:rPr lang="hu-HU" altLang="hu-HU" sz="1800" dirty="0" smtClean="0">
                <a:solidFill>
                  <a:srgbClr val="0070C0"/>
                </a:solidFill>
              </a:rPr>
              <a:t>„</a:t>
            </a:r>
            <a:r>
              <a:rPr lang="hu-HU" sz="1800" dirty="0">
                <a:solidFill>
                  <a:srgbClr val="0070C0"/>
                </a:solidFill>
              </a:rPr>
              <a:t>Atyám, azt akarom, hogy akiket nekem adtál, azok is ott legyenek velem, ahol én vagyok, hogy lássák az én dicsőségemet, amelyet nekem adtál, mert szerettél engem már a világ kezdete előtt</a:t>
            </a:r>
            <a:r>
              <a:rPr lang="hu-HU" sz="1800" dirty="0" smtClean="0">
                <a:solidFill>
                  <a:srgbClr val="0070C0"/>
                </a:solidFill>
              </a:rPr>
              <a:t>.”</a:t>
            </a:r>
            <a:endParaRPr lang="hu-HU" sz="1800" dirty="0">
              <a:solidFill>
                <a:srgbClr val="0070C0"/>
              </a:solidFill>
            </a:endParaRPr>
          </a:p>
          <a:p>
            <a:pPr algn="r">
              <a:spcBef>
                <a:spcPts val="0"/>
              </a:spcBef>
            </a:pPr>
            <a:r>
              <a:rPr lang="hu-HU" sz="1800" dirty="0" smtClean="0">
                <a:solidFill>
                  <a:srgbClr val="0070C0"/>
                </a:solidFill>
              </a:rPr>
              <a:t>Jn</a:t>
            </a:r>
            <a:r>
              <a:rPr lang="hu-HU" sz="1800" dirty="0" smtClean="0">
                <a:solidFill>
                  <a:srgbClr val="0070C0"/>
                </a:solidFill>
              </a:rPr>
              <a:t> 17,24</a:t>
            </a:r>
            <a:endParaRPr lang="hu-HU" sz="18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270063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  <p:bldP spid="4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>
                <a:solidFill>
                  <a:schemeClr val="accent1"/>
                </a:solidFill>
              </a:rPr>
              <a:t>árulkodó jegyek</a:t>
            </a:r>
            <a:endParaRPr lang="hu-HU" dirty="0">
              <a:solidFill>
                <a:schemeClr val="accent1"/>
              </a:solidFill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5043714" y="369455"/>
            <a:ext cx="6012470" cy="5555356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400" dirty="0" smtClean="0">
                <a:solidFill>
                  <a:srgbClr val="7030A0"/>
                </a:solidFill>
              </a:rPr>
              <a:t>Miről árulkodik a te beszéded?</a:t>
            </a:r>
            <a:endParaRPr lang="hu-HU" sz="2400" dirty="0" smtClean="0"/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hu-HU" sz="2000" dirty="0" smtClean="0"/>
              <a:t>Péter galileai nyelvjárással beszélt</a:t>
            </a:r>
            <a:endParaRPr lang="hu-HU" sz="2000" dirty="0" smtClean="0"/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hu-HU" sz="2000" dirty="0" smtClean="0"/>
              <a:t>A Jézusban hívőket ma is el kell, hogy árulja a beszédük!</a:t>
            </a:r>
            <a:endParaRPr lang="hu-HU" sz="2000" dirty="0" smtClean="0"/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hu-HU" sz="2000" dirty="0"/>
              <a:t>a</a:t>
            </a:r>
            <a:r>
              <a:rPr lang="hu-HU" sz="2000" dirty="0" smtClean="0"/>
              <a:t> beszédünk visszaadja mindazt, amiben hiszünk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hu-HU" sz="2000" dirty="0"/>
              <a:t>á</a:t>
            </a:r>
            <a:r>
              <a:rPr lang="hu-HU" sz="2000" dirty="0" smtClean="0"/>
              <a:t>rulkodik az értékeinkről, melyekhez ragaszkodunk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hu-HU" sz="2000" dirty="0" smtClean="0"/>
              <a:t>Később Péteréket már nem a nyelvjárásuk árulta el, hanem a beszédük tartalma – nyíltan tettek bizonyságot Jézus Krisztusról az embereknek ezzel is felvállalva, hogy Hozzá tartoznak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hu-HU" sz="2200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200" dirty="0" smtClean="0">
                <a:solidFill>
                  <a:srgbClr val="0070C0"/>
                </a:solidFill>
              </a:rPr>
              <a:t>Mennyire jelent számodra kellemetlenséget felvállalni, hogy valamilyen formában neked is közöd van Jézushoz?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hu-HU" sz="2000" dirty="0" smtClean="0"/>
              <a:t>Tudsz-e bizonyságot tenni Róla a </a:t>
            </a:r>
            <a:r>
              <a:rPr lang="hu-HU" sz="2000" dirty="0" err="1" smtClean="0"/>
              <a:t>szavaiddal</a:t>
            </a:r>
            <a:r>
              <a:rPr lang="hu-HU" sz="2000" dirty="0" smtClean="0"/>
              <a:t>?</a:t>
            </a:r>
            <a:endParaRPr lang="hu-HU" sz="2000" dirty="0" smtClean="0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496809"/>
          </a:xfrm>
        </p:spPr>
        <p:txBody>
          <a:bodyPr>
            <a:noAutofit/>
          </a:bodyPr>
          <a:lstStyle/>
          <a:p>
            <a:pPr lv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</a:pPr>
            <a:r>
              <a:rPr lang="hu-HU" altLang="hu-HU" sz="1800" dirty="0" smtClean="0">
                <a:solidFill>
                  <a:srgbClr val="0070C0"/>
                </a:solidFill>
              </a:rPr>
              <a:t>„</a:t>
            </a:r>
            <a:r>
              <a:rPr lang="hu-HU" sz="1800" dirty="0" smtClean="0">
                <a:solidFill>
                  <a:srgbClr val="0070C0"/>
                </a:solidFill>
              </a:rPr>
              <a:t>Kis </a:t>
            </a:r>
            <a:r>
              <a:rPr lang="hu-HU" sz="1800" dirty="0">
                <a:solidFill>
                  <a:srgbClr val="0070C0"/>
                </a:solidFill>
              </a:rPr>
              <a:t>idő múlva az ott álldogálók mentek oda, és így szóltak Péterhez: Bizony, közülük </a:t>
            </a:r>
            <a:r>
              <a:rPr lang="hu-HU" sz="1800" dirty="0" smtClean="0">
                <a:solidFill>
                  <a:srgbClr val="0070C0"/>
                </a:solidFill>
              </a:rPr>
              <a:t>való </a:t>
            </a:r>
            <a:r>
              <a:rPr lang="hu-HU" sz="1800" dirty="0">
                <a:solidFill>
                  <a:srgbClr val="0070C0"/>
                </a:solidFill>
              </a:rPr>
              <a:t>vagy te is, hiszen a beszéded is elárul téged</a:t>
            </a:r>
            <a:r>
              <a:rPr lang="hu-HU" sz="1800" dirty="0" smtClean="0">
                <a:solidFill>
                  <a:srgbClr val="0070C0"/>
                </a:solidFill>
              </a:rPr>
              <a:t>.</a:t>
            </a:r>
            <a:r>
              <a:rPr lang="hu-HU" sz="1800" dirty="0" smtClean="0">
                <a:solidFill>
                  <a:srgbClr val="0070C0"/>
                </a:solidFill>
              </a:rPr>
              <a:t>”</a:t>
            </a:r>
            <a:endParaRPr lang="hu-HU" sz="1800" dirty="0">
              <a:solidFill>
                <a:srgbClr val="0070C0"/>
              </a:solidFill>
            </a:endParaRPr>
          </a:p>
          <a:p>
            <a:pPr algn="r">
              <a:spcBef>
                <a:spcPts val="0"/>
              </a:spcBef>
            </a:pPr>
            <a:r>
              <a:rPr lang="hu-HU" sz="1800" dirty="0" smtClean="0">
                <a:solidFill>
                  <a:srgbClr val="0070C0"/>
                </a:solidFill>
              </a:rPr>
              <a:t>Mt </a:t>
            </a:r>
            <a:r>
              <a:rPr lang="hu-HU" sz="1800" dirty="0" smtClean="0">
                <a:solidFill>
                  <a:srgbClr val="0070C0"/>
                </a:solidFill>
              </a:rPr>
              <a:t>26,73</a:t>
            </a:r>
            <a:endParaRPr lang="hu-HU" sz="18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85031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  <p:bldP spid="4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>
                <a:solidFill>
                  <a:schemeClr val="accent1"/>
                </a:solidFill>
              </a:rPr>
              <a:t>Belső bizonyságok</a:t>
            </a:r>
            <a:endParaRPr lang="hu-HU" dirty="0">
              <a:solidFill>
                <a:schemeClr val="accent1"/>
              </a:solidFill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5043714" y="369455"/>
            <a:ext cx="6012470" cy="5555356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400" dirty="0" smtClean="0">
                <a:solidFill>
                  <a:srgbClr val="C00000"/>
                </a:solidFill>
              </a:rPr>
              <a:t>Péter tudta, hogy Jézus szereti őt, ezért fájt neki annyira a tagadása.</a:t>
            </a:r>
            <a:endParaRPr lang="hu-HU" sz="2400" dirty="0" smtClean="0">
              <a:solidFill>
                <a:srgbClr val="C00000"/>
              </a:solidFill>
            </a:endParaRP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hu-HU" sz="2200" dirty="0" smtClean="0"/>
              <a:t>emlékezett fogadkozására, és valójában önmagát siratta</a:t>
            </a:r>
            <a:endParaRPr lang="hu-HU" sz="2200" dirty="0" smtClean="0"/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hu-HU" sz="2200" dirty="0"/>
              <a:t>h</a:t>
            </a:r>
            <a:r>
              <a:rPr lang="hu-HU" sz="2200" dirty="0" smtClean="0"/>
              <a:t>űtlensége azért fájt neki, mert ő is szerette Jézust – úgy érezhette, csalódást okozott</a:t>
            </a:r>
            <a:endParaRPr lang="hu-HU" sz="2200" dirty="0" smtClean="0"/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hu-HU" sz="2200" dirty="0"/>
              <a:t>a</a:t>
            </a:r>
            <a:r>
              <a:rPr lang="hu-HU" sz="2200" dirty="0" smtClean="0"/>
              <a:t> hirtelen támadt helyzetre még nem volt felkészülve, bár Jézus figyelmeztette őt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hu-HU" sz="2400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400" dirty="0" smtClean="0">
                <a:solidFill>
                  <a:srgbClr val="0070C0"/>
                </a:solidFill>
              </a:rPr>
              <a:t>Semmi sem választhat el minket Isten szeretetétől!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hu-HU" sz="2200" dirty="0"/>
              <a:t>e</a:t>
            </a:r>
            <a:r>
              <a:rPr lang="hu-HU" sz="2200" dirty="0" smtClean="0"/>
              <a:t>z a belső bizonyosság az, amely átsegít minket bukásainkon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hu-HU" sz="2200" dirty="0"/>
              <a:t>m</a:t>
            </a:r>
            <a:r>
              <a:rPr lang="hu-HU" sz="2200" dirty="0" smtClean="0"/>
              <a:t>inden kudarc élményünk segíthet bennünket a bátor hitvallás felé</a:t>
            </a:r>
            <a:endParaRPr lang="hu-HU" sz="2200" dirty="0" smtClean="0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496809"/>
          </a:xfrm>
        </p:spPr>
        <p:txBody>
          <a:bodyPr>
            <a:noAutofit/>
          </a:bodyPr>
          <a:lstStyle/>
          <a:p>
            <a:pPr lv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</a:pPr>
            <a:r>
              <a:rPr lang="hu-HU" altLang="hu-HU" sz="1800" dirty="0" smtClean="0">
                <a:solidFill>
                  <a:srgbClr val="0070C0"/>
                </a:solidFill>
              </a:rPr>
              <a:t>„</a:t>
            </a:r>
            <a:r>
              <a:rPr lang="hu-HU" sz="1800" dirty="0" smtClean="0">
                <a:solidFill>
                  <a:srgbClr val="0070C0"/>
                </a:solidFill>
              </a:rPr>
              <a:t>Péter </a:t>
            </a:r>
            <a:r>
              <a:rPr lang="hu-HU" sz="1800" dirty="0">
                <a:solidFill>
                  <a:srgbClr val="0070C0"/>
                </a:solidFill>
              </a:rPr>
              <a:t>visszaemlékezett Jézus </a:t>
            </a:r>
            <a:r>
              <a:rPr lang="hu-HU" sz="1800" dirty="0" smtClean="0">
                <a:solidFill>
                  <a:srgbClr val="0070C0"/>
                </a:solidFill>
              </a:rPr>
              <a:t>szavára</a:t>
            </a:r>
            <a:r>
              <a:rPr lang="hu-HU" sz="1800" dirty="0">
                <a:solidFill>
                  <a:srgbClr val="0070C0"/>
                </a:solidFill>
              </a:rPr>
              <a:t>, aki azt mondta neki: Mielőtt megszólal a kakas, háromszor tagadsz meg engem. Azután </a:t>
            </a:r>
            <a:r>
              <a:rPr lang="hu-HU" sz="1800" dirty="0" smtClean="0">
                <a:solidFill>
                  <a:srgbClr val="0070C0"/>
                </a:solidFill>
              </a:rPr>
              <a:t>kiment </a:t>
            </a:r>
            <a:r>
              <a:rPr lang="hu-HU" sz="1800" dirty="0">
                <a:solidFill>
                  <a:srgbClr val="0070C0"/>
                </a:solidFill>
              </a:rPr>
              <a:t>onnan, és keserves sírásra fakadt</a:t>
            </a:r>
            <a:r>
              <a:rPr lang="hu-HU" sz="1800" dirty="0" smtClean="0">
                <a:solidFill>
                  <a:srgbClr val="0070C0"/>
                </a:solidFill>
              </a:rPr>
              <a:t>.</a:t>
            </a:r>
            <a:r>
              <a:rPr lang="hu-HU" sz="1800" dirty="0" smtClean="0">
                <a:solidFill>
                  <a:srgbClr val="0070C0"/>
                </a:solidFill>
              </a:rPr>
              <a:t>”</a:t>
            </a:r>
            <a:endParaRPr lang="hu-HU" sz="1800" dirty="0">
              <a:solidFill>
                <a:srgbClr val="0070C0"/>
              </a:solidFill>
            </a:endParaRPr>
          </a:p>
          <a:p>
            <a:pPr algn="r">
              <a:spcBef>
                <a:spcPts val="0"/>
              </a:spcBef>
            </a:pPr>
            <a:r>
              <a:rPr lang="hu-HU" sz="1800" dirty="0" smtClean="0">
                <a:solidFill>
                  <a:srgbClr val="0070C0"/>
                </a:solidFill>
              </a:rPr>
              <a:t>Mt </a:t>
            </a:r>
            <a:r>
              <a:rPr lang="hu-HU" sz="1800" dirty="0" smtClean="0">
                <a:solidFill>
                  <a:srgbClr val="0070C0"/>
                </a:solidFill>
              </a:rPr>
              <a:t>26,75</a:t>
            </a:r>
            <a:endParaRPr lang="hu-HU" sz="1800" dirty="0">
              <a:solidFill>
                <a:srgbClr val="0070C0"/>
              </a:solidFill>
            </a:endParaRPr>
          </a:p>
        </p:txBody>
      </p:sp>
      <p:pic>
        <p:nvPicPr>
          <p:cNvPr id="1025" name="Picture 1" descr="sorrend változtatá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08375" y="2016125"/>
            <a:ext cx="123825" cy="123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40209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  <p:bldP spid="4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Kihez </a:t>
            </a:r>
            <a:r>
              <a:rPr lang="hu-HU" dirty="0" smtClean="0"/>
              <a:t>tartozol ?</a:t>
            </a:r>
            <a:r>
              <a:rPr lang="hu-HU" dirty="0"/>
              <a:t/>
            </a:r>
            <a:br>
              <a:rPr lang="hu-HU" dirty="0"/>
            </a:br>
            <a:r>
              <a:rPr lang="hu-HU" dirty="0" smtClean="0">
                <a:solidFill>
                  <a:srgbClr val="7030A0"/>
                </a:solidFill>
              </a:rPr>
              <a:t>záró gondolatok</a:t>
            </a:r>
            <a:endParaRPr lang="hu-HU" dirty="0">
              <a:solidFill>
                <a:srgbClr val="7030A0"/>
              </a:solidFill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1572021" y="2024732"/>
            <a:ext cx="9607521" cy="3854213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400" dirty="0">
                <a:solidFill>
                  <a:srgbClr val="7030A0"/>
                </a:solidFill>
              </a:rPr>
              <a:t>Jézushoz tartozni ma sem olyan népszerű dolog, mert külön kell válni a világtól, hogy Isten igazságát és kegyelmét képviseljük a világban. </a:t>
            </a:r>
            <a:endParaRPr lang="hu-HU" sz="2400" dirty="0" smtClean="0">
              <a:solidFill>
                <a:srgbClr val="7030A0"/>
              </a:solidFill>
            </a:endParaRP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hu-HU" sz="2200" dirty="0" smtClean="0"/>
              <a:t>tudatosan kell máshogy élnünk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hu-HU" sz="2200" dirty="0" smtClean="0"/>
              <a:t>más értékeket képviselnünk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hu-HU" sz="2200" dirty="0" smtClean="0"/>
              <a:t>Istent szolgálnunk az önmegvalósítás helyett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hu-HU" sz="2200" dirty="0"/>
              <a:t>ú</a:t>
            </a:r>
            <a:r>
              <a:rPr lang="hu-HU" sz="2200" dirty="0" smtClean="0"/>
              <a:t>gy élni a világban, hogy nem olvadunk bele abba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hu-HU" sz="2200" dirty="0" smtClean="0"/>
              <a:t>annak az akaratát cselekedni, akihez tartozónak vallom magam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hu-HU" sz="2200" dirty="0" smtClean="0"/>
              <a:t>CSELEKEDETEID, BESZÉDED, MEGJELENÉSED MIRŐL ÁRULKODIK?</a:t>
            </a:r>
            <a:endParaRPr lang="hu-HU" sz="2200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400" i="1" dirty="0" smtClean="0">
                <a:solidFill>
                  <a:srgbClr val="7030A0"/>
                </a:solidFill>
              </a:rPr>
              <a:t>„Én </a:t>
            </a:r>
            <a:r>
              <a:rPr lang="hu-HU" sz="2400" i="1" dirty="0">
                <a:solidFill>
                  <a:srgbClr val="7030A0"/>
                </a:solidFill>
              </a:rPr>
              <a:t>megdicsőítettelek téged a földön azzal, hogy elvégeztem azt a munkát, amelyet rám bíztál, hogy </a:t>
            </a:r>
            <a:r>
              <a:rPr lang="hu-HU" sz="2400" i="1" dirty="0" smtClean="0">
                <a:solidFill>
                  <a:srgbClr val="7030A0"/>
                </a:solidFill>
              </a:rPr>
              <a:t>elvégezzem…” </a:t>
            </a:r>
            <a:r>
              <a:rPr lang="hu-HU" sz="2400" dirty="0" smtClean="0">
                <a:solidFill>
                  <a:srgbClr val="7030A0"/>
                </a:solidFill>
              </a:rPr>
              <a:t>(Jn 17,4)</a:t>
            </a:r>
            <a:endParaRPr lang="hu-HU" sz="2400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8001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hu-HU" sz="2600" dirty="0" smtClean="0"/>
              <a:t>A Szoros kötelék 3 meglepő jele</a:t>
            </a:r>
            <a:br>
              <a:rPr lang="hu-HU" sz="2600" dirty="0" smtClean="0"/>
            </a:br>
            <a:r>
              <a:rPr lang="hu-HU" sz="2600" dirty="0" smtClean="0">
                <a:solidFill>
                  <a:srgbClr val="7030A0"/>
                </a:solidFill>
              </a:rPr>
              <a:t>heti tippek házasságunk gondozására</a:t>
            </a:r>
            <a:endParaRPr lang="hu-HU" sz="2600" dirty="0">
              <a:solidFill>
                <a:srgbClr val="7030A0"/>
              </a:solidFill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1451579" y="2015732"/>
            <a:ext cx="9603275" cy="3940568"/>
          </a:xfrm>
        </p:spPr>
        <p:txBody>
          <a:bodyPr>
            <a:normAutofit fontScale="92500" lnSpcReduction="20000"/>
          </a:bodyPr>
          <a:lstStyle/>
          <a:p>
            <a:pPr marL="514350" indent="-51435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hu-HU" sz="2200" dirty="0" smtClean="0">
                <a:solidFill>
                  <a:schemeClr val="accent1"/>
                </a:solidFill>
              </a:rPr>
              <a:t>Saját nyelvet beszéltek – </a:t>
            </a:r>
            <a:r>
              <a:rPr lang="hu-HU" sz="2200" dirty="0" smtClean="0">
                <a:solidFill>
                  <a:srgbClr val="0070C0"/>
                </a:solidFill>
              </a:rPr>
              <a:t>a hosszútávú kapcsolatokban nem szokatlan, hogy a kommunikáció sajátos nyelvezete alakul ki. Ha te és társad sajátos nyelvet beszéltek, vagy van egy listátok azokról a poénokról, melyeket rendszeresen felidéztek, annak a jele, hogy sok olyan időt töltötök együtt, amely építi párként bennetek az összetartozás érzéseit. </a:t>
            </a:r>
          </a:p>
          <a:p>
            <a:pPr marL="514350" indent="-51435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hu-HU" sz="2200" dirty="0" smtClean="0">
                <a:solidFill>
                  <a:schemeClr val="accent1"/>
                </a:solidFill>
              </a:rPr>
              <a:t>Vannak rituáléitok és ragaszkodtok hozzá – </a:t>
            </a:r>
            <a:r>
              <a:rPr lang="hu-HU" sz="2200" dirty="0" smtClean="0">
                <a:solidFill>
                  <a:srgbClr val="0070C0"/>
                </a:solidFill>
              </a:rPr>
              <a:t>a kutatások azt mutatják, hogy a kapcsolati rituálék általánosságban túláradóan pozitív hatással vannak a házasságra.  Megteremtik a kapcsolódásnak és a stabilitásnak az érzéseit, és táplálják azokat. Állandó kapcsolódási pont szerepét töltik be, melyek segítenek kötődni egymáshoz, és összetartozó párként azonosítani magatokat.</a:t>
            </a:r>
            <a:endParaRPr lang="hu-HU" sz="2200" dirty="0">
              <a:solidFill>
                <a:srgbClr val="0070C0"/>
              </a:solidFill>
            </a:endParaRP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hu-HU" sz="2200" dirty="0" smtClean="0">
                <a:solidFill>
                  <a:schemeClr val="accent1"/>
                </a:solidFill>
              </a:rPr>
              <a:t>Meg tudjátok nehezíteni egymás helyzetét – </a:t>
            </a:r>
            <a:r>
              <a:rPr lang="hu-HU" sz="2200" smtClean="0">
                <a:solidFill>
                  <a:srgbClr val="0070C0"/>
                </a:solidFill>
              </a:rPr>
              <a:t>ha tudjátok ugratni </a:t>
            </a:r>
            <a:r>
              <a:rPr lang="hu-HU" sz="2200" dirty="0" smtClean="0">
                <a:solidFill>
                  <a:srgbClr val="0070C0"/>
                </a:solidFill>
              </a:rPr>
              <a:t>egymást anélkül, hogy megsértenétek a másik érzéseit, az jó jel. Azt jelzi, hogy mindketten biztonságban érzitek magatokat a kapcsolatotokban, jó önismerettel rendelkeztek és ismeritek egymás határait, érzéseit, indítékait és reakcióit. A kulcs természetesen az, hogy ne legyenek bennetek neheztelő érzések, amikor heccelitek egymást.</a:t>
            </a:r>
          </a:p>
        </p:txBody>
      </p:sp>
    </p:spTree>
    <p:extLst>
      <p:ext uri="{BB962C8B-B14F-4D97-AF65-F5344CB8AC3E}">
        <p14:creationId xmlns:p14="http://schemas.microsoft.com/office/powerpoint/2010/main" val="8862374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TM10001114[[fn=Galéria]]</Template>
  <TotalTime>3866</TotalTime>
  <Words>1036</Words>
  <Application>Microsoft Office PowerPoint</Application>
  <PresentationFormat>Szélesvásznú</PresentationFormat>
  <Paragraphs>70</Paragraphs>
  <Slides>9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2</vt:i4>
      </vt:variant>
      <vt:variant>
        <vt:lpstr>Téma</vt:lpstr>
      </vt:variant>
      <vt:variant>
        <vt:i4>1</vt:i4>
      </vt:variant>
      <vt:variant>
        <vt:lpstr>Diacímek</vt:lpstr>
      </vt:variant>
      <vt:variant>
        <vt:i4>9</vt:i4>
      </vt:variant>
    </vt:vector>
  </HeadingPairs>
  <TitlesOfParts>
    <vt:vector size="12" baseType="lpstr">
      <vt:lpstr>Arial</vt:lpstr>
      <vt:lpstr>Gill Sans MT</vt:lpstr>
      <vt:lpstr>Gallery</vt:lpstr>
      <vt:lpstr>Kihez tartozol ?</vt:lpstr>
      <vt:lpstr>Kihez tartozol? MÁTÉ evangéliuma 26. rész 69-75. versek</vt:lpstr>
      <vt:lpstr>Kihez tartozol ? bevezető gondolatok</vt:lpstr>
      <vt:lpstr>Kihez tartozol ? bevezető gondolatok</vt:lpstr>
      <vt:lpstr>Jézus ragaszkodik az övéihez</vt:lpstr>
      <vt:lpstr>árulkodó jegyek</vt:lpstr>
      <vt:lpstr>Belső bizonyságok</vt:lpstr>
      <vt:lpstr>Kihez tartozol ? záró gondolatok</vt:lpstr>
      <vt:lpstr>A Szoros kötelék 3 meglepő jele heti tippek házasságunk gondozására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tékozló fiú</dc:title>
  <dc:creator>Hivatal</dc:creator>
  <cp:lastModifiedBy>Hivatal</cp:lastModifiedBy>
  <cp:revision>384</cp:revision>
  <cp:lastPrinted>2023-11-16T10:36:53Z</cp:lastPrinted>
  <dcterms:created xsi:type="dcterms:W3CDTF">2020-09-26T18:34:06Z</dcterms:created>
  <dcterms:modified xsi:type="dcterms:W3CDTF">2024-01-13T23:18:56Z</dcterms:modified>
</cp:coreProperties>
</file>