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8" r:id="rId3"/>
    <p:sldId id="369" r:id="rId4"/>
    <p:sldId id="363" r:id="rId5"/>
    <p:sldId id="364" r:id="rId6"/>
    <p:sldId id="319" r:id="rId7"/>
    <p:sldId id="365" r:id="rId8"/>
    <p:sldId id="367" r:id="rId9"/>
    <p:sldId id="362" r:id="rId10"/>
    <p:sldId id="360" r:id="rId11"/>
    <p:sldId id="370" r:id="rId12"/>
    <p:sldId id="3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1401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185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9854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Kölcsönös megbocsátás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„Senkinek semmivel ne tartozzatok”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Kölcsönös megbocsátás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/>
              <a:t>Jézus adósságként szemlélteti a bűnt, olyan tartozásként, amelyet elengedhetünk egymásnak.</a:t>
            </a:r>
            <a:endParaRPr lang="hu-HU" sz="2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6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600" b="1" dirty="0" smtClean="0">
                <a:solidFill>
                  <a:srgbClr val="7030A0"/>
                </a:solidFill>
              </a:rPr>
              <a:t>Jézus a mennyek országának törvényszerűségét is szemlélteti</a:t>
            </a:r>
            <a:r>
              <a:rPr lang="hu-HU" sz="2600" dirty="0" smtClean="0">
                <a:solidFill>
                  <a:srgbClr val="7030A0"/>
                </a:solidFill>
              </a:rPr>
              <a:t>.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0070C0"/>
                </a:solidFill>
              </a:rPr>
              <a:t>Isten megbocsát a kegyelemért kiáltó szívnek!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C00000"/>
                </a:solidFill>
              </a:rPr>
              <a:t>Mert Isten kegyelmes! Isten irgalmas! Isten szeret!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0070C0"/>
                </a:solidFill>
              </a:rPr>
              <a:t>Isten következetesen számon kéri az emberek irgalmatlanságát!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u-HU" sz="2400" dirty="0">
                <a:solidFill>
                  <a:srgbClr val="C00000"/>
                </a:solidFill>
              </a:rPr>
              <a:t>Az irgalmatlanság az őszinte bűnbánat hiányát </a:t>
            </a:r>
            <a:r>
              <a:rPr lang="hu-HU" sz="2400" dirty="0" smtClean="0">
                <a:solidFill>
                  <a:srgbClr val="C00000"/>
                </a:solidFill>
              </a:rPr>
              <a:t>mutatja </a:t>
            </a:r>
            <a:r>
              <a:rPr lang="hu-HU" sz="2400" dirty="0" smtClean="0"/>
              <a:t>(mert az tud igazán megbocsátani, aki már átélte, milyen kegyelem, ha neki magának is </a:t>
            </a:r>
            <a:r>
              <a:rPr lang="hu-HU" sz="2400" dirty="0" err="1" smtClean="0"/>
              <a:t>megcsocsátanak</a:t>
            </a:r>
            <a:r>
              <a:rPr lang="hu-HU" sz="2400" dirty="0" smtClean="0"/>
              <a:t>)</a:t>
            </a:r>
            <a:r>
              <a:rPr lang="hu-HU" sz="24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2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Kölcsönös megbocsátás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A Szentírás adósságként szemlélteti a bűnt, olyan tartozásként, amelyet Isten Jézus váltsághalála által enged el nekünk.</a:t>
            </a:r>
            <a:endParaRPr lang="hu-HU" sz="2800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2600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600" b="1" dirty="0" smtClean="0">
                <a:solidFill>
                  <a:srgbClr val="0070C0"/>
                </a:solidFill>
              </a:rPr>
              <a:t>Vagy </a:t>
            </a:r>
            <a:r>
              <a:rPr lang="hu-HU" sz="2600" b="1" dirty="0" smtClean="0">
                <a:solidFill>
                  <a:srgbClr val="C00000"/>
                </a:solidFill>
              </a:rPr>
              <a:t>JÉZUSON KERESZTÜL </a:t>
            </a:r>
            <a:r>
              <a:rPr lang="hu-HU" sz="2600" b="1" dirty="0" smtClean="0">
                <a:solidFill>
                  <a:srgbClr val="0070C0"/>
                </a:solidFill>
              </a:rPr>
              <a:t>rendezzük tartozásunkat Isten felé </a:t>
            </a:r>
            <a:r>
              <a:rPr lang="hu-HU" sz="2600" b="1" dirty="0" smtClean="0">
                <a:solidFill>
                  <a:srgbClr val="C00000"/>
                </a:solidFill>
              </a:rPr>
              <a:t>VAGY SEHOGY</a:t>
            </a:r>
            <a:r>
              <a:rPr lang="hu-HU" sz="2600" b="1" dirty="0" smtClean="0">
                <a:solidFill>
                  <a:srgbClr val="0070C0"/>
                </a:solidFill>
              </a:rPr>
              <a:t>!</a:t>
            </a:r>
            <a:endParaRPr lang="hu-HU" sz="2600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400" dirty="0" smtClean="0"/>
              <a:t>„Ti ugyanis lelkileg halottak voltatok a bűneitek miatt és azért, mert a régi emberi természet uralkodott rajtatok. Isten azonban Krisztussal együtt nektek is új életet adott, miután megbocsátotta minden bűnünket. Adósság-listánkat – amely azzal vádolt bennünket, hogy felsorolta az Isten törvénye ellen elkövetett vétkeinket – odaszegezte a Keresztre, s ezáltal azt végleg eltörölte.” (</a:t>
            </a:r>
            <a:r>
              <a:rPr lang="hu-HU" sz="2400" dirty="0" err="1" smtClean="0"/>
              <a:t>Kol</a:t>
            </a:r>
            <a:r>
              <a:rPr lang="hu-HU" sz="2400" dirty="0" smtClean="0"/>
              <a:t> 2,13-14)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116566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20"/>
            <a:ext cx="12192000" cy="684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20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</a:t>
            </a:r>
            <a:r>
              <a:rPr lang="hu-HU" sz="2800" dirty="0" smtClean="0">
                <a:solidFill>
                  <a:srgbClr val="C00000"/>
                </a:solidFill>
              </a:rPr>
              <a:t>21-35.  </a:t>
            </a:r>
            <a:r>
              <a:rPr lang="hu-HU" sz="2800" dirty="0" smtClean="0">
                <a:solidFill>
                  <a:srgbClr val="C00000"/>
                </a:solidFill>
              </a:rPr>
              <a:t>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500134"/>
            <a:ext cx="1199629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21</a:t>
            </a:r>
            <a:r>
              <a:rPr lang="hu-HU" sz="2400" dirty="0"/>
              <a:t>Akkor Péter odament hozzá, és ezt kérdezte tőle: </a:t>
            </a:r>
            <a:r>
              <a:rPr lang="hu-HU" sz="2400" dirty="0">
                <a:solidFill>
                  <a:srgbClr val="0070C0"/>
                </a:solidFill>
              </a:rPr>
              <a:t>Uram, hányszor kell megbocsátanom az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ellenem </a:t>
            </a:r>
            <a:r>
              <a:rPr lang="hu-HU" sz="2400" dirty="0">
                <a:solidFill>
                  <a:srgbClr val="0070C0"/>
                </a:solidFill>
              </a:rPr>
              <a:t>vétkező testvéremnek? Még hétszer is? </a:t>
            </a:r>
            <a:r>
              <a:rPr lang="hu-HU" sz="2400" baseline="30000" dirty="0">
                <a:solidFill>
                  <a:srgbClr val="0070C0"/>
                </a:solidFill>
              </a:rPr>
              <a:t>22</a:t>
            </a:r>
            <a:r>
              <a:rPr lang="hu-HU" sz="2400" dirty="0">
                <a:solidFill>
                  <a:srgbClr val="0070C0"/>
                </a:solidFill>
              </a:rPr>
              <a:t>Jézus így válaszolt: Mondom neked, nemhogy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hétszer</a:t>
            </a:r>
            <a:r>
              <a:rPr lang="hu-HU" sz="2400" dirty="0">
                <a:solidFill>
                  <a:srgbClr val="0070C0"/>
                </a:solidFill>
              </a:rPr>
              <a:t>, hanem még hetvenszer hétszer is. </a:t>
            </a:r>
            <a:r>
              <a:rPr lang="hu-HU" sz="2400" baseline="30000" dirty="0"/>
              <a:t>23</a:t>
            </a:r>
            <a:r>
              <a:rPr lang="hu-HU" sz="2400" dirty="0"/>
              <a:t>Ezért hasonló a mennyek országa ahhoz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királyhoz</a:t>
            </a:r>
            <a:r>
              <a:rPr lang="hu-HU" sz="2400" dirty="0"/>
              <a:t>, aki el akarta számoltatni a szolgáit. </a:t>
            </a:r>
            <a:r>
              <a:rPr lang="hu-HU" sz="2400" baseline="30000" dirty="0"/>
              <a:t>24</a:t>
            </a:r>
            <a:r>
              <a:rPr lang="hu-HU" sz="2400" dirty="0"/>
              <a:t>Amikor hozzákezdett, egy olyan embert vittek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elé</a:t>
            </a:r>
            <a:r>
              <a:rPr lang="hu-HU" sz="2400" dirty="0"/>
              <a:t>, aki tízezer talentummal volt adósa. </a:t>
            </a:r>
            <a:r>
              <a:rPr lang="hu-HU" sz="2400" baseline="30000" dirty="0"/>
              <a:t>25</a:t>
            </a:r>
            <a:r>
              <a:rPr lang="hu-HU" sz="2400" dirty="0"/>
              <a:t>Mivel nem volt miből fizetnie, megparancsolta az úr,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hogy </a:t>
            </a:r>
            <a:r>
              <a:rPr lang="hu-HU" sz="2400" dirty="0"/>
              <a:t>adják el őt és feleségét, gyermekeit és mindenét, amije van, és úgy fizesse meg. </a:t>
            </a:r>
            <a:r>
              <a:rPr lang="hu-HU" sz="2400" baseline="30000" dirty="0"/>
              <a:t>26</a:t>
            </a:r>
            <a:r>
              <a:rPr lang="hu-HU" sz="2400" dirty="0"/>
              <a:t>A szolga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ekkor </a:t>
            </a:r>
            <a:r>
              <a:rPr lang="hu-HU" sz="2400" dirty="0"/>
              <a:t>leborult előtte, és így esedezett: Légy türelemmel irántam, és mindent megfizetek neked.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>
                <a:solidFill>
                  <a:srgbClr val="0070C0"/>
                </a:solidFill>
              </a:rPr>
              <a:t>27</a:t>
            </a:r>
            <a:r>
              <a:rPr lang="hu-HU" sz="2400" dirty="0" smtClean="0">
                <a:solidFill>
                  <a:srgbClr val="0070C0"/>
                </a:solidFill>
              </a:rPr>
              <a:t>Az </a:t>
            </a:r>
            <a:r>
              <a:rPr lang="hu-HU" sz="2400" dirty="0">
                <a:solidFill>
                  <a:srgbClr val="0070C0"/>
                </a:solidFill>
              </a:rPr>
              <a:t>úr pedig megszánta a szolgát, elbocsátotta, és elengedte az adósságát.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</a:t>
            </a:r>
            <a:r>
              <a:rPr lang="hu-HU" sz="2800" dirty="0" smtClean="0">
                <a:solidFill>
                  <a:srgbClr val="C00000"/>
                </a:solidFill>
              </a:rPr>
              <a:t>21-35.  </a:t>
            </a:r>
            <a:r>
              <a:rPr lang="hu-HU" sz="2800" dirty="0" smtClean="0">
                <a:solidFill>
                  <a:srgbClr val="C00000"/>
                </a:solidFill>
              </a:rPr>
              <a:t>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130803"/>
            <a:ext cx="1211286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28</a:t>
            </a:r>
            <a:r>
              <a:rPr lang="hu-HU" sz="2400" dirty="0"/>
              <a:t>Amikor azonban kiment az a szolga, találkozott egyik szolgatársával, aki száz dénárral </a:t>
            </a:r>
            <a:r>
              <a:rPr lang="hu-HU" sz="2400" dirty="0" smtClean="0"/>
              <a:t>tartozott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neki</a:t>
            </a:r>
            <a:r>
              <a:rPr lang="hu-HU" sz="2400" dirty="0"/>
              <a:t>. Megragadta, fojtogatni kezdte, és ezt mondta neki: Fizesd meg, amivel tartozol!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29</a:t>
            </a:r>
            <a:r>
              <a:rPr lang="hu-HU" sz="2400" dirty="0" smtClean="0"/>
              <a:t>Szolgatársa </a:t>
            </a:r>
            <a:r>
              <a:rPr lang="hu-HU" sz="2400" dirty="0"/>
              <a:t>ekkor leborult előtte, és így kérlelte: Légy türelemmel irántam, és megadom majd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neked</a:t>
            </a:r>
            <a:r>
              <a:rPr lang="hu-HU" sz="2400" dirty="0"/>
              <a:t>. </a:t>
            </a:r>
            <a:r>
              <a:rPr lang="hu-HU" sz="2400" baseline="30000" dirty="0"/>
              <a:t>30</a:t>
            </a:r>
            <a:r>
              <a:rPr lang="hu-HU" sz="2400" dirty="0"/>
              <a:t>De az nem engedett, hanem elmenve börtönbe </a:t>
            </a:r>
            <a:r>
              <a:rPr lang="hu-HU" sz="2400" dirty="0" err="1"/>
              <a:t>záratta</a:t>
            </a:r>
            <a:r>
              <a:rPr lang="hu-HU" sz="2400" dirty="0"/>
              <a:t> őt, amíg meg nem fizeti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tartozását</a:t>
            </a:r>
            <a:r>
              <a:rPr lang="hu-HU" sz="2400" dirty="0"/>
              <a:t>. </a:t>
            </a:r>
            <a:r>
              <a:rPr lang="hu-HU" sz="2400" baseline="30000" dirty="0"/>
              <a:t>31</a:t>
            </a:r>
            <a:r>
              <a:rPr lang="hu-HU" sz="2400" dirty="0"/>
              <a:t>Amikor szolgatársai látták ezt, nagyon felháborodtak. Elmentek, és jelentették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uruknak </a:t>
            </a:r>
            <a:r>
              <a:rPr lang="hu-HU" sz="2400" dirty="0"/>
              <a:t>mindazt, ami történt. </a:t>
            </a:r>
            <a:r>
              <a:rPr lang="hu-HU" sz="2400" baseline="30000" dirty="0">
                <a:solidFill>
                  <a:srgbClr val="0070C0"/>
                </a:solidFill>
              </a:rPr>
              <a:t>32</a:t>
            </a:r>
            <a:r>
              <a:rPr lang="hu-HU" sz="2400" dirty="0">
                <a:solidFill>
                  <a:srgbClr val="0070C0"/>
                </a:solidFill>
              </a:rPr>
              <a:t>Akkor magához hívatta őt ura, és így szólt hozzá: Gonosz szolga</a:t>
            </a:r>
            <a:r>
              <a:rPr lang="hu-HU" sz="2400" dirty="0" smtClean="0">
                <a:solidFill>
                  <a:srgbClr val="0070C0"/>
                </a:solidFill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elengedtem </a:t>
            </a:r>
            <a:r>
              <a:rPr lang="hu-HU" sz="2400" dirty="0">
                <a:solidFill>
                  <a:srgbClr val="0070C0"/>
                </a:solidFill>
              </a:rPr>
              <a:t>minden tartozásodat, mivel könyörögtél nekem. </a:t>
            </a:r>
            <a:r>
              <a:rPr lang="hu-HU" sz="2400" baseline="30000" dirty="0">
                <a:solidFill>
                  <a:srgbClr val="0070C0"/>
                </a:solidFill>
              </a:rPr>
              <a:t>33</a:t>
            </a:r>
            <a:r>
              <a:rPr lang="hu-HU" sz="2400" dirty="0">
                <a:solidFill>
                  <a:srgbClr val="0070C0"/>
                </a:solidFill>
              </a:rPr>
              <a:t>Nem kellett volna neked is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megkönyörülnöd </a:t>
            </a:r>
            <a:r>
              <a:rPr lang="hu-HU" sz="2400" dirty="0">
                <a:solidFill>
                  <a:srgbClr val="0070C0"/>
                </a:solidFill>
              </a:rPr>
              <a:t>szolgatársadon, amint én is megkönyörültem rajtad?</a:t>
            </a:r>
            <a:r>
              <a:rPr lang="hu-HU" sz="2400" dirty="0"/>
              <a:t> </a:t>
            </a:r>
            <a:r>
              <a:rPr lang="hu-HU" sz="2400" baseline="30000" dirty="0">
                <a:solidFill>
                  <a:srgbClr val="0070C0"/>
                </a:solidFill>
              </a:rPr>
              <a:t>34</a:t>
            </a:r>
            <a:r>
              <a:rPr lang="hu-HU" sz="2400" dirty="0">
                <a:solidFill>
                  <a:srgbClr val="0070C0"/>
                </a:solidFill>
              </a:rPr>
              <a:t>És ura haragjában </a:t>
            </a:r>
            <a:r>
              <a:rPr lang="hu-HU" sz="2400" dirty="0" smtClean="0">
                <a:solidFill>
                  <a:srgbClr val="0070C0"/>
                </a:solidFill>
              </a:rPr>
              <a:t>átadta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őt</a:t>
            </a:r>
            <a:r>
              <a:rPr lang="hu-HU" sz="2400" dirty="0">
                <a:solidFill>
                  <a:srgbClr val="0070C0"/>
                </a:solidFill>
              </a:rPr>
              <a:t>, hogy kínozzák, amíg meg nem fizeti neki az egész tartozását. </a:t>
            </a:r>
            <a:r>
              <a:rPr lang="hu-HU" sz="2400" baseline="30000" dirty="0">
                <a:solidFill>
                  <a:srgbClr val="0070C0"/>
                </a:solidFill>
              </a:rPr>
              <a:t>35</a:t>
            </a:r>
            <a:r>
              <a:rPr lang="hu-HU" sz="2400" dirty="0">
                <a:solidFill>
                  <a:srgbClr val="0070C0"/>
                </a:solidFill>
              </a:rPr>
              <a:t>Így tesz majd az én mennyei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Atyám </a:t>
            </a:r>
            <a:r>
              <a:rPr lang="hu-HU" sz="2400" dirty="0">
                <a:solidFill>
                  <a:srgbClr val="0070C0"/>
                </a:solidFill>
              </a:rPr>
              <a:t>is veletek, ha szívetekből meg nem bocsátotok, mindenki az ő testvérének.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90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Kölcsönös megbocsátás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KONFLIKTUSKEZELÉST TANULTUNK EGY HETE</a:t>
            </a:r>
            <a:endParaRPr lang="hu-HU" sz="2800" u="sng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n</a:t>
            </a:r>
            <a:r>
              <a:rPr lang="hu-HU" sz="2600" dirty="0" smtClean="0">
                <a:solidFill>
                  <a:srgbClr val="0070C0"/>
                </a:solidFill>
              </a:rPr>
              <a:t>égyszemközt, hat-nyolcszemközt, nagyobb közösségben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A konfliktus a bűn felismerésével, bűnbánattal, bocsánatkéréssel és megbocsátással oldódik fel.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Megértették ezt a tanítványok, és az volt a kérdésük, hányszor kell így megbocsátaniuk?</a:t>
            </a:r>
            <a:endParaRPr lang="hu-HU" sz="2600" dirty="0" smtClean="0">
              <a:solidFill>
                <a:srgbClr val="0070C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A </a:t>
            </a:r>
            <a:r>
              <a:rPr lang="hu-HU" sz="2800" dirty="0" smtClean="0">
                <a:solidFill>
                  <a:srgbClr val="7030A0"/>
                </a:solidFill>
              </a:rPr>
              <a:t>tanítványok kérdésére adott válaszként született meg a gonosz szolga példázata</a:t>
            </a:r>
            <a:endParaRPr lang="hu-HU" sz="28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Jézus úgy érzékelhette, hogy a tanítványok nem szeretnének annyit bajlódni a konfliktuskezeléssel</a:t>
            </a:r>
            <a:endParaRPr lang="hu-HU" sz="2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Kölcsönös megbocsátás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MEGOLDÓKULCSOK A PÉLDÁZATHOZ</a:t>
            </a:r>
            <a:endParaRPr lang="hu-HU" sz="2800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a király = a mennyei ATYA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a szolgák = az emberek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a</a:t>
            </a:r>
            <a:r>
              <a:rPr lang="hu-HU" sz="2600" dirty="0" smtClean="0">
                <a:solidFill>
                  <a:srgbClr val="0070C0"/>
                </a:solidFill>
              </a:rPr>
              <a:t>z adósság/tartozás = a bűn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10.000 talentum = egy királyság egy éves bevétele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10.000 talentum = </a:t>
            </a:r>
            <a:r>
              <a:rPr lang="hu-HU" sz="2600" dirty="0" smtClean="0">
                <a:solidFill>
                  <a:srgbClr val="7030A0"/>
                </a:solidFill>
              </a:rPr>
              <a:t>10.000 ember 17 évi keresete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100 dénár = száz napi munkabér</a:t>
            </a:r>
            <a:endParaRPr lang="hu-HU" sz="2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27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Az adósságokat rendezni kell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Senkinek se tartozzatok semmivel, csak azzal, hogy egymást szeressétek, mert aki a másikat szereti, betöltötte a törvényt</a:t>
            </a:r>
            <a:r>
              <a:rPr lang="hu-HU" sz="2000" dirty="0" smtClean="0">
                <a:solidFill>
                  <a:srgbClr val="0070C0"/>
                </a:solidFill>
              </a:rPr>
              <a:t>.</a:t>
            </a:r>
            <a:r>
              <a:rPr lang="hu-HU" sz="2000" dirty="0" smtClean="0">
                <a:solidFill>
                  <a:srgbClr val="0070C0"/>
                </a:solidFill>
              </a:rPr>
              <a:t>”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Róm 13,8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Szeretni Istent és embertársainkat – ezt várja tőlünk Isten.</a:t>
            </a:r>
            <a:endParaRPr lang="hu-HU" sz="24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„Féld </a:t>
            </a:r>
            <a:r>
              <a:rPr lang="hu-HU" sz="2200" dirty="0"/>
              <a:t>Istent, és </a:t>
            </a:r>
            <a:r>
              <a:rPr lang="hu-HU" sz="2200" dirty="0" err="1"/>
              <a:t>tartsd</a:t>
            </a:r>
            <a:r>
              <a:rPr lang="hu-HU" sz="2200" dirty="0"/>
              <a:t> meg </a:t>
            </a:r>
            <a:r>
              <a:rPr lang="hu-HU" sz="2200" dirty="0" err="1"/>
              <a:t>parancsolatait</a:t>
            </a:r>
            <a:r>
              <a:rPr lang="hu-HU" sz="2200" dirty="0"/>
              <a:t>, mert ez minden embernek kötelessége! </a:t>
            </a:r>
            <a:r>
              <a:rPr lang="hu-HU" sz="2200" dirty="0" smtClean="0"/>
              <a:t>Mert </a:t>
            </a:r>
            <a:r>
              <a:rPr lang="hu-HU" sz="2200" dirty="0"/>
              <a:t>Isten megítél minden tettet, minden titkolt dolgot, akár jó, akár rossz az</a:t>
            </a:r>
            <a:r>
              <a:rPr lang="hu-HU" sz="2200" dirty="0" smtClean="0"/>
              <a:t>.” (</a:t>
            </a:r>
            <a:r>
              <a:rPr lang="hu-HU" sz="2200" dirty="0" err="1" smtClean="0"/>
              <a:t>Préd</a:t>
            </a:r>
            <a:r>
              <a:rPr lang="hu-HU" sz="2200" dirty="0" smtClean="0"/>
              <a:t> 12,13-14)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</a:t>
            </a:r>
            <a:r>
              <a:rPr lang="hu-HU" sz="2200" dirty="0" smtClean="0"/>
              <a:t>„</a:t>
            </a:r>
            <a:r>
              <a:rPr lang="hu-HU" sz="2200" dirty="0"/>
              <a:t>Szeresd felebarátodat, mint magadat!” </a:t>
            </a:r>
            <a:r>
              <a:rPr lang="hu-HU" sz="2200" dirty="0" smtClean="0"/>
              <a:t>A </a:t>
            </a:r>
            <a:r>
              <a:rPr lang="hu-HU" sz="2200" dirty="0"/>
              <a:t>szeretet nem tesz rosszat a felebarátnak. A szeretet tehát a törvény betöltése.</a:t>
            </a:r>
            <a:r>
              <a:rPr lang="hu-HU" sz="2200" dirty="0" smtClean="0"/>
              <a:t>” (Róm 13,9-10)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7030A0"/>
                </a:solidFill>
              </a:rPr>
              <a:t>Vannak-e tartozásaid embertársaid felé?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„Aki tehát tudna jót tenni, de nem teszi: bűne az </a:t>
            </a:r>
            <a:r>
              <a:rPr lang="hu-HU" sz="2200" dirty="0" smtClean="0"/>
              <a:t>annak.” (Jk 4,17)</a:t>
            </a:r>
            <a:endParaRPr lang="hu-HU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>
                <a:solidFill>
                  <a:schemeClr val="accent1"/>
                </a:solidFill>
              </a:rPr>
              <a:t>Az adósságokat rendezni kell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/>
              <a:t> </a:t>
            </a:r>
            <a:r>
              <a:rPr lang="hu-HU" sz="2000" dirty="0">
                <a:solidFill>
                  <a:srgbClr val="0070C0"/>
                </a:solidFill>
              </a:rPr>
              <a:t>Adjátok meg a császárnak, ami a császáré, és Istennek, ami Istené</a:t>
            </a:r>
            <a:r>
              <a:rPr lang="hu-HU" sz="2000" dirty="0" smtClean="0">
                <a:solidFill>
                  <a:srgbClr val="0070C0"/>
                </a:solidFill>
              </a:rPr>
              <a:t>.”</a:t>
            </a:r>
            <a:r>
              <a:rPr lang="hu-HU" sz="2000" dirty="0" smtClean="0">
                <a:solidFill>
                  <a:srgbClr val="0070C0"/>
                </a:solidFill>
              </a:rPr>
              <a:t>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Mk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12,17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Vannak-e </a:t>
            </a:r>
            <a:r>
              <a:rPr lang="hu-HU" sz="2400" dirty="0">
                <a:solidFill>
                  <a:srgbClr val="7030A0"/>
                </a:solidFill>
              </a:rPr>
              <a:t>tartozásaid Isten felé?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„</a:t>
            </a:r>
            <a:r>
              <a:rPr lang="hu-HU" sz="2200" baseline="30000" dirty="0"/>
              <a:t>9</a:t>
            </a:r>
            <a:r>
              <a:rPr lang="hu-HU" sz="2200" dirty="0"/>
              <a:t>Hogyan van tehát? Különbek vagyunk? Egyáltalán nem! Hiszen előbb már bebizonyítottuk, hogy zsidók is, görögök is mind bűn alatt vannak, </a:t>
            </a:r>
            <a:r>
              <a:rPr lang="hu-HU" sz="2200" baseline="30000" dirty="0"/>
              <a:t>10</a:t>
            </a:r>
            <a:r>
              <a:rPr lang="hu-HU" sz="2200" dirty="0"/>
              <a:t>amint meg van írva: „Nincsen igaz ember egy sem, </a:t>
            </a:r>
            <a:r>
              <a:rPr lang="hu-HU" sz="2200" baseline="30000" dirty="0"/>
              <a:t>11</a:t>
            </a:r>
            <a:r>
              <a:rPr lang="hu-HU" sz="2200" dirty="0"/>
              <a:t>nincsen, aki értse, nincsen, aki keresse Istent. </a:t>
            </a:r>
            <a:r>
              <a:rPr lang="hu-HU" sz="2200" baseline="30000" dirty="0"/>
              <a:t>12</a:t>
            </a:r>
            <a:r>
              <a:rPr lang="hu-HU" sz="2200" dirty="0"/>
              <a:t>Mind elhajlottak, valamennyien megromlottak, és nincsen, aki jót tegyen, nincs egyetlen egy sem. </a:t>
            </a:r>
            <a:r>
              <a:rPr lang="hu-HU" sz="2200" baseline="30000" dirty="0"/>
              <a:t>13</a:t>
            </a:r>
            <a:r>
              <a:rPr lang="hu-HU" sz="2200" dirty="0"/>
              <a:t>Nyitott sír a torkuk, nyelvükkel ámítanak, kígyóméreg az ajkukon; </a:t>
            </a:r>
            <a:r>
              <a:rPr lang="hu-HU" sz="2200" baseline="30000" dirty="0"/>
              <a:t>14</a:t>
            </a:r>
            <a:r>
              <a:rPr lang="hu-HU" sz="2200" dirty="0"/>
              <a:t>szájuk átokkal és keserűséggel van tele. </a:t>
            </a:r>
            <a:r>
              <a:rPr lang="hu-HU" sz="2200" baseline="30000" dirty="0"/>
              <a:t>15</a:t>
            </a:r>
            <a:r>
              <a:rPr lang="hu-HU" sz="2200" dirty="0"/>
              <a:t>Lábuk gyors a vérontásra, </a:t>
            </a:r>
            <a:r>
              <a:rPr lang="hu-HU" sz="2200" baseline="30000" dirty="0"/>
              <a:t>16</a:t>
            </a:r>
            <a:r>
              <a:rPr lang="hu-HU" sz="2200" dirty="0"/>
              <a:t>romlás és nyomorúság jár a nyomukban, </a:t>
            </a:r>
            <a:r>
              <a:rPr lang="hu-HU" sz="2200" baseline="30000" dirty="0"/>
              <a:t>17</a:t>
            </a:r>
            <a:r>
              <a:rPr lang="hu-HU" sz="2200" dirty="0"/>
              <a:t>és a békesség útját nem ismerik: </a:t>
            </a:r>
            <a:r>
              <a:rPr lang="hu-HU" sz="2200" baseline="30000" dirty="0"/>
              <a:t>18</a:t>
            </a:r>
            <a:r>
              <a:rPr lang="hu-HU" sz="2200" dirty="0"/>
              <a:t>Isten félelmével nem törődnek.”” (Róm 3,9-18)</a:t>
            </a:r>
            <a:endParaRPr lang="hu-HU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9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3" end="6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charRg st="33" end="6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charRg st="33" end="6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Kölcsönös megbocsátás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Mert </a:t>
            </a:r>
            <a:r>
              <a:rPr lang="hu-HU" sz="2000" dirty="0">
                <a:solidFill>
                  <a:srgbClr val="0070C0"/>
                </a:solidFill>
              </a:rPr>
              <a:t>ha az embereknek megbocsátjátok vétkeiket, nektek is megbocsát mennyei Atyátok. </a:t>
            </a:r>
            <a:r>
              <a:rPr lang="hu-HU" sz="2000" dirty="0" smtClean="0">
                <a:solidFill>
                  <a:srgbClr val="0070C0"/>
                </a:solidFill>
              </a:rPr>
              <a:t>Ha </a:t>
            </a:r>
            <a:r>
              <a:rPr lang="hu-HU" sz="2000" dirty="0">
                <a:solidFill>
                  <a:srgbClr val="0070C0"/>
                </a:solidFill>
              </a:rPr>
              <a:t>pedig nem bocsátotok meg az embereknek, Atyátok sem bocsátja meg a ti </a:t>
            </a:r>
            <a:r>
              <a:rPr lang="hu-HU" sz="2000" dirty="0" smtClean="0">
                <a:solidFill>
                  <a:srgbClr val="0070C0"/>
                </a:solidFill>
              </a:rPr>
              <a:t>vétkeiteket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 smtClean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6,14-15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Alapvetően bűnös emberek vagyunk</a:t>
            </a:r>
            <a:endParaRPr lang="hu-HU" sz="2400" b="1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l</a:t>
            </a:r>
            <a:r>
              <a:rPr lang="hu-HU" sz="2200" dirty="0" smtClean="0"/>
              <a:t>egtöbbször akaratlanul vétkezünk, akaratlanul okozunk fájdalmat vagy veszteséget másoknak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Önzésünk, büszkeségünk, vágyaink, énközpontúságunk gyakran sodor magával minket.</a:t>
            </a:r>
            <a:endParaRPr lang="hu-HU" sz="24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a felismerjük a vétkünket/bűnünket, és bocsánatot kérünk, számíthatunk a bűnbocsánatra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Isten megbocsát, ha mi magunk is hajlandóak vagyunk elengedni mások tartozását felénk.</a:t>
            </a:r>
            <a:endParaRPr lang="hu-HU" sz="2400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err="1"/>
              <a:t>b</a:t>
            </a:r>
            <a:r>
              <a:rPr lang="hu-HU" sz="2200" dirty="0" err="1" smtClean="0"/>
              <a:t>ocsássunk</a:t>
            </a:r>
            <a:r>
              <a:rPr lang="hu-HU" sz="2200" dirty="0" smtClean="0"/>
              <a:t> meg az őszintén bocsánatot kérőnek</a:t>
            </a: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Bűn    bűnbánat </a:t>
            </a:r>
            <a:br>
              <a:rPr lang="hu-HU" sz="2800" dirty="0" smtClean="0">
                <a:solidFill>
                  <a:schemeClr val="accent1"/>
                </a:solidFill>
              </a:rPr>
            </a:br>
            <a:r>
              <a:rPr lang="hu-HU" sz="2800" dirty="0">
                <a:solidFill>
                  <a:schemeClr val="accent1"/>
                </a:solidFill>
              </a:rPr>
              <a:t> </a:t>
            </a:r>
            <a:r>
              <a:rPr lang="hu-HU" sz="2800" dirty="0" smtClean="0">
                <a:solidFill>
                  <a:schemeClr val="accent1"/>
                </a:solidFill>
              </a:rPr>
              <a:t>    </a:t>
            </a:r>
            <a:r>
              <a:rPr lang="hu-HU" sz="2800" dirty="0" smtClean="0">
                <a:solidFill>
                  <a:schemeClr val="accent1"/>
                </a:solidFill>
              </a:rPr>
              <a:t>bűnbocsánat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Tartsatok tehát bűnbánatot, és térjetek meg, hogy eltöröltessenek a ti </a:t>
            </a:r>
            <a:r>
              <a:rPr lang="hu-HU" sz="2000" dirty="0" smtClean="0">
                <a:solidFill>
                  <a:srgbClr val="0070C0"/>
                </a:solidFill>
              </a:rPr>
              <a:t>bűneitek…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 smtClean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ApCsel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3,19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297386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A BŰNBOCSÁNATON ÁT A SZABADSÁG ÖRÖMÉIG</a:t>
            </a:r>
            <a:endParaRPr lang="hu-HU" sz="2400" b="1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Ha </a:t>
            </a:r>
            <a:r>
              <a:rPr lang="hu-HU" sz="2200" dirty="0"/>
              <a:t>őszinte bűntudatod van, érzed, hogy szükséged van bocsánatra Istentől és az emberektől. 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</a:t>
            </a:r>
            <a:r>
              <a:rPr lang="hu-HU" sz="2200" dirty="0"/>
              <a:t>Biblia szerint, </a:t>
            </a:r>
            <a:r>
              <a:rPr lang="hu-HU" sz="2200" i="1" dirty="0"/>
              <a:t>„Aki elfedezi az ő vétkeit, nem lesz jó dolga.”</a:t>
            </a:r>
            <a:r>
              <a:rPr lang="hu-HU" sz="2200" dirty="0"/>
              <a:t> (</a:t>
            </a:r>
            <a:r>
              <a:rPr lang="hu-HU" sz="2200" dirty="0" err="1" smtClean="0"/>
              <a:t>Péld</a:t>
            </a:r>
            <a:r>
              <a:rPr lang="hu-HU" sz="2200" dirty="0" smtClean="0"/>
              <a:t> </a:t>
            </a:r>
            <a:r>
              <a:rPr lang="hu-HU" sz="2200" dirty="0"/>
              <a:t>28:13). 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Ha </a:t>
            </a:r>
            <a:r>
              <a:rPr lang="hu-HU" sz="2200" dirty="0"/>
              <a:t>elfedezed a vétkeidet és nem akarod beismerni, akkor azokat nem is lehet megbocsátani neked. Akkor nincsen örömöd. 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János </a:t>
            </a:r>
            <a:r>
              <a:rPr lang="hu-HU" sz="2200" dirty="0"/>
              <a:t>apostol írja, </a:t>
            </a:r>
            <a:r>
              <a:rPr lang="hu-HU" sz="2200" i="1" dirty="0"/>
              <a:t>„Ha megvalljuk bűneinket, hű és igaz, hogy </a:t>
            </a:r>
            <a:r>
              <a:rPr lang="hu-HU" sz="2200" i="1" dirty="0" err="1"/>
              <a:t>megbocsássa</a:t>
            </a:r>
            <a:r>
              <a:rPr lang="hu-HU" sz="2200" i="1" dirty="0"/>
              <a:t> bűneinket és megtisztítson minket minden hamisságtól.”</a:t>
            </a:r>
            <a:r>
              <a:rPr lang="hu-HU" sz="2200" dirty="0"/>
              <a:t> </a:t>
            </a:r>
            <a:r>
              <a:rPr lang="hu-HU" sz="2200" dirty="0" smtClean="0"/>
              <a:t>(1Jn 1,9</a:t>
            </a:r>
            <a:r>
              <a:rPr lang="hu-HU" sz="2200" dirty="0"/>
              <a:t>). 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Addig </a:t>
            </a:r>
            <a:r>
              <a:rPr lang="hu-HU" sz="2200" dirty="0"/>
              <a:t>nem tapasztalod meg ezt az örömöt, amíg be nem ismered a bűneidet!</a:t>
            </a:r>
            <a:endParaRPr lang="hu-HU" sz="2200" dirty="0" smtClean="0">
              <a:solidFill>
                <a:srgbClr val="C00000"/>
              </a:solidFill>
            </a:endParaRPr>
          </a:p>
        </p:txBody>
      </p:sp>
      <p:sp>
        <p:nvSpPr>
          <p:cNvPr id="5" name="Jobbra nyíl 4"/>
          <p:cNvSpPr/>
          <p:nvPr/>
        </p:nvSpPr>
        <p:spPr>
          <a:xfrm>
            <a:off x="2311400" y="2324100"/>
            <a:ext cx="3175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>
            <a:off x="1638300" y="2654300"/>
            <a:ext cx="3175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12561</TotalTime>
  <Words>1109</Words>
  <Application>Microsoft Office PowerPoint</Application>
  <PresentationFormat>Szélesvásznú</PresentationFormat>
  <Paragraphs>92</Paragraphs>
  <Slides>12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Gallery</vt:lpstr>
      <vt:lpstr>Kölcsönös megbocsátás</vt:lpstr>
      <vt:lpstr> máté evangéliuma 18. rész 21-35.  versek</vt:lpstr>
      <vt:lpstr> máté evangéliuma 18. rész 21-35.  versek</vt:lpstr>
      <vt:lpstr>Kölcsönös megbocsátás bevezető gondolatok</vt:lpstr>
      <vt:lpstr>Kölcsönös megbocsátás bevezető gondolatok</vt:lpstr>
      <vt:lpstr>Az adósságokat rendezni kell</vt:lpstr>
      <vt:lpstr>Az adósságokat rendezni kell</vt:lpstr>
      <vt:lpstr>Kölcsönös megbocsátás</vt:lpstr>
      <vt:lpstr>Bűn    bűnbánat       bűnbocsánat</vt:lpstr>
      <vt:lpstr>Kölcsönös megbocsátás záró gondolatok</vt:lpstr>
      <vt:lpstr>Kölcsönös megbocsátás záró gondolatok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1056</cp:revision>
  <cp:lastPrinted>2022-04-14T22:32:42Z</cp:lastPrinted>
  <dcterms:created xsi:type="dcterms:W3CDTF">2020-09-26T18:34:06Z</dcterms:created>
  <dcterms:modified xsi:type="dcterms:W3CDTF">2023-02-04T23:55:26Z</dcterms:modified>
</cp:coreProperties>
</file>