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58" r:id="rId3"/>
    <p:sldId id="363" r:id="rId4"/>
    <p:sldId id="364" r:id="rId5"/>
    <p:sldId id="359" r:id="rId6"/>
    <p:sldId id="319" r:id="rId7"/>
    <p:sldId id="362" r:id="rId8"/>
    <p:sldId id="355" r:id="rId9"/>
    <p:sldId id="3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50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32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A7C-D6D9-47A1-957F-AE1FD420E583}" type="datetimeFigureOut">
              <a:rPr lang="hu-HU" smtClean="0"/>
              <a:t>2024. 08. 27.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17454-6CD4-40EA-AA78-DFF3366CDF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9281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5E56D-A941-4D5E-A5DE-0EF8E59BEA46}" type="datetimeFigureOut">
              <a:rPr lang="hu-HU" smtClean="0"/>
              <a:t>2024. 08. 27.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56AB7-9312-4745-8F1D-B298FA6D98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695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0683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2263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7760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9893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1825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600" dirty="0" smtClean="0"/>
              <a:t>Középpontban a gyerekek</a:t>
            </a: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hu-HU" sz="2800" dirty="0" smtClean="0">
                <a:solidFill>
                  <a:srgbClr val="C00000"/>
                </a:solidFill>
              </a:rPr>
              <a:t>Isten nem akarja, hogy egy is elvesszen közülük!</a:t>
            </a:r>
            <a:endParaRPr lang="hu-H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18. rész 11-14.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3054130"/>
            <a:ext cx="1180009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11</a:t>
            </a:r>
            <a:r>
              <a:rPr lang="hu-HU" sz="2400" dirty="0"/>
              <a:t>Az Emberfia azért jött, hogy megmentse, ami elveszett. </a:t>
            </a:r>
            <a:r>
              <a:rPr lang="hu-HU" sz="2400" baseline="30000" dirty="0"/>
              <a:t>12</a:t>
            </a:r>
            <a:r>
              <a:rPr lang="hu-HU" sz="2400" dirty="0"/>
              <a:t>Mit gondoltok? Ha egy embernek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száz </a:t>
            </a:r>
            <a:r>
              <a:rPr lang="hu-HU" sz="2400" dirty="0"/>
              <a:t>juha van, és eltéved közülük egy, vajon nem hagyja-e ott a kilencvenkilencet a hegyekben,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és </a:t>
            </a:r>
            <a:r>
              <a:rPr lang="hu-HU" sz="2400" dirty="0"/>
              <a:t>nem megy el megkeresni az eltévedtet? </a:t>
            </a:r>
            <a:r>
              <a:rPr lang="hu-HU" sz="2400" baseline="30000" dirty="0"/>
              <a:t>13</a:t>
            </a:r>
            <a:r>
              <a:rPr lang="hu-HU" sz="2400" dirty="0"/>
              <a:t>És ha megtalálja, bizony mondom nektek, jobban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örül </a:t>
            </a:r>
            <a:r>
              <a:rPr lang="hu-HU" sz="2400" dirty="0"/>
              <a:t>neki, mint annak a kilencvenkilencnek, amelyik nem tévedt el. </a:t>
            </a:r>
            <a:r>
              <a:rPr lang="hu-HU" sz="2400" baseline="30000" dirty="0">
                <a:solidFill>
                  <a:srgbClr val="0070C0"/>
                </a:solidFill>
              </a:rPr>
              <a:t>14</a:t>
            </a:r>
            <a:r>
              <a:rPr lang="hu-HU" sz="2400" dirty="0">
                <a:solidFill>
                  <a:srgbClr val="0070C0"/>
                </a:solidFill>
              </a:rPr>
              <a:t>Ugyanígy a ti mennyei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Atyátok </a:t>
            </a:r>
            <a:r>
              <a:rPr lang="hu-HU" sz="2400" dirty="0">
                <a:solidFill>
                  <a:srgbClr val="0070C0"/>
                </a:solidFill>
              </a:rPr>
              <a:t>sem akarja, hogy elvesszen egy is e kicsinyek közül. 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95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Középpontban a gyerekek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44859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8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ISMÉTLÉS: </a:t>
            </a:r>
            <a:r>
              <a:rPr lang="hu-HU" sz="2800" u="sng" dirty="0" smtClean="0"/>
              <a:t>ÚGY ÉLNI, HOGY MINDIG LESZ HOLNAP</a:t>
            </a:r>
            <a:endParaRPr lang="hu-HU" sz="2800" u="sng" dirty="0" smtClean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>
                <a:solidFill>
                  <a:srgbClr val="0070C0"/>
                </a:solidFill>
              </a:rPr>
              <a:t>b</a:t>
            </a:r>
            <a:r>
              <a:rPr lang="hu-HU" sz="2600" dirty="0" smtClean="0">
                <a:solidFill>
                  <a:srgbClr val="0070C0"/>
                </a:solidFill>
              </a:rPr>
              <a:t>ejutni a mennyek országába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>
                <a:solidFill>
                  <a:srgbClr val="0070C0"/>
                </a:solidFill>
              </a:rPr>
              <a:t>m</a:t>
            </a:r>
            <a:r>
              <a:rPr lang="hu-HU" sz="2600" dirty="0" smtClean="0">
                <a:solidFill>
                  <a:srgbClr val="0070C0"/>
                </a:solidFill>
              </a:rPr>
              <a:t>ár most úgy élni, mint akik az Isten országába készülünk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ebben a világban a mennyek országának a törvényei és értékei szerint élni</a:t>
            </a:r>
          </a:p>
        </p:txBody>
      </p:sp>
    </p:spTree>
    <p:extLst>
      <p:ext uri="{BB962C8B-B14F-4D97-AF65-F5344CB8AC3E}">
        <p14:creationId xmlns:p14="http://schemas.microsoft.com/office/powerpoint/2010/main" val="284106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Középpontban a gyerekek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44859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C00000"/>
                </a:solidFill>
              </a:rPr>
              <a:t>AMIT </a:t>
            </a:r>
            <a:r>
              <a:rPr lang="hu-HU" sz="2800" dirty="0">
                <a:solidFill>
                  <a:srgbClr val="C00000"/>
                </a:solidFill>
              </a:rPr>
              <a:t>NEM HANGSÚLYOZTUNK:</a:t>
            </a:r>
            <a:endParaRPr lang="hu-HU" sz="28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„Bizony mondom </a:t>
            </a:r>
            <a:r>
              <a:rPr lang="hu-HU" sz="2200" dirty="0"/>
              <a:t>nektek, ha meg nem tértek, és olyanok nem lesztek, mint a kisgyermekek, nem mentek </a:t>
            </a:r>
            <a:r>
              <a:rPr lang="hu-HU" sz="2200" dirty="0" smtClean="0"/>
              <a:t>be </a:t>
            </a:r>
            <a:r>
              <a:rPr lang="hu-HU" sz="2200" dirty="0"/>
              <a:t>a mennyek országába. </a:t>
            </a:r>
            <a:r>
              <a:rPr lang="hu-HU" sz="2200" dirty="0" smtClean="0"/>
              <a:t>Aki </a:t>
            </a:r>
            <a:r>
              <a:rPr lang="hu-HU" sz="2200" dirty="0"/>
              <a:t>tehát megalázza magát, és olyan lesz, mint ez a kisgyermek, az a </a:t>
            </a:r>
            <a:r>
              <a:rPr lang="hu-HU" sz="2200" dirty="0" smtClean="0"/>
              <a:t>nagyobb </a:t>
            </a:r>
            <a:r>
              <a:rPr lang="hu-HU" sz="2200" dirty="0"/>
              <a:t>a mennyek országában. </a:t>
            </a:r>
            <a:r>
              <a:rPr lang="hu-HU" sz="2200" dirty="0" smtClean="0"/>
              <a:t>És </a:t>
            </a:r>
            <a:r>
              <a:rPr lang="hu-HU" sz="2200" dirty="0"/>
              <a:t>aki befogad egy ilyen kisgyermeket az én nevemben, az </a:t>
            </a:r>
            <a:r>
              <a:rPr lang="hu-HU" sz="2200" dirty="0" smtClean="0"/>
              <a:t>engem </a:t>
            </a:r>
            <a:r>
              <a:rPr lang="hu-HU" sz="2200" dirty="0"/>
              <a:t>fogad be. </a:t>
            </a:r>
            <a:r>
              <a:rPr lang="hu-HU" sz="2200" dirty="0" smtClean="0">
                <a:solidFill>
                  <a:srgbClr val="0070C0"/>
                </a:solidFill>
              </a:rPr>
              <a:t>Aki </a:t>
            </a:r>
            <a:r>
              <a:rPr lang="hu-HU" sz="2200" dirty="0">
                <a:solidFill>
                  <a:srgbClr val="0070C0"/>
                </a:solidFill>
              </a:rPr>
              <a:t>pedig megbotránkoztat egyet e kicsinyek közül, akik hisznek bennem, </a:t>
            </a:r>
            <a:r>
              <a:rPr lang="hu-HU" sz="2200" dirty="0" smtClean="0">
                <a:solidFill>
                  <a:srgbClr val="0070C0"/>
                </a:solidFill>
              </a:rPr>
              <a:t>jobb </a:t>
            </a:r>
            <a:r>
              <a:rPr lang="hu-HU" sz="2200" dirty="0">
                <a:solidFill>
                  <a:srgbClr val="0070C0"/>
                </a:solidFill>
              </a:rPr>
              <a:t>annak, ha </a:t>
            </a:r>
            <a:r>
              <a:rPr lang="hu-HU" sz="2200" dirty="0" smtClean="0">
                <a:solidFill>
                  <a:srgbClr val="0070C0"/>
                </a:solidFill>
              </a:rPr>
              <a:t>malomkövet </a:t>
            </a:r>
            <a:r>
              <a:rPr lang="hu-HU" sz="2200" dirty="0">
                <a:solidFill>
                  <a:srgbClr val="0070C0"/>
                </a:solidFill>
              </a:rPr>
              <a:t>kötnek a nyakába, és a tenger mélyébe vetik</a:t>
            </a:r>
            <a:r>
              <a:rPr lang="hu-HU" sz="2200" dirty="0" smtClean="0">
                <a:solidFill>
                  <a:srgbClr val="0070C0"/>
                </a:solidFill>
              </a:rPr>
              <a:t>.</a:t>
            </a:r>
            <a:r>
              <a:rPr lang="hu-HU" sz="2200" dirty="0" smtClean="0"/>
              <a:t>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C00000"/>
                </a:solidFill>
              </a:rPr>
              <a:t>BOTRÁNKOZÁS ÉS BOTRÁNKOZTATÁS</a:t>
            </a:r>
            <a:endParaRPr lang="hu-H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27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Középpontban a gyerekek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84497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>
                <a:solidFill>
                  <a:srgbClr val="C00000"/>
                </a:solidFill>
              </a:rPr>
              <a:t>A botránkozás, botránkoztatás </a:t>
            </a:r>
            <a:r>
              <a:rPr lang="hu-HU" sz="2800" dirty="0"/>
              <a:t>egy nagyon következetesen használt fogalom a Bibliában, amit sajnos nem minden fordítás ad vissza megfelelően. Az eredeti görög szó (</a:t>
            </a:r>
            <a:r>
              <a:rPr lang="hu-HU" sz="2800" i="1" dirty="0" err="1"/>
              <a:t>szkandalidzó</a:t>
            </a:r>
            <a:r>
              <a:rPr lang="hu-HU" sz="2800" dirty="0"/>
              <a:t>) jelentése: </a:t>
            </a:r>
            <a:r>
              <a:rPr lang="hu-HU" sz="2800" b="1" dirty="0" smtClean="0"/>
              <a:t>csapdába </a:t>
            </a:r>
            <a:r>
              <a:rPr lang="hu-HU" sz="2800" b="1" dirty="0"/>
              <a:t>ejteni, akadályozni valakit</a:t>
            </a:r>
            <a:r>
              <a:rPr lang="hu-HU" sz="2800" b="1" dirty="0" smtClean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8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b="1" dirty="0" smtClean="0"/>
              <a:t>Megérkeztünk szülői </a:t>
            </a:r>
            <a:r>
              <a:rPr lang="hu-HU" sz="2800" b="1" dirty="0" err="1" smtClean="0"/>
              <a:t>felelősségünkhöz</a:t>
            </a:r>
            <a:r>
              <a:rPr lang="hu-HU" sz="2800" b="1" dirty="0" smtClean="0"/>
              <a:t>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b="1" dirty="0" smtClean="0">
                <a:solidFill>
                  <a:srgbClr val="7030A0"/>
                </a:solidFill>
              </a:rPr>
              <a:t>BEVEZETNI GYERMEKEINKET A MENNYEK ORSZÁGÁBA</a:t>
            </a:r>
            <a:endParaRPr lang="hu-HU" sz="2600" dirty="0" smtClean="0">
              <a:solidFill>
                <a:srgbClr val="7030A0"/>
              </a:solidFill>
            </a:endParaRPr>
          </a:p>
        </p:txBody>
      </p:sp>
      <p:sp>
        <p:nvSpPr>
          <p:cNvPr id="3" name="Akciógomb: Súgó 2">
            <a:hlinkClick r:id="" action="ppaction://noaction" highlightClick="1"/>
          </p:cNvPr>
          <p:cNvSpPr/>
          <p:nvPr/>
        </p:nvSpPr>
        <p:spPr>
          <a:xfrm>
            <a:off x="8356600" y="3657600"/>
            <a:ext cx="1231900" cy="170180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156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3" grpId="0" animBg="1"/>
      <p:bldP spid="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KICSIK ÉS FOGÉKONYAK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„Ugyanígy </a:t>
            </a:r>
            <a:r>
              <a:rPr lang="hu-HU" sz="2000" dirty="0">
                <a:solidFill>
                  <a:srgbClr val="0070C0"/>
                </a:solidFill>
              </a:rPr>
              <a:t>a ti mennyei </a:t>
            </a:r>
            <a:r>
              <a:rPr lang="hu-HU" sz="2000" dirty="0" smtClean="0">
                <a:solidFill>
                  <a:srgbClr val="0070C0"/>
                </a:solidFill>
              </a:rPr>
              <a:t>Atyátok </a:t>
            </a:r>
            <a:r>
              <a:rPr lang="hu-HU" sz="2000" dirty="0">
                <a:solidFill>
                  <a:srgbClr val="0070C0"/>
                </a:solidFill>
              </a:rPr>
              <a:t>sem akarja, hogy elvesszen egy is e kicsinyek közül. </a:t>
            </a:r>
            <a:r>
              <a:rPr lang="hu-HU" sz="2000" dirty="0" smtClean="0">
                <a:solidFill>
                  <a:srgbClr val="0070C0"/>
                </a:solidFill>
              </a:rPr>
              <a:t>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Mt 18,14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Jézus középpontba állította a kisgyermekeket: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„…ha </a:t>
            </a:r>
            <a:r>
              <a:rPr lang="hu-HU" dirty="0"/>
              <a:t>meg nem tértek, és olyanok nem lesztek, mint a kisgyermekek, nem mentek be a mennyek </a:t>
            </a:r>
            <a:r>
              <a:rPr lang="hu-HU" dirty="0" err="1" smtClean="0"/>
              <a:t>országá-ba</a:t>
            </a:r>
            <a:r>
              <a:rPr lang="hu-HU" dirty="0"/>
              <a:t>. </a:t>
            </a:r>
            <a:r>
              <a:rPr lang="hu-HU" dirty="0" smtClean="0"/>
              <a:t> Aki </a:t>
            </a:r>
            <a:r>
              <a:rPr lang="hu-HU" dirty="0"/>
              <a:t>tehát megalázza magát, és olyan lesz, mint ez a </a:t>
            </a:r>
            <a:r>
              <a:rPr lang="hu-HU" dirty="0" smtClean="0"/>
              <a:t>kisgyermek</a:t>
            </a:r>
            <a:r>
              <a:rPr lang="hu-HU" dirty="0"/>
              <a:t>, az a nagyobb a mennyek országában. </a:t>
            </a:r>
            <a:r>
              <a:rPr lang="hu-HU" b="1" i="1" dirty="0"/>
              <a:t>És aki befogad egy ilyen kisgyermeket az én nevemben, az engem fogad be</a:t>
            </a:r>
            <a:r>
              <a:rPr lang="hu-HU" b="1" i="1" dirty="0" smtClean="0"/>
              <a:t>.</a:t>
            </a:r>
            <a:r>
              <a:rPr lang="hu-HU" dirty="0" smtClean="0"/>
              <a:t>”</a:t>
            </a:r>
            <a:endParaRPr lang="hu-HU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7030A0"/>
                </a:solidFill>
              </a:rPr>
              <a:t>Készek hinni, bízni, elfogadni, tanulni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7030A0"/>
                </a:solidFill>
              </a:rPr>
              <a:t>látod-e így a gyermeked/gyermekeid?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7030A0"/>
                </a:solidFill>
              </a:rPr>
              <a:t>Isten rád bízta őt/őket, hogy </a:t>
            </a:r>
            <a:r>
              <a:rPr lang="hu-HU" sz="2000" dirty="0" err="1" smtClean="0">
                <a:solidFill>
                  <a:srgbClr val="7030A0"/>
                </a:solidFill>
              </a:rPr>
              <a:t>tanítsd</a:t>
            </a:r>
            <a:r>
              <a:rPr lang="hu-HU" sz="2000" dirty="0" smtClean="0">
                <a:solidFill>
                  <a:srgbClr val="7030A0"/>
                </a:solidFill>
              </a:rPr>
              <a:t>, neveld és gondoskodj róla/róluk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000" dirty="0" smtClean="0">
              <a:solidFill>
                <a:srgbClr val="FF000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FF0000"/>
                </a:solidFill>
              </a:rPr>
              <a:t>A legtöbb, amit adhatsz egy gyermeknek…</a:t>
            </a:r>
          </a:p>
          <a:p>
            <a:pPr marL="1828800" lvl="4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7030A0"/>
                </a:solidFill>
              </a:rPr>
              <a:t>ISTEN</a:t>
            </a:r>
          </a:p>
        </p:txBody>
      </p:sp>
    </p:spTree>
    <p:extLst>
      <p:ext uri="{BB962C8B-B14F-4D97-AF65-F5344CB8AC3E}">
        <p14:creationId xmlns:p14="http://schemas.microsoft.com/office/powerpoint/2010/main" val="199387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41525" y="798973"/>
            <a:ext cx="3276246" cy="2247117"/>
          </a:xfrm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VEZETÉSRE VAN SZÜKSÉGÜK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„Vigyázzatok</a:t>
            </a:r>
            <a:r>
              <a:rPr lang="hu-HU" sz="2000" dirty="0">
                <a:solidFill>
                  <a:srgbClr val="0070C0"/>
                </a:solidFill>
              </a:rPr>
              <a:t>, nehogy egyet is megvessetek e kicsinyek </a:t>
            </a:r>
            <a:r>
              <a:rPr lang="hu-HU" sz="2000" dirty="0" smtClean="0">
                <a:solidFill>
                  <a:srgbClr val="0070C0"/>
                </a:solidFill>
              </a:rPr>
              <a:t>Közül</a:t>
            </a:r>
            <a:r>
              <a:rPr lang="hu-HU" sz="2000" dirty="0">
                <a:solidFill>
                  <a:srgbClr val="0070C0"/>
                </a:solidFill>
              </a:rPr>
              <a:t>, mert mondom nektek, hogy az ő </a:t>
            </a:r>
            <a:r>
              <a:rPr lang="hu-HU" sz="2000" dirty="0" smtClean="0">
                <a:solidFill>
                  <a:srgbClr val="0070C0"/>
                </a:solidFill>
              </a:rPr>
              <a:t>angyalaik </a:t>
            </a:r>
            <a:r>
              <a:rPr lang="hu-HU" sz="2000" dirty="0">
                <a:solidFill>
                  <a:srgbClr val="0070C0"/>
                </a:solidFill>
              </a:rPr>
              <a:t>a </a:t>
            </a:r>
            <a:r>
              <a:rPr lang="hu-HU" sz="2000" dirty="0" smtClean="0">
                <a:solidFill>
                  <a:srgbClr val="0070C0"/>
                </a:solidFill>
              </a:rPr>
              <a:t>mennyekben </a:t>
            </a:r>
            <a:r>
              <a:rPr lang="hu-HU" sz="2000" dirty="0">
                <a:solidFill>
                  <a:srgbClr val="0070C0"/>
                </a:solidFill>
              </a:rPr>
              <a:t>mindenkor látják az én mennyei Atyám arcát</a:t>
            </a:r>
            <a:r>
              <a:rPr lang="hu-HU" sz="2000" dirty="0" smtClean="0">
                <a:solidFill>
                  <a:srgbClr val="0070C0"/>
                </a:solidFill>
              </a:rPr>
              <a:t>.” </a:t>
            </a: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Mt 18,10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Isten azért bízta rátok a gyermekeiteket, hogy vezessétek őket Hozzá!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>
                <a:solidFill>
                  <a:srgbClr val="C00000"/>
                </a:solidFill>
              </a:rPr>
              <a:t>botránkozás, botránkoztatás </a:t>
            </a:r>
            <a:r>
              <a:rPr lang="hu-HU" sz="2400" dirty="0" smtClean="0">
                <a:solidFill>
                  <a:srgbClr val="C00000"/>
                </a:solidFill>
              </a:rPr>
              <a:t>- </a:t>
            </a:r>
            <a:r>
              <a:rPr lang="hu-HU" b="1" dirty="0"/>
              <a:t>csapdába ejteni, akadályozni </a:t>
            </a:r>
            <a:endParaRPr lang="hu-HU" sz="2000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s</a:t>
            </a:r>
            <a:r>
              <a:rPr lang="hu-HU" sz="2000" dirty="0" smtClean="0"/>
              <a:t>ok gyermeket maguk a szülők ejtenek csapdába és akadályoznak a mennyek országának </a:t>
            </a:r>
            <a:r>
              <a:rPr lang="hu-HU" sz="2000" dirty="0" err="1" smtClean="0"/>
              <a:t>megtalálá-sában</a:t>
            </a:r>
            <a:r>
              <a:rPr lang="hu-HU" sz="2000" dirty="0" smtClean="0"/>
              <a:t> azzal, hogy a földi javakhoz kötik őket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>
                <a:solidFill>
                  <a:srgbClr val="7030A0"/>
                </a:solidFill>
              </a:rPr>
              <a:t>a</a:t>
            </a:r>
            <a:r>
              <a:rPr lang="hu-HU" sz="2000" dirty="0" smtClean="0">
                <a:solidFill>
                  <a:srgbClr val="7030A0"/>
                </a:solidFill>
              </a:rPr>
              <a:t> példamutató istenfélő élet hiánya a szülők részéről egy nehezen megugorható akadállyá válik gyermekeik számára az évek során (MINTÁKAT KÖVETÜNK)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>
                <a:solidFill>
                  <a:srgbClr val="0070C0"/>
                </a:solidFill>
              </a:rPr>
              <a:t>a</a:t>
            </a:r>
            <a:r>
              <a:rPr lang="hu-HU" sz="2000" dirty="0" smtClean="0">
                <a:solidFill>
                  <a:srgbClr val="0070C0"/>
                </a:solidFill>
              </a:rPr>
              <a:t> hívő szülőknek arra kell vigyázniuk, hogy életük hiteles és követhető legyen</a:t>
            </a:r>
            <a:endParaRPr lang="hu-HU" sz="20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>
              <a:solidFill>
                <a:srgbClr val="C0000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Jaj azoknak a szülőknek, akik nem törődnek eléggé gyermekükkel/gyermekeikkel ahhoz, hogy a legfontosabbról gondoskodjanak számára/számukra!</a:t>
            </a:r>
          </a:p>
        </p:txBody>
      </p:sp>
    </p:spTree>
    <p:extLst>
      <p:ext uri="{BB962C8B-B14F-4D97-AF65-F5344CB8AC3E}">
        <p14:creationId xmlns:p14="http://schemas.microsoft.com/office/powerpoint/2010/main" val="315301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41525" y="798973"/>
            <a:ext cx="3276246" cy="2247117"/>
          </a:xfrm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Elveszett bárányok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„Az </a:t>
            </a:r>
            <a:r>
              <a:rPr lang="hu-HU" sz="2000" dirty="0">
                <a:solidFill>
                  <a:srgbClr val="0070C0"/>
                </a:solidFill>
              </a:rPr>
              <a:t>Emberfia azért jött, hogy megmentse, ami </a:t>
            </a:r>
            <a:r>
              <a:rPr lang="hu-HU" sz="2000" dirty="0" smtClean="0">
                <a:solidFill>
                  <a:srgbClr val="0070C0"/>
                </a:solidFill>
              </a:rPr>
              <a:t>elveszett.”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Mt 18,11</a:t>
            </a:r>
            <a:endParaRPr lang="hu-HU" sz="20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127000"/>
            <a:ext cx="6012470" cy="584272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Jézus példázatában az arányok nem a mai valóságot tükrözik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Az embernek száz juha van, és egy tévedt el közülük.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>
                <a:solidFill>
                  <a:srgbClr val="C00000"/>
                </a:solidFill>
              </a:rPr>
              <a:t>A </a:t>
            </a:r>
            <a:r>
              <a:rPr lang="hu-HU" sz="2200" dirty="0" smtClean="0">
                <a:solidFill>
                  <a:srgbClr val="C00000"/>
                </a:solidFill>
              </a:rPr>
              <a:t>példázat mondanivalója a bárányok értéke</a:t>
            </a:r>
            <a:endParaRPr lang="hu-HU" sz="2200" dirty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m</a:t>
            </a:r>
            <a:r>
              <a:rPr lang="hu-HU" sz="2000" dirty="0" smtClean="0"/>
              <a:t>indenki fontos, mindenki számít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b="1" dirty="0" smtClean="0">
                <a:solidFill>
                  <a:schemeClr val="accent1"/>
                </a:solidFill>
              </a:rPr>
              <a:t>Jézus senkiről sem feledkezik meg</a:t>
            </a:r>
            <a:endParaRPr lang="hu-HU" sz="2000" b="1" dirty="0">
              <a:solidFill>
                <a:schemeClr val="accent1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gyermekeink is (mint ahogy mi magunk is) szüntelenül előtte vannak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Isten Fia ma is azon munkálkodik, hogy </a:t>
            </a:r>
            <a:r>
              <a:rPr lang="hu-HU" sz="2400" dirty="0" err="1" smtClean="0"/>
              <a:t>megmentsen</a:t>
            </a:r>
            <a:r>
              <a:rPr lang="hu-HU" sz="2400" dirty="0" smtClean="0"/>
              <a:t> </a:t>
            </a:r>
            <a:r>
              <a:rPr lang="hu-HU" sz="2400" dirty="0" err="1" smtClean="0"/>
              <a:t>mindannyiunkat</a:t>
            </a:r>
            <a:r>
              <a:rPr lang="hu-HU" sz="2400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35381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KÖZÉPPONTBAN A GYEREKEK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</a:t>
            </a:r>
            <a:r>
              <a:rPr lang="hu-HU" dirty="0">
                <a:solidFill>
                  <a:srgbClr val="7030A0"/>
                </a:solidFill>
              </a:rPr>
              <a:t>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97082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 gyermekeink Isten gyermekei is!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Mennyire lennél dühös, ha valaki felelőtlenül a gyermeked vesztét okozná?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7030A0"/>
                </a:solidFill>
              </a:rPr>
              <a:t>Érted-e, érzékeled-e szülői hivatásod igazi felelősségét?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600" dirty="0">
              <a:solidFill>
                <a:srgbClr val="7030A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0070C0"/>
                </a:solidFill>
              </a:rPr>
              <a:t>A gyermekekből felnőttek lesznek, és egy idő után ők maguk is szülőkké válnak. És </a:t>
            </a:r>
            <a:r>
              <a:rPr lang="hu-HU" sz="2600" smtClean="0">
                <a:solidFill>
                  <a:srgbClr val="0070C0"/>
                </a:solidFill>
              </a:rPr>
              <a:t>továbbadják </a:t>
            </a:r>
            <a:r>
              <a:rPr lang="hu-HU" sz="2600" smtClean="0">
                <a:solidFill>
                  <a:srgbClr val="0070C0"/>
                </a:solidFill>
              </a:rPr>
              <a:t>gyermekeiknek </a:t>
            </a:r>
            <a:r>
              <a:rPr lang="hu-HU" sz="2600" dirty="0" smtClean="0">
                <a:solidFill>
                  <a:srgbClr val="0070C0"/>
                </a:solidFill>
              </a:rPr>
              <a:t>mindazt a jót, amit ők is megtanultak. </a:t>
            </a:r>
            <a:r>
              <a:rPr lang="hu-HU" sz="2600" dirty="0" smtClean="0">
                <a:solidFill>
                  <a:srgbClr val="C00000"/>
                </a:solidFill>
              </a:rPr>
              <a:t>Így örökítjük az áldást nemzedékről nemzedékre ezer nemzetségen át!</a:t>
            </a:r>
          </a:p>
        </p:txBody>
      </p:sp>
    </p:spTree>
    <p:extLst>
      <p:ext uri="{BB962C8B-B14F-4D97-AF65-F5344CB8AC3E}">
        <p14:creationId xmlns:p14="http://schemas.microsoft.com/office/powerpoint/2010/main" val="6831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12277</TotalTime>
  <Words>703</Words>
  <Application>Microsoft Office PowerPoint</Application>
  <PresentationFormat>Szélesvásznú</PresentationFormat>
  <Paragraphs>71</Paragraphs>
  <Slides>9</Slides>
  <Notes>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3" baseType="lpstr">
      <vt:lpstr>Arial</vt:lpstr>
      <vt:lpstr>Calibri</vt:lpstr>
      <vt:lpstr>Gill Sans MT</vt:lpstr>
      <vt:lpstr>Gallery</vt:lpstr>
      <vt:lpstr>Középpontban a gyerekek</vt:lpstr>
      <vt:lpstr> máté evangéliuma 18. rész 11-14.  versek</vt:lpstr>
      <vt:lpstr>Középpontban a gyerekek bevezető gondolatok</vt:lpstr>
      <vt:lpstr>Középpontban a gyerekek bevezető gondolatok</vt:lpstr>
      <vt:lpstr>Középpontban a gyerekek bevezető gondolatok</vt:lpstr>
      <vt:lpstr>KICSIK ÉS FOGÉKONYAK</vt:lpstr>
      <vt:lpstr>VEZETÉSRE VAN SZÜKSÉGÜK</vt:lpstr>
      <vt:lpstr>Elveszett bárányok</vt:lpstr>
      <vt:lpstr>KÖZÉPPONTBAN A GYEREKEK záró gondolatok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1027</cp:revision>
  <cp:lastPrinted>2022-04-14T22:32:42Z</cp:lastPrinted>
  <dcterms:created xsi:type="dcterms:W3CDTF">2020-09-26T18:34:06Z</dcterms:created>
  <dcterms:modified xsi:type="dcterms:W3CDTF">2024-08-27T14:03:10Z</dcterms:modified>
</cp:coreProperties>
</file>