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58" r:id="rId3"/>
    <p:sldId id="363" r:id="rId4"/>
    <p:sldId id="364" r:id="rId5"/>
    <p:sldId id="319" r:id="rId6"/>
    <p:sldId id="365" r:id="rId7"/>
    <p:sldId id="367" r:id="rId8"/>
    <p:sldId id="366" r:id="rId9"/>
    <p:sldId id="362" r:id="rId10"/>
    <p:sldId id="368" r:id="rId11"/>
    <p:sldId id="36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50" autoAdjust="0"/>
    <p:restoredTop sz="94660"/>
  </p:normalViewPr>
  <p:slideViewPr>
    <p:cSldViewPr snapToGrid="0">
      <p:cViewPr varScale="1">
        <p:scale>
          <a:sx n="75" d="100"/>
          <a:sy n="75" d="100"/>
        </p:scale>
        <p:origin x="78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32"/>
    </p:cViewPr>
  </p:sorterViewPr>
  <p:notesViewPr>
    <p:cSldViewPr snapToGrid="0">
      <p:cViewPr varScale="1">
        <p:scale>
          <a:sx n="51" d="100"/>
          <a:sy n="51" d="100"/>
        </p:scale>
        <p:origin x="269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F0AA7C-D6D9-47A1-957F-AE1FD420E583}" type="datetimeFigureOut">
              <a:rPr lang="hu-HU" smtClean="0"/>
              <a:t>2023. 01. 28.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17454-6CD4-40EA-AA78-DFF3366CDF5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392810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5E56D-A941-4D5E-A5DE-0EF8E59BEA46}" type="datetimeFigureOut">
              <a:rPr lang="hu-HU" smtClean="0"/>
              <a:t>2023. 01. 28.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56AB7-9312-4745-8F1D-B298FA6D982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6957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0683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72263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17760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781851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198541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998934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87624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3600" dirty="0" smtClean="0"/>
              <a:t>Középpontban a kapcsolatok</a:t>
            </a:r>
            <a:endParaRPr lang="hu-HU" sz="36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rgbClr val="C00000"/>
                </a:solidFill>
              </a:rPr>
              <a:t>Isten megáldja az egyetértésben élőket</a:t>
            </a:r>
            <a:endParaRPr lang="hu-H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41525" y="798973"/>
            <a:ext cx="3276246" cy="2247117"/>
          </a:xfrm>
        </p:spPr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A kapcsolati feszültségek rendezése – 3.szint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</a:t>
            </a:r>
            <a:r>
              <a:rPr lang="hu-HU" sz="2000" dirty="0">
                <a:solidFill>
                  <a:srgbClr val="0070C0"/>
                </a:solidFill>
              </a:rPr>
              <a:t>Ha nem hallgat </a:t>
            </a:r>
            <a:r>
              <a:rPr lang="hu-HU" sz="2000" dirty="0" smtClean="0">
                <a:solidFill>
                  <a:srgbClr val="0070C0"/>
                </a:solidFill>
              </a:rPr>
              <a:t>rájuk</a:t>
            </a:r>
            <a:r>
              <a:rPr lang="hu-HU" sz="2000" dirty="0">
                <a:solidFill>
                  <a:srgbClr val="0070C0"/>
                </a:solidFill>
              </a:rPr>
              <a:t>, mondd meg a gyülekezetnek! Ha pedig a gyülekezetre sem hallgat, tekintsd olyannak, </a:t>
            </a:r>
            <a:r>
              <a:rPr lang="hu-HU" sz="2000" dirty="0" smtClean="0">
                <a:solidFill>
                  <a:srgbClr val="0070C0"/>
                </a:solidFill>
              </a:rPr>
              <a:t>mint </a:t>
            </a:r>
            <a:r>
              <a:rPr lang="hu-HU" sz="2000" dirty="0">
                <a:solidFill>
                  <a:srgbClr val="0070C0"/>
                </a:solidFill>
              </a:rPr>
              <a:t>a pogányt vagy a vámszedőt</a:t>
            </a:r>
            <a:r>
              <a:rPr lang="hu-HU" sz="2000" dirty="0" smtClean="0">
                <a:solidFill>
                  <a:srgbClr val="0070C0"/>
                </a:solidFill>
              </a:rPr>
              <a:t>!</a:t>
            </a:r>
            <a:r>
              <a:rPr lang="hu-HU" sz="2000" dirty="0" smtClean="0">
                <a:solidFill>
                  <a:srgbClr val="0070C0"/>
                </a:solidFill>
              </a:rPr>
              <a:t>” </a:t>
            </a:r>
            <a:endParaRPr lang="hu-HU" sz="2000" dirty="0" smtClean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Mt </a:t>
            </a: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18,17</a:t>
            </a:r>
            <a:endParaRPr lang="hu-HU" sz="2000" dirty="0" smtClean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261257"/>
            <a:ext cx="6297386" cy="557784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="1" dirty="0" smtClean="0"/>
              <a:t>KÖZÖS TEHERVISELÉS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a KÖZÖSSÉGNEK megtartó szerepe van!</a:t>
            </a:r>
            <a:endParaRPr lang="hu-HU" sz="2200" dirty="0" smtClean="0"/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>
                <a:solidFill>
                  <a:srgbClr val="7030A0"/>
                </a:solidFill>
              </a:rPr>
              <a:t>A gonosz legzseniálisabb vívmánya, hogy atomjaira bontotta a társadalmat, magánügynek deklarálva a mindennapi élet számos olyan területét, melyben egyébként szükségünk lenne egymás tapasztalataira, bölcsességére, támogatására - ÖSSZEFOGÁSRA.</a:t>
            </a: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>
                <a:solidFill>
                  <a:srgbClr val="FF0000"/>
                </a:solidFill>
              </a:rPr>
              <a:t>A következő lépés pedig az lett, hogy Isten illetékességét is megkérdőjelezte – senki sem tartozik felelősséggel Istennek. </a:t>
            </a:r>
            <a:r>
              <a:rPr lang="hu-HU" sz="2000" dirty="0" smtClean="0"/>
              <a:t>ERGO:</a:t>
            </a:r>
            <a:r>
              <a:rPr lang="hu-HU" sz="2000" dirty="0" smtClean="0">
                <a:solidFill>
                  <a:srgbClr val="C00000"/>
                </a:solidFill>
              </a:rPr>
              <a:t> sem Isten, sem a gyülekezet nem kérhet számon engem!</a:t>
            </a: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000" dirty="0" smtClean="0">
              <a:solidFill>
                <a:srgbClr val="FF000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A HAJLÍTHATATLANOKNAK MEGTÉRÉSRE ÉS ÚJJÁSZÜLETÉSRE VAN SZÜKSÉGÜK!</a:t>
            </a: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>
                <a:solidFill>
                  <a:srgbClr val="0070C0"/>
                </a:solidFill>
              </a:rPr>
              <a:t>A megingott bizalom nem áll helyre magától.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708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KÖZÉPPONTBAN A kapcsolatok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záró </a:t>
            </a:r>
            <a:r>
              <a:rPr lang="hu-HU" dirty="0">
                <a:solidFill>
                  <a:srgbClr val="7030A0"/>
                </a:solidFill>
              </a:rPr>
              <a:t>gondolatok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579257" cy="3970822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/>
              <a:t>Ismerünk néhány aranyszabályt, melyek érvényesek </a:t>
            </a:r>
            <a:r>
              <a:rPr lang="hu-HU" sz="2800" dirty="0" err="1" smtClean="0"/>
              <a:t>midenféle</a:t>
            </a:r>
            <a:r>
              <a:rPr lang="hu-HU" sz="2800" dirty="0" smtClean="0"/>
              <a:t> kapcsolatra: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6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hu-HU" sz="2600" dirty="0" smtClean="0">
                <a:solidFill>
                  <a:srgbClr val="7030A0"/>
                </a:solidFill>
              </a:rPr>
              <a:t>„Szeresd </a:t>
            </a:r>
            <a:r>
              <a:rPr lang="hu-HU" sz="2600" dirty="0">
                <a:solidFill>
                  <a:srgbClr val="7030A0"/>
                </a:solidFill>
              </a:rPr>
              <a:t>az Urat, a te Istenedet teljes szívedből, teljes </a:t>
            </a:r>
            <a:r>
              <a:rPr lang="hu-HU" sz="2600" dirty="0" err="1">
                <a:solidFill>
                  <a:srgbClr val="7030A0"/>
                </a:solidFill>
              </a:rPr>
              <a:t>lelkedből</a:t>
            </a:r>
            <a:r>
              <a:rPr lang="hu-HU" sz="2600" dirty="0">
                <a:solidFill>
                  <a:srgbClr val="7030A0"/>
                </a:solidFill>
              </a:rPr>
              <a:t> és teljes </a:t>
            </a:r>
            <a:r>
              <a:rPr lang="hu-HU" sz="2600" dirty="0" smtClean="0">
                <a:solidFill>
                  <a:srgbClr val="7030A0"/>
                </a:solidFill>
              </a:rPr>
              <a:t>elmédből. Ez </a:t>
            </a:r>
            <a:r>
              <a:rPr lang="hu-HU" sz="2600" dirty="0">
                <a:solidFill>
                  <a:srgbClr val="7030A0"/>
                </a:solidFill>
              </a:rPr>
              <a:t>az első és a nagy parancsolat</a:t>
            </a:r>
            <a:r>
              <a:rPr lang="hu-HU" sz="2600" dirty="0" smtClean="0">
                <a:solidFill>
                  <a:srgbClr val="7030A0"/>
                </a:solidFill>
              </a:rPr>
              <a:t>. </a:t>
            </a:r>
            <a:r>
              <a:rPr lang="hu-HU" sz="2600" baseline="30000" dirty="0">
                <a:solidFill>
                  <a:srgbClr val="7030A0"/>
                </a:solidFill>
              </a:rPr>
              <a:t> </a:t>
            </a:r>
            <a:r>
              <a:rPr lang="hu-HU" sz="2600" dirty="0">
                <a:solidFill>
                  <a:srgbClr val="7030A0"/>
                </a:solidFill>
              </a:rPr>
              <a:t>A második hasonló ehhez: Szeresd felebarátodat, mint magadat</a:t>
            </a:r>
            <a:r>
              <a:rPr lang="hu-HU" sz="2600" dirty="0" smtClean="0">
                <a:solidFill>
                  <a:srgbClr val="7030A0"/>
                </a:solidFill>
              </a:rPr>
              <a:t>.” (Mt 22,37-39)</a:t>
            </a:r>
            <a:endParaRPr lang="hu-HU" sz="2600" dirty="0">
              <a:solidFill>
                <a:srgbClr val="7030A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hu-HU" sz="2600" dirty="0" smtClean="0">
                <a:solidFill>
                  <a:srgbClr val="0070C0"/>
                </a:solidFill>
              </a:rPr>
              <a:t>„…mindazt</a:t>
            </a:r>
            <a:r>
              <a:rPr lang="hu-HU" sz="2600" dirty="0">
                <a:solidFill>
                  <a:srgbClr val="0070C0"/>
                </a:solidFill>
              </a:rPr>
              <a:t>, amit akartok, hogy az emberek megtegyenek veletek, ti is tegyétek meg </a:t>
            </a:r>
            <a:r>
              <a:rPr lang="hu-HU" sz="2600" dirty="0" smtClean="0">
                <a:solidFill>
                  <a:srgbClr val="0070C0"/>
                </a:solidFill>
              </a:rPr>
              <a:t>velük.” </a:t>
            </a:r>
            <a:r>
              <a:rPr lang="hu-HU" sz="2600" dirty="0">
                <a:solidFill>
                  <a:srgbClr val="0070C0"/>
                </a:solidFill>
              </a:rPr>
              <a:t>(</a:t>
            </a:r>
            <a:r>
              <a:rPr lang="hu-HU" sz="2600" dirty="0" smtClean="0">
                <a:solidFill>
                  <a:srgbClr val="0070C0"/>
                </a:solidFill>
              </a:rPr>
              <a:t>Mt 7,12)</a:t>
            </a:r>
            <a:endParaRPr lang="hu-HU" sz="26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7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hu-HU" sz="2800" dirty="0" smtClean="0"/>
              <a:t>A kapcsolatok akkor működnek jól, ha tagjai közös alapokon állnak.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hu-HU" sz="2800" dirty="0" smtClean="0"/>
              <a:t>Egyetlen alapot ismerek, mely mindent és mindenkit képes megtartani: 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hu-HU" sz="2800" b="1" dirty="0" smtClean="0">
                <a:solidFill>
                  <a:srgbClr val="C00000"/>
                </a:solidFill>
              </a:rPr>
              <a:t>JÉZUS KRISZTUST! </a:t>
            </a:r>
            <a:endParaRPr lang="hu-HU" sz="2800" b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12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18. rész 15-20.  versek</a:t>
            </a:r>
            <a:endParaRPr lang="hu-HU" sz="2800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53295" y="2315467"/>
            <a:ext cx="12135630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/>
              <a:t>15</a:t>
            </a:r>
            <a:r>
              <a:rPr lang="hu-HU" sz="2400" dirty="0"/>
              <a:t>Ha pedig vétkezik ellened a testvéred, menj el hozzá, fedd meg négyszemközt: ha hallgat rád,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megnyerted </a:t>
            </a:r>
            <a:r>
              <a:rPr lang="hu-HU" sz="2400" dirty="0"/>
              <a:t>a testvéredet. </a:t>
            </a:r>
            <a:r>
              <a:rPr lang="hu-HU" sz="2400" baseline="30000" dirty="0"/>
              <a:t>16</a:t>
            </a:r>
            <a:r>
              <a:rPr lang="hu-HU" sz="2400" dirty="0"/>
              <a:t>Ha pedig nem hallgat rád, </a:t>
            </a:r>
            <a:r>
              <a:rPr lang="hu-HU" sz="2400" dirty="0" err="1"/>
              <a:t>végy</a:t>
            </a:r>
            <a:r>
              <a:rPr lang="hu-HU" sz="2400" dirty="0"/>
              <a:t> magad mellé még egy vagy két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embert</a:t>
            </a:r>
            <a:r>
              <a:rPr lang="hu-HU" sz="2400" dirty="0"/>
              <a:t>, hogy két vagy három tanú szava erősítsen meg minden vallomást. </a:t>
            </a:r>
            <a:r>
              <a:rPr lang="hu-HU" sz="2400" baseline="30000" dirty="0"/>
              <a:t>17</a:t>
            </a:r>
            <a:r>
              <a:rPr lang="hu-HU" sz="2400" dirty="0"/>
              <a:t>Ha nem hallgat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rájuk</a:t>
            </a:r>
            <a:r>
              <a:rPr lang="hu-HU" sz="2400" dirty="0"/>
              <a:t>, mondd meg a gyülekezetnek! Ha pedig a gyülekezetre sem hallgat, tekintsd olyannak,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mint </a:t>
            </a:r>
            <a:r>
              <a:rPr lang="hu-HU" sz="2400" dirty="0"/>
              <a:t>a pogányt vagy a vámszedőt! </a:t>
            </a:r>
            <a:r>
              <a:rPr lang="hu-HU" sz="2400" baseline="30000" dirty="0"/>
              <a:t>18</a:t>
            </a:r>
            <a:r>
              <a:rPr lang="hu-HU" sz="2400" dirty="0"/>
              <a:t>Bizony mondom nektek: amit megköttök a földön, kötve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lesz </a:t>
            </a:r>
            <a:r>
              <a:rPr lang="hu-HU" sz="2400" dirty="0"/>
              <a:t>a mennyben is, amit pedig feloldotok a földön, oldva lesz a mennyben is. </a:t>
            </a:r>
            <a:r>
              <a:rPr lang="hu-HU" sz="2400" baseline="30000" dirty="0"/>
              <a:t>19</a:t>
            </a:r>
            <a:r>
              <a:rPr lang="hu-HU" sz="2400" dirty="0"/>
              <a:t>Bizony mondom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nektek </a:t>
            </a:r>
            <a:r>
              <a:rPr lang="hu-HU" sz="2400" dirty="0"/>
              <a:t>azt is, hogy ha közületek ketten egyetértenek a földön </a:t>
            </a:r>
            <a:r>
              <a:rPr lang="hu-HU" sz="2400" dirty="0" err="1"/>
              <a:t>mindabban</a:t>
            </a:r>
            <a:r>
              <a:rPr lang="hu-HU" sz="2400" dirty="0"/>
              <a:t>, amit kérnek, azt mind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megadja </a:t>
            </a:r>
            <a:r>
              <a:rPr lang="hu-HU" sz="2400" dirty="0"/>
              <a:t>nekik az én mennyei Atyám. </a:t>
            </a:r>
            <a:r>
              <a:rPr lang="hu-HU" sz="2400" baseline="30000" dirty="0"/>
              <a:t>20</a:t>
            </a:r>
            <a:r>
              <a:rPr lang="hu-HU" sz="2400" dirty="0"/>
              <a:t>Mert ahol ketten vagy hárman összegyűlnek az én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nevemben</a:t>
            </a:r>
            <a:r>
              <a:rPr lang="hu-HU" sz="2400" dirty="0"/>
              <a:t>, ott vagyok közöttük. </a:t>
            </a:r>
            <a:endParaRPr lang="hu-HU" sz="2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95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Középpontban a kapcsolatok</a:t>
            </a:r>
            <a:r>
              <a:rPr lang="hu-HU" dirty="0"/>
              <a:t/>
            </a:r>
            <a:br>
              <a:rPr lang="hu-HU" dirty="0"/>
            </a:br>
            <a:r>
              <a:rPr lang="hu-HU" dirty="0">
                <a:solidFill>
                  <a:srgbClr val="7030A0"/>
                </a:solidFill>
              </a:rPr>
              <a:t>bevezető gondolatok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579257" cy="344859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>
                <a:solidFill>
                  <a:srgbClr val="7030A0"/>
                </a:solidFill>
              </a:rPr>
              <a:t>ŐSZINTESÉG, EGYENESSÉG, DISZKRÉCIÓ, FELELŐSSÉG</a:t>
            </a:r>
            <a:endParaRPr lang="hu-HU" sz="2800" u="sng" dirty="0" smtClean="0">
              <a:solidFill>
                <a:srgbClr val="7030A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 smtClean="0">
                <a:solidFill>
                  <a:srgbClr val="0070C0"/>
                </a:solidFill>
              </a:rPr>
              <a:t>készség a bűnbánatra és a megtérésre</a:t>
            </a:r>
            <a:endParaRPr lang="hu-HU" sz="2600" dirty="0" smtClean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 smtClean="0">
                <a:solidFill>
                  <a:srgbClr val="0070C0"/>
                </a:solidFill>
              </a:rPr>
              <a:t>elismerés, beismerés, korrekció</a:t>
            </a:r>
            <a:endParaRPr lang="hu-HU" sz="2600" dirty="0" smtClean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 smtClean="0">
                <a:solidFill>
                  <a:srgbClr val="0070C0"/>
                </a:solidFill>
              </a:rPr>
              <a:t>hajlandóság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600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>
                <a:solidFill>
                  <a:srgbClr val="7030A0"/>
                </a:solidFill>
              </a:rPr>
              <a:t>A bűn nemcsak az emberektől szakít el, hanem Istentől is.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 smtClean="0">
                <a:solidFill>
                  <a:srgbClr val="0070C0"/>
                </a:solidFill>
              </a:rPr>
              <a:t>megmérgezi a kapcsolatokat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6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>
                <a:solidFill>
                  <a:srgbClr val="7030A0"/>
                </a:solidFill>
              </a:rPr>
              <a:t>Közös teherviselés, közös felelősség</a:t>
            </a:r>
            <a:endParaRPr lang="hu-HU" sz="2800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06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Középpontban </a:t>
            </a:r>
            <a:r>
              <a:rPr lang="hu-HU" smtClean="0"/>
              <a:t>a kapcsolatok</a:t>
            </a:r>
            <a:r>
              <a:rPr lang="hu-HU" dirty="0"/>
              <a:t/>
            </a:r>
            <a:br>
              <a:rPr lang="hu-HU" dirty="0"/>
            </a:br>
            <a:r>
              <a:rPr lang="hu-HU" dirty="0">
                <a:solidFill>
                  <a:srgbClr val="7030A0"/>
                </a:solidFill>
              </a:rPr>
              <a:t>bevezető gondolatok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579257" cy="344859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>
                <a:solidFill>
                  <a:srgbClr val="C00000"/>
                </a:solidFill>
              </a:rPr>
              <a:t>A MÁSIK EMBER SZABADSÁGÁNAK SEMMIBEVÉTELE BŰN</a:t>
            </a:r>
            <a:endParaRPr lang="hu-HU" sz="2800" dirty="0">
              <a:solidFill>
                <a:srgbClr val="7030A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>
                <a:solidFill>
                  <a:srgbClr val="0070C0"/>
                </a:solidFill>
              </a:rPr>
              <a:t>a</a:t>
            </a:r>
            <a:r>
              <a:rPr lang="hu-HU" sz="2600" dirty="0" smtClean="0">
                <a:solidFill>
                  <a:srgbClr val="0070C0"/>
                </a:solidFill>
              </a:rPr>
              <a:t> duzzogás, sértődés hordozása, a különböző érzelmi játszmák az érdekérvényesítésben – legtöbbször családon belül (akár a gyülekezet nagy családján belül) – megrontják a bizalmat és távolságot szülnek.</a:t>
            </a:r>
            <a:endParaRPr lang="hu-HU" sz="26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>
                <a:solidFill>
                  <a:srgbClr val="C00000"/>
                </a:solidFill>
              </a:rPr>
              <a:t>MIHAMARABB RENDEZNI KELL A VITÁS ÜGYEKET</a:t>
            </a:r>
            <a:endParaRPr lang="hu-H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272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ISTEN MEGÁLDJA AZ EGYETÉRTÉSBEN ÉLŐKET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</a:t>
            </a:r>
            <a:r>
              <a:rPr lang="hu-HU" sz="2000" dirty="0">
                <a:solidFill>
                  <a:srgbClr val="0070C0"/>
                </a:solidFill>
              </a:rPr>
              <a:t>Ó, mily szép és mily gyönyörűséges, ha a testvérek egyetértésben élnek! Csak oda küld az ÚR áldást és életet </a:t>
            </a:r>
            <a:r>
              <a:rPr lang="hu-HU" sz="2000" dirty="0" smtClean="0">
                <a:solidFill>
                  <a:srgbClr val="0070C0"/>
                </a:solidFill>
              </a:rPr>
              <a:t>mindenkor</a:t>
            </a:r>
            <a:r>
              <a:rPr lang="hu-HU" sz="2000" dirty="0" smtClean="0">
                <a:solidFill>
                  <a:srgbClr val="0070C0"/>
                </a:solidFill>
              </a:rPr>
              <a:t>. </a:t>
            </a:r>
            <a:r>
              <a:rPr lang="hu-HU" sz="2000" dirty="0" smtClean="0">
                <a:solidFill>
                  <a:srgbClr val="0070C0"/>
                </a:solidFill>
              </a:rPr>
              <a:t>” </a:t>
            </a:r>
            <a:endParaRPr lang="hu-HU" sz="20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Zsolt 133,1.3</a:t>
            </a:r>
            <a:endParaRPr lang="hu-HU" sz="2000" dirty="0" smtClean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261257"/>
            <a:ext cx="6012470" cy="557784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C00000"/>
                </a:solidFill>
              </a:rPr>
              <a:t>Isten szereti a szövetségeket</a:t>
            </a:r>
            <a:endParaRPr lang="hu-HU" sz="2200" dirty="0" smtClean="0">
              <a:solidFill>
                <a:srgbClr val="C0000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dirty="0" smtClean="0"/>
              <a:t>„</a:t>
            </a:r>
            <a:r>
              <a:rPr lang="hu-HU" dirty="0"/>
              <a:t>Útra kelnek-e ketten együtt, ha nem egyeztek meg</a:t>
            </a:r>
            <a:r>
              <a:rPr lang="hu-HU" dirty="0" smtClean="0"/>
              <a:t>?</a:t>
            </a:r>
            <a:r>
              <a:rPr lang="hu-HU" dirty="0" smtClean="0"/>
              <a:t>” (Ám 3,3)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dirty="0"/>
              <a:t>„Az ember ezért elhagyja apját és anyját, és ragaszkodik feleségéhez, és lesznek ketten egy testté</a:t>
            </a:r>
            <a:r>
              <a:rPr lang="hu-HU" dirty="0" smtClean="0"/>
              <a:t>.” (</a:t>
            </a:r>
            <a:r>
              <a:rPr lang="hu-HU" dirty="0" err="1" smtClean="0"/>
              <a:t>Ef</a:t>
            </a:r>
            <a:r>
              <a:rPr lang="hu-HU" dirty="0" smtClean="0"/>
              <a:t> 5,31)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dirty="0" smtClean="0"/>
              <a:t>„Eljön </a:t>
            </a:r>
            <a:r>
              <a:rPr lang="hu-HU" dirty="0"/>
              <a:t>az az idő – így szól az ÚR –, amikor új szövetséget kötök Izráel és Júda házával. </a:t>
            </a:r>
            <a:r>
              <a:rPr lang="hu-HU" dirty="0" smtClean="0"/>
              <a:t>…ilyen </a:t>
            </a:r>
            <a:r>
              <a:rPr lang="hu-HU" dirty="0"/>
              <a:t>lesz az a szövetség, amelyet Izráel házával fogok kötni, ha eljön az ideje – így szól az ÚR –: Törvényemet beléjük helyezem, szívükbe írom be. Én Istenük leszek, ők pedig az én népem lesznek</a:t>
            </a:r>
            <a:r>
              <a:rPr lang="hu-HU" dirty="0" smtClean="0"/>
              <a:t>.” (Jer 31, 31.33)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 smtClean="0">
              <a:solidFill>
                <a:srgbClr val="00206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7030A0"/>
                </a:solidFill>
              </a:rPr>
              <a:t>A földön megkötött szövetségek tovább élnek a mennyben:</a:t>
            </a:r>
            <a:endParaRPr lang="hu-HU" sz="2200" dirty="0" smtClean="0">
              <a:solidFill>
                <a:srgbClr val="7030A0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/>
              <a:t>„Bizony </a:t>
            </a:r>
            <a:r>
              <a:rPr lang="hu-HU" dirty="0"/>
              <a:t>mondom nektek: amit megköttök a földön, kötve </a:t>
            </a:r>
            <a:r>
              <a:rPr lang="hu-HU" dirty="0" smtClean="0"/>
              <a:t>lesz </a:t>
            </a:r>
            <a:r>
              <a:rPr lang="hu-HU" dirty="0"/>
              <a:t>a mennyben </a:t>
            </a:r>
            <a:r>
              <a:rPr lang="hu-HU" dirty="0" smtClean="0"/>
              <a:t>is…” (Mt 18,18)</a:t>
            </a:r>
            <a:endParaRPr lang="hu-HU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7030A0"/>
                </a:solidFill>
              </a:rPr>
              <a:t>A földön felbontott szövetségek oldva lesznek a mennyben is:</a:t>
            </a:r>
            <a:endParaRPr lang="hu-HU" sz="2200" dirty="0" smtClean="0">
              <a:solidFill>
                <a:srgbClr val="7030A0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/>
              <a:t>„…amit </a:t>
            </a:r>
            <a:r>
              <a:rPr lang="hu-HU" dirty="0"/>
              <a:t>pedig feloldotok a földön, oldva lesz a mennyben is</a:t>
            </a:r>
            <a:r>
              <a:rPr lang="hu-HU" dirty="0" smtClean="0"/>
              <a:t>.” (Mt 18,18)</a:t>
            </a:r>
            <a:endParaRPr lang="hu-HU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874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ISTEN MEGÁLDJA AZ EGYETÉRTÉSBEN ÉLŐKET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</a:t>
            </a:r>
            <a:r>
              <a:rPr lang="hu-HU" sz="2000" dirty="0">
                <a:solidFill>
                  <a:srgbClr val="0070C0"/>
                </a:solidFill>
              </a:rPr>
              <a:t>Ó, mily szép és mily gyönyörűséges, ha a testvérek egyetértésben élnek! Csak oda küld az ÚR áldást és életet </a:t>
            </a:r>
            <a:r>
              <a:rPr lang="hu-HU" sz="2000" dirty="0" smtClean="0">
                <a:solidFill>
                  <a:srgbClr val="0070C0"/>
                </a:solidFill>
              </a:rPr>
              <a:t>mindenkor</a:t>
            </a:r>
            <a:r>
              <a:rPr lang="hu-HU" sz="2000" dirty="0" smtClean="0">
                <a:solidFill>
                  <a:srgbClr val="0070C0"/>
                </a:solidFill>
              </a:rPr>
              <a:t>. </a:t>
            </a:r>
            <a:r>
              <a:rPr lang="hu-HU" sz="2000" dirty="0" smtClean="0">
                <a:solidFill>
                  <a:srgbClr val="0070C0"/>
                </a:solidFill>
              </a:rPr>
              <a:t>” </a:t>
            </a:r>
            <a:endParaRPr lang="hu-HU" sz="20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Zsolt 133,1.3</a:t>
            </a:r>
            <a:endParaRPr lang="hu-HU" sz="2000" dirty="0" smtClean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261257"/>
            <a:ext cx="6012470" cy="557784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C00000"/>
                </a:solidFill>
              </a:rPr>
              <a:t>Áldást nyernek, akik egyetértésben élnek</a:t>
            </a:r>
            <a:endParaRPr lang="hu-HU" sz="2200" dirty="0" smtClean="0">
              <a:solidFill>
                <a:srgbClr val="C00000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/>
              <a:t>„</a:t>
            </a:r>
            <a:r>
              <a:rPr lang="hu-HU" dirty="0" smtClean="0"/>
              <a:t>ha </a:t>
            </a:r>
            <a:r>
              <a:rPr lang="hu-HU" dirty="0"/>
              <a:t>közületek ketten egyetértenek a földön </a:t>
            </a:r>
            <a:r>
              <a:rPr lang="hu-HU" dirty="0" err="1"/>
              <a:t>mindabban</a:t>
            </a:r>
            <a:r>
              <a:rPr lang="hu-HU" dirty="0"/>
              <a:t>, amit kérnek, azt mind </a:t>
            </a:r>
            <a:r>
              <a:rPr lang="hu-HU" dirty="0" smtClean="0"/>
              <a:t>megadja </a:t>
            </a:r>
            <a:r>
              <a:rPr lang="hu-HU" dirty="0"/>
              <a:t>nekik az én mennyei Atyám.</a:t>
            </a:r>
            <a:r>
              <a:rPr lang="hu-HU" dirty="0" smtClean="0"/>
              <a:t>” (Mt 18,19)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dirty="0" smtClean="0">
                <a:solidFill>
                  <a:srgbClr val="0070C0"/>
                </a:solidFill>
              </a:rPr>
              <a:t>EGYETÉRTÉSRE JUTNAK!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/>
              <a:t>házastársak, testvérek, munkatársak, gyülekezeti tagok, stb.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KÉRÉSÜKET MEGADJA ISTEN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 smtClean="0">
              <a:solidFill>
                <a:srgbClr val="00206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7030A0"/>
                </a:solidFill>
              </a:rPr>
              <a:t>KAPCSOLATLELTÁR</a:t>
            </a:r>
            <a:endParaRPr lang="hu-HU" sz="2200" dirty="0" smtClean="0">
              <a:solidFill>
                <a:srgbClr val="7030A0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/>
              <a:t>A kapcsolatban élők egyetértésének a mértékét vizsgálja az élet számos fontos területén.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dirty="0" smtClean="0">
                <a:solidFill>
                  <a:srgbClr val="7030A0"/>
                </a:solidFill>
              </a:rPr>
              <a:t>Minél inkább egyetértenek, annál boldogabbak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dirty="0" smtClean="0"/>
              <a:t>Ezért fontos törekedni az egyetértésre, melyben segít a másik ember </a:t>
            </a:r>
            <a:r>
              <a:rPr lang="hu-HU" dirty="0" smtClean="0">
                <a:solidFill>
                  <a:srgbClr val="0070C0"/>
                </a:solidFill>
              </a:rPr>
              <a:t>MEGHALLGATÁSA, </a:t>
            </a:r>
            <a:r>
              <a:rPr lang="hu-HU" dirty="0" smtClean="0">
                <a:solidFill>
                  <a:srgbClr val="C00000"/>
                </a:solidFill>
              </a:rPr>
              <a:t>ELFOGADÁSA,</a:t>
            </a:r>
            <a:r>
              <a:rPr lang="hu-HU" dirty="0" smtClean="0">
                <a:solidFill>
                  <a:srgbClr val="7030A0"/>
                </a:solidFill>
              </a:rPr>
              <a:t> MEGÉRTÉSE, </a:t>
            </a:r>
            <a:r>
              <a:rPr lang="hu-HU" dirty="0" smtClean="0">
                <a:solidFill>
                  <a:srgbClr val="FF0000"/>
                </a:solidFill>
              </a:rPr>
              <a:t>MEGBECSÜLÉSE, </a:t>
            </a:r>
            <a:r>
              <a:rPr lang="hu-HU" dirty="0" smtClean="0">
                <a:solidFill>
                  <a:srgbClr val="0070C0"/>
                </a:solidFill>
              </a:rPr>
              <a:t>TISZTELETE, </a:t>
            </a:r>
            <a:r>
              <a:rPr lang="hu-HU" dirty="0" smtClean="0">
                <a:solidFill>
                  <a:srgbClr val="C00000"/>
                </a:solidFill>
              </a:rPr>
              <a:t>SZERETETE</a:t>
            </a:r>
            <a:endParaRPr lang="hu-HU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2942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41525" y="798973"/>
            <a:ext cx="3276246" cy="2247117"/>
          </a:xfrm>
        </p:spPr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A kapcsolati feszültségek rendezése – 1.szint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</a:t>
            </a:r>
            <a:r>
              <a:rPr lang="hu-HU" sz="2000" dirty="0" smtClean="0">
                <a:solidFill>
                  <a:srgbClr val="0070C0"/>
                </a:solidFill>
              </a:rPr>
              <a:t>Ha pedig vétkezik ellened a testvéred, menj el hozzá, fedd meg négyszemközt: ha hallgat rád, megnyerted a testvéredet.</a:t>
            </a:r>
            <a:r>
              <a:rPr lang="hu-HU" sz="2000" dirty="0" smtClean="0">
                <a:solidFill>
                  <a:srgbClr val="0070C0"/>
                </a:solidFill>
              </a:rPr>
              <a:t>” </a:t>
            </a:r>
          </a:p>
          <a:p>
            <a:pPr algn="r"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Mt 18,15</a:t>
            </a:r>
            <a:endParaRPr lang="hu-HU" sz="2000" dirty="0" smtClean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261257"/>
            <a:ext cx="6012470" cy="557784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b="1" dirty="0" smtClean="0"/>
              <a:t>NÉGYSZEMKÖZT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 smtClean="0">
              <a:solidFill>
                <a:srgbClr val="C0000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400" dirty="0" smtClean="0"/>
              <a:t>az kezdeményez, akit megbántottak</a:t>
            </a:r>
            <a:endParaRPr lang="hu-HU" sz="2400" dirty="0" smtClean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Ha nem kezdeményeztél, akkor engedd el.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600" dirty="0" smtClean="0">
                <a:solidFill>
                  <a:srgbClr val="FF0000"/>
                </a:solidFill>
              </a:rPr>
              <a:t>Legközelebb is szenvedni fogsz tőle!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000" dirty="0" smtClean="0">
              <a:solidFill>
                <a:srgbClr val="FF000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400" dirty="0" smtClean="0"/>
              <a:t>a beszélgetés lehetőséget ad a nézőpontok tisztázására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Általában ez elegendő is a félreértés vagy a feszültség rendezésére, ha mindkét félben meg vannak a bevezetésben felsorolt jellemvonások</a:t>
            </a:r>
            <a:endParaRPr lang="hu-HU" sz="24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626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Középpontban a kapcsolatok</a:t>
            </a:r>
            <a:r>
              <a:rPr lang="hu-HU" dirty="0"/>
              <a:t/>
            </a:r>
            <a:br>
              <a:rPr lang="hu-HU" dirty="0"/>
            </a:br>
            <a:r>
              <a:rPr lang="hu-HU" dirty="0">
                <a:solidFill>
                  <a:srgbClr val="7030A0"/>
                </a:solidFill>
              </a:rPr>
              <a:t>bevezető gondolatok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579257" cy="344859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8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>
                <a:solidFill>
                  <a:srgbClr val="7030A0"/>
                </a:solidFill>
              </a:rPr>
              <a:t>ŐSZINTESÉG, EGYENESSÉG, DISZKRÉCIÓ, FELELŐSSÉG</a:t>
            </a:r>
            <a:endParaRPr lang="hu-HU" sz="2800" u="sng" dirty="0" smtClean="0">
              <a:solidFill>
                <a:srgbClr val="7030A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 smtClean="0">
                <a:solidFill>
                  <a:srgbClr val="0070C0"/>
                </a:solidFill>
              </a:rPr>
              <a:t>készség a bűnbánatra és a megtérésre</a:t>
            </a:r>
            <a:endParaRPr lang="hu-HU" sz="2600" dirty="0" smtClean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 smtClean="0">
                <a:solidFill>
                  <a:srgbClr val="0070C0"/>
                </a:solidFill>
              </a:rPr>
              <a:t>elismerés, beismerés, korrekció</a:t>
            </a:r>
            <a:endParaRPr lang="hu-HU" sz="2600" dirty="0" smtClean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600" dirty="0" smtClean="0">
                <a:solidFill>
                  <a:srgbClr val="0070C0"/>
                </a:solidFill>
              </a:rPr>
              <a:t>hajlandóság</a:t>
            </a:r>
          </a:p>
        </p:txBody>
      </p:sp>
    </p:spTree>
    <p:extLst>
      <p:ext uri="{BB962C8B-B14F-4D97-AF65-F5344CB8AC3E}">
        <p14:creationId xmlns:p14="http://schemas.microsoft.com/office/powerpoint/2010/main" val="173425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41525" y="798973"/>
            <a:ext cx="3276246" cy="2247117"/>
          </a:xfrm>
        </p:spPr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A kapcsolati feszültségek rendezése – 2.szint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</a:t>
            </a:r>
            <a:r>
              <a:rPr lang="hu-HU" sz="2000" dirty="0">
                <a:solidFill>
                  <a:srgbClr val="0070C0"/>
                </a:solidFill>
              </a:rPr>
              <a:t>Ha pedig nem hallgat rád, </a:t>
            </a:r>
            <a:r>
              <a:rPr lang="hu-HU" sz="2000" dirty="0" err="1">
                <a:solidFill>
                  <a:srgbClr val="0070C0"/>
                </a:solidFill>
              </a:rPr>
              <a:t>végy</a:t>
            </a:r>
            <a:r>
              <a:rPr lang="hu-HU" sz="2000" dirty="0">
                <a:solidFill>
                  <a:srgbClr val="0070C0"/>
                </a:solidFill>
              </a:rPr>
              <a:t> magad mellé még egy vagy két </a:t>
            </a:r>
            <a:r>
              <a:rPr lang="hu-HU" sz="2000" dirty="0" smtClean="0">
                <a:solidFill>
                  <a:srgbClr val="0070C0"/>
                </a:solidFill>
              </a:rPr>
              <a:t>embert</a:t>
            </a:r>
            <a:r>
              <a:rPr lang="hu-HU" sz="2000" dirty="0">
                <a:solidFill>
                  <a:srgbClr val="0070C0"/>
                </a:solidFill>
              </a:rPr>
              <a:t>, hogy két vagy három tanú szava erősítsen meg minden </a:t>
            </a:r>
            <a:r>
              <a:rPr lang="hu-HU" sz="2000" dirty="0" smtClean="0">
                <a:solidFill>
                  <a:srgbClr val="0070C0"/>
                </a:solidFill>
              </a:rPr>
              <a:t>vallomást.</a:t>
            </a:r>
            <a:r>
              <a:rPr lang="hu-HU" sz="2000" dirty="0" smtClean="0">
                <a:solidFill>
                  <a:srgbClr val="0070C0"/>
                </a:solidFill>
              </a:rPr>
              <a:t>” </a:t>
            </a:r>
            <a:endParaRPr lang="hu-HU" sz="2000" dirty="0" smtClean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Mt </a:t>
            </a: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18,16</a:t>
            </a:r>
            <a:endParaRPr lang="hu-HU" sz="2000" dirty="0" smtClean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261257"/>
            <a:ext cx="6297386" cy="557784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="1" dirty="0" smtClean="0"/>
              <a:t>HATSZEMKÖZT </a:t>
            </a:r>
            <a:r>
              <a:rPr lang="hu-HU" sz="2400" dirty="0" smtClean="0"/>
              <a:t>vagy</a:t>
            </a:r>
            <a:r>
              <a:rPr lang="hu-HU" sz="2400" b="1" dirty="0" smtClean="0"/>
              <a:t> NYOLCSZEMKÖZT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a cél a kapcsolat helyreállítása és a feszültség feloldása</a:t>
            </a:r>
            <a:endParaRPr lang="hu-HU" sz="2200" dirty="0" smtClean="0"/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>
                <a:solidFill>
                  <a:srgbClr val="7030A0"/>
                </a:solidFill>
              </a:rPr>
              <a:t>A több „tanú” jelenléte lehetőséget biztosít arra, hogy kiderüljenek az esetleges hibás nézőpontok, valamint tévedések. Segítenek a jobb megértésben.</a:t>
            </a: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>
                <a:solidFill>
                  <a:srgbClr val="FF0000"/>
                </a:solidFill>
              </a:rPr>
              <a:t>Az alázattal és őszinte, szelíd szívvel élők ekkor már biztosan képesek rendezni a feszültséget.</a:t>
            </a: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000" dirty="0" smtClean="0">
              <a:solidFill>
                <a:srgbClr val="FF000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ALAPSZABÁLY: nem egymás fölé vagy alá rendelt minket Isten, hanem egymás mellé!</a:t>
            </a: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>
                <a:solidFill>
                  <a:srgbClr val="0070C0"/>
                </a:solidFill>
              </a:rPr>
              <a:t>Az akarat érvényesítő magatartás minden kapcsolatot felemészt.</a:t>
            </a:r>
            <a:endParaRPr lang="hu-HU" sz="20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015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3" grpId="0" uiExpand="1" build="p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12417</TotalTime>
  <Words>1029</Words>
  <Application>Microsoft Office PowerPoint</Application>
  <PresentationFormat>Szélesvásznú</PresentationFormat>
  <Paragraphs>105</Paragraphs>
  <Slides>11</Slides>
  <Notes>7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5" baseType="lpstr">
      <vt:lpstr>Arial</vt:lpstr>
      <vt:lpstr>Calibri</vt:lpstr>
      <vt:lpstr>Gill Sans MT</vt:lpstr>
      <vt:lpstr>Gallery</vt:lpstr>
      <vt:lpstr>Középpontban a kapcsolatok</vt:lpstr>
      <vt:lpstr> máté evangéliuma 18. rész 15-20.  versek</vt:lpstr>
      <vt:lpstr>Középpontban a kapcsolatok bevezető gondolatok</vt:lpstr>
      <vt:lpstr>Középpontban a kapcsolatok bevezető gondolatok</vt:lpstr>
      <vt:lpstr>ISTEN MEGÁLDJA AZ EGYETÉRTÉSBEN ÉLŐKET</vt:lpstr>
      <vt:lpstr>ISTEN MEGÁLDJA AZ EGYETÉRTÉSBEN ÉLŐKET</vt:lpstr>
      <vt:lpstr>A kapcsolati feszültségek rendezése – 1.szint</vt:lpstr>
      <vt:lpstr>Középpontban a kapcsolatok bevezető gondolatok</vt:lpstr>
      <vt:lpstr>A kapcsolati feszültségek rendezése – 2.szint</vt:lpstr>
      <vt:lpstr>A kapcsolati feszültségek rendezése – 3.szint</vt:lpstr>
      <vt:lpstr>KÖZÉPPONTBAN A kapcsolatok záró gondolatok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tékozló fiú</dc:title>
  <dc:creator>Hivatal</dc:creator>
  <cp:lastModifiedBy>Hivatal</cp:lastModifiedBy>
  <cp:revision>1041</cp:revision>
  <cp:lastPrinted>2022-04-14T22:32:42Z</cp:lastPrinted>
  <dcterms:created xsi:type="dcterms:W3CDTF">2020-09-26T18:34:06Z</dcterms:created>
  <dcterms:modified xsi:type="dcterms:W3CDTF">2023-01-28T22:48:15Z</dcterms:modified>
</cp:coreProperties>
</file>