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0" r:id="rId3"/>
    <p:sldId id="335" r:id="rId4"/>
    <p:sldId id="337" r:id="rId5"/>
    <p:sldId id="330" r:id="rId6"/>
    <p:sldId id="336" r:id="rId7"/>
    <p:sldId id="338" r:id="rId8"/>
    <p:sldId id="318" r:id="rId9"/>
    <p:sldId id="309" r:id="rId10"/>
    <p:sldId id="339" r:id="rId11"/>
    <p:sldId id="311" r:id="rId1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/>
              <a:t>közösségvállalás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Egymás </a:t>
            </a:r>
            <a:r>
              <a:rPr lang="hu-HU" sz="3200" smtClean="0">
                <a:solidFill>
                  <a:srgbClr val="C00000"/>
                </a:solidFill>
              </a:rPr>
              <a:t>szükségeinek betöltése</a:t>
            </a:r>
            <a:endParaRPr lang="hu-H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/>
                </a:solidFill>
              </a:rPr>
              <a:t>Közösséget vállalni jézussal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369455"/>
            <a:ext cx="6012470" cy="555535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0070C0"/>
                </a:solidFill>
              </a:rPr>
              <a:t>Ha betöltünk olyan szükséget, amelyet más nem képes betölteni önmagának, az közösségvállalást jelent számunkra Krisztussal</a:t>
            </a:r>
            <a:endParaRPr lang="hu-HU" sz="2400" dirty="0" smtClean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400" dirty="0" smtClean="0"/>
              <a:t>„Akkor </a:t>
            </a:r>
            <a:r>
              <a:rPr lang="hu-HU" sz="2400" dirty="0"/>
              <a:t>így szól a király a jobb keze felől állókhoz: Jöjjetek, Atyám </a:t>
            </a:r>
            <a:r>
              <a:rPr lang="hu-HU" sz="2400" dirty="0" err="1"/>
              <a:t>áldottai</a:t>
            </a:r>
            <a:r>
              <a:rPr lang="hu-HU" sz="2400" dirty="0"/>
              <a:t>, örököljétek az országot, amely készen áll számotokra a világ kezdete óta. </a:t>
            </a:r>
            <a:r>
              <a:rPr lang="hu-HU" sz="2400" dirty="0" smtClean="0"/>
              <a:t>Mert </a:t>
            </a:r>
            <a:r>
              <a:rPr lang="hu-HU" sz="2400" dirty="0"/>
              <a:t>éheztem, és ennem adtatok, szomjaztam, és innom adtatok, jövevény voltam, és befogadtatok, </a:t>
            </a:r>
            <a:r>
              <a:rPr lang="hu-HU" sz="2400" dirty="0" smtClean="0"/>
              <a:t>mezítelen </a:t>
            </a:r>
            <a:r>
              <a:rPr lang="hu-HU" sz="2400" dirty="0"/>
              <a:t>voltam, és felruháztatok, beteg voltam, és meglátogattatok, börtönben voltam, és eljöttetek hozzám. </a:t>
            </a:r>
            <a:r>
              <a:rPr lang="hu-HU" sz="2400" dirty="0" smtClean="0"/>
              <a:t>Akkor </a:t>
            </a:r>
            <a:r>
              <a:rPr lang="hu-HU" sz="2400" dirty="0"/>
              <a:t>így válaszolnak neki az igazak: Uram, mikor láttunk téged éhezni, hogy enned adtunk volna, vagy szomjazni, hogy innod adtunk volna? </a:t>
            </a:r>
            <a:r>
              <a:rPr lang="hu-HU" sz="2400" dirty="0" smtClean="0"/>
              <a:t>Mikor </a:t>
            </a:r>
            <a:r>
              <a:rPr lang="hu-HU" sz="2400" dirty="0"/>
              <a:t>láttunk jövevénynek, hogy befogadtunk volna, vagy mezítelennek, hogy felruháztunk volna? </a:t>
            </a:r>
            <a:r>
              <a:rPr lang="hu-HU" sz="2400" dirty="0" smtClean="0"/>
              <a:t>Mikor </a:t>
            </a:r>
            <a:r>
              <a:rPr lang="hu-HU" sz="2400" dirty="0"/>
              <a:t>láttunk betegen vagy börtönben, hogy elmentünk volna hozzád? </a:t>
            </a:r>
            <a:r>
              <a:rPr lang="hu-HU" sz="2400" dirty="0" smtClean="0"/>
              <a:t>A </a:t>
            </a:r>
            <a:r>
              <a:rPr lang="hu-HU" sz="2400" dirty="0"/>
              <a:t>király így felel majd nekik: Bizony mondom nektek, valahányszor megtettétek ezeket akár csak eggyel is az én legkisebb testvéreim közül, velem tettétek meg</a:t>
            </a:r>
            <a:r>
              <a:rPr lang="hu-HU" sz="2400" dirty="0" smtClean="0"/>
              <a:t>.” (Mt 25,34-40)</a:t>
            </a:r>
            <a:endParaRPr lang="hu-HU" sz="2200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496809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altLang="hu-HU" sz="1800" dirty="0" smtClean="0">
                <a:solidFill>
                  <a:srgbClr val="0070C0"/>
                </a:solidFill>
              </a:rPr>
              <a:t>„</a:t>
            </a:r>
            <a:r>
              <a:rPr lang="hu-HU" sz="1800" dirty="0" smtClean="0">
                <a:solidFill>
                  <a:srgbClr val="0070C0"/>
                </a:solidFill>
              </a:rPr>
              <a:t>Bizony </a:t>
            </a:r>
            <a:r>
              <a:rPr lang="hu-HU" sz="1800" dirty="0">
                <a:solidFill>
                  <a:srgbClr val="0070C0"/>
                </a:solidFill>
              </a:rPr>
              <a:t>mondom nektek, valahányszor megtettétek ezeket akár csak eggyel is az én legkisebb testvéreim közül, velem tettétek meg</a:t>
            </a:r>
            <a:r>
              <a:rPr lang="hu-HU" sz="1800" dirty="0" smtClean="0">
                <a:solidFill>
                  <a:srgbClr val="0070C0"/>
                </a:solidFill>
              </a:rPr>
              <a:t>.</a:t>
            </a:r>
            <a:r>
              <a:rPr lang="hu-HU" sz="1800" dirty="0" smtClean="0">
                <a:solidFill>
                  <a:srgbClr val="0070C0"/>
                </a:solidFill>
              </a:rPr>
              <a:t>”</a:t>
            </a:r>
            <a:endParaRPr lang="hu-HU" sz="1800" dirty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</a:rPr>
              <a:t>Mt</a:t>
            </a:r>
            <a:r>
              <a:rPr lang="hu-HU" sz="1800" dirty="0" smtClean="0">
                <a:solidFill>
                  <a:srgbClr val="0070C0"/>
                </a:solidFill>
              </a:rPr>
              <a:t> 25,40</a:t>
            </a:r>
            <a:endParaRPr lang="hu-H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záró gondolatok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72021" y="2024732"/>
            <a:ext cx="9607521" cy="4057413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400" dirty="0" smtClean="0">
              <a:solidFill>
                <a:srgbClr val="7030A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400" dirty="0">
              <a:solidFill>
                <a:srgbClr val="7030A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400" dirty="0" smtClean="0">
              <a:solidFill>
                <a:srgbClr val="7030A0"/>
              </a:solidFill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IGAZI KÖZÖSSÉG, KÖZÖSSÉGVÁLLALÁS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(szemléltetés)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400" dirty="0">
              <a:solidFill>
                <a:srgbClr val="7030A0"/>
              </a:solidFill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VEGYETEK RÉSZT EGYMÁS ÉLETÉBEN!</a:t>
            </a:r>
            <a:endParaRPr lang="hu-HU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br>
              <a:rPr lang="hu-HU" dirty="0" smtClean="0"/>
            </a:br>
            <a:r>
              <a:rPr lang="hu-HU" sz="2800" dirty="0" smtClean="0">
                <a:solidFill>
                  <a:srgbClr val="C00000"/>
                </a:solidFill>
              </a:rPr>
              <a:t>filippi levél </a:t>
            </a:r>
            <a:r>
              <a:rPr lang="hu-HU" sz="2800" dirty="0">
                <a:solidFill>
                  <a:srgbClr val="C00000"/>
                </a:solidFill>
              </a:rPr>
              <a:t>4</a:t>
            </a:r>
            <a:r>
              <a:rPr lang="hu-HU" sz="2800" dirty="0" smtClean="0">
                <a:solidFill>
                  <a:srgbClr val="C00000"/>
                </a:solidFill>
              </a:rPr>
              <a:t>. </a:t>
            </a:r>
            <a:r>
              <a:rPr lang="hu-HU" sz="2800" dirty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10-23. </a:t>
            </a:r>
            <a:r>
              <a:rPr lang="hu-HU" sz="2800" dirty="0">
                <a:solidFill>
                  <a:srgbClr val="C00000"/>
                </a:solidFill>
              </a:rPr>
              <a:t>versek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28600" y="2150562"/>
            <a:ext cx="1197783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aseline="30000" dirty="0"/>
              <a:t>10</a:t>
            </a:r>
            <a:r>
              <a:rPr lang="hu-HU" sz="2400" dirty="0"/>
              <a:t>Nagy volt az örömöm az Úrban, hogy végre felbuzdultatok a velem való törődésre. Mert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gondoskodtatok </a:t>
            </a:r>
            <a:r>
              <a:rPr lang="hu-HU" sz="2400" dirty="0"/>
              <a:t>volna, de nem volt rá alkalmatok. </a:t>
            </a:r>
            <a:r>
              <a:rPr lang="hu-HU" sz="2400" baseline="30000" dirty="0"/>
              <a:t>11</a:t>
            </a:r>
            <a:r>
              <a:rPr lang="hu-HU" sz="2400" dirty="0"/>
              <a:t>Nem a nélkülözés mondatja ezt velem,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mert </a:t>
            </a:r>
            <a:r>
              <a:rPr lang="hu-HU" sz="2400" dirty="0"/>
              <a:t>én megtanultam, hogy elégedett legyek azzal, amim van. </a:t>
            </a:r>
            <a:r>
              <a:rPr lang="hu-HU" sz="2400" baseline="30000" dirty="0"/>
              <a:t>12</a:t>
            </a:r>
            <a:r>
              <a:rPr lang="hu-HU" sz="2400" dirty="0"/>
              <a:t>Tudok szűkölködni, és tudok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bővölködni </a:t>
            </a:r>
            <a:r>
              <a:rPr lang="hu-HU" sz="2400" dirty="0"/>
              <a:t>is, egészen be vagyok avatva mindenbe, jóllakásba és éhezésbe, bővölködésbe és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nélkülözésbe </a:t>
            </a:r>
            <a:r>
              <a:rPr lang="hu-HU" sz="2400" dirty="0"/>
              <a:t>egyaránt. </a:t>
            </a:r>
            <a:r>
              <a:rPr lang="hu-HU" sz="2400" baseline="30000" dirty="0"/>
              <a:t>13</a:t>
            </a:r>
            <a:r>
              <a:rPr lang="hu-HU" sz="2400" dirty="0"/>
              <a:t>Mindenre van erőm Krisztusban, aki megerősít engem. </a:t>
            </a:r>
            <a:r>
              <a:rPr lang="hu-HU" sz="2400" baseline="30000" dirty="0"/>
              <a:t>14</a:t>
            </a:r>
            <a:r>
              <a:rPr lang="hu-HU" sz="2400" dirty="0"/>
              <a:t>Mégis jól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tettétek</a:t>
            </a:r>
            <a:r>
              <a:rPr lang="hu-HU" sz="2400" dirty="0"/>
              <a:t>, hogy közösséget vállaltatok velem nyomorúságomban. </a:t>
            </a:r>
            <a:r>
              <a:rPr lang="hu-HU" sz="2400" baseline="30000" dirty="0"/>
              <a:t>15</a:t>
            </a:r>
            <a:r>
              <a:rPr lang="hu-HU" sz="2400" dirty="0"/>
              <a:t>Azt pedig tudjátok ti is,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err="1" smtClean="0"/>
              <a:t>filippiek</a:t>
            </a:r>
            <a:r>
              <a:rPr lang="hu-HU" sz="2400" dirty="0"/>
              <a:t>, hogy az evangélium hirdetésének kezdetén, amikor eltávoztam Makedóniából, az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ajándékozás </a:t>
            </a:r>
            <a:r>
              <a:rPr lang="hu-HU" sz="2400" dirty="0"/>
              <a:t>és elfogadás tekintetében egyetlen gyülekezet sem vállalt velem közösséget, csak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ti </a:t>
            </a:r>
            <a:r>
              <a:rPr lang="hu-HU" sz="2400" dirty="0"/>
              <a:t>egyedül, </a:t>
            </a:r>
            <a:r>
              <a:rPr lang="hu-HU" sz="2400" baseline="30000" dirty="0"/>
              <a:t>16</a:t>
            </a:r>
            <a:r>
              <a:rPr lang="hu-HU" sz="2400" dirty="0"/>
              <a:t>mert egyszer-másszor </a:t>
            </a:r>
            <a:r>
              <a:rPr lang="hu-HU" sz="2400" dirty="0" err="1"/>
              <a:t>Thesszalonikába</a:t>
            </a:r>
            <a:r>
              <a:rPr lang="hu-HU" sz="2400" dirty="0"/>
              <a:t> is küldtetek szükségleteimre. </a:t>
            </a:r>
            <a:r>
              <a:rPr lang="hu-HU" sz="2400" baseline="30000" dirty="0"/>
              <a:t>17</a:t>
            </a:r>
            <a:r>
              <a:rPr lang="hu-HU" sz="2400" dirty="0"/>
              <a:t>Nem </a:t>
            </a:r>
            <a:r>
              <a:rPr lang="hu-HU" sz="2400" dirty="0" smtClean="0"/>
              <a:t>mintha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az </a:t>
            </a:r>
            <a:r>
              <a:rPr lang="hu-HU" sz="2400" dirty="0"/>
              <a:t>ajándékot kívánnám, hanem azt kívánom, hogy bőségesen kamatozzék az a ti javatokra.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br>
              <a:rPr lang="hu-HU" dirty="0" smtClean="0"/>
            </a:br>
            <a:r>
              <a:rPr lang="hu-HU" sz="2800" dirty="0" smtClean="0">
                <a:solidFill>
                  <a:srgbClr val="C00000"/>
                </a:solidFill>
              </a:rPr>
              <a:t>filippi levél </a:t>
            </a:r>
            <a:r>
              <a:rPr lang="hu-HU" sz="2800" dirty="0">
                <a:solidFill>
                  <a:srgbClr val="C00000"/>
                </a:solidFill>
              </a:rPr>
              <a:t>4</a:t>
            </a:r>
            <a:r>
              <a:rPr lang="hu-HU" sz="2800" dirty="0" smtClean="0">
                <a:solidFill>
                  <a:srgbClr val="C00000"/>
                </a:solidFill>
              </a:rPr>
              <a:t>. </a:t>
            </a:r>
            <a:r>
              <a:rPr lang="hu-HU" sz="2800" dirty="0">
                <a:solidFill>
                  <a:srgbClr val="C00000"/>
                </a:solidFill>
              </a:rPr>
              <a:t>rész </a:t>
            </a:r>
            <a:r>
              <a:rPr lang="hu-HU" sz="2800" dirty="0" smtClean="0">
                <a:solidFill>
                  <a:srgbClr val="C00000"/>
                </a:solidFill>
              </a:rPr>
              <a:t>10-23. </a:t>
            </a:r>
            <a:r>
              <a:rPr lang="hu-HU" sz="2800" dirty="0">
                <a:solidFill>
                  <a:srgbClr val="C00000"/>
                </a:solidFill>
              </a:rPr>
              <a:t>versek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28600" y="2704560"/>
            <a:ext cx="120364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aseline="30000" dirty="0"/>
              <a:t>18</a:t>
            </a:r>
            <a:r>
              <a:rPr lang="hu-HU" sz="2400" dirty="0"/>
              <a:t>Átvettem mindent, és bővelkedem. Megvan mindenem, miután megkaptam </a:t>
            </a:r>
            <a:r>
              <a:rPr lang="hu-HU" sz="2400" dirty="0" err="1"/>
              <a:t>Epafroditosztól</a:t>
            </a:r>
            <a:r>
              <a:rPr lang="hu-HU" sz="2400" dirty="0"/>
              <a:t>,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ami </a:t>
            </a:r>
            <a:r>
              <a:rPr lang="hu-HU" sz="2400" dirty="0"/>
              <a:t>tőletek jött jó illatú, kedves, Istennek tetsző áldozatként. </a:t>
            </a:r>
            <a:r>
              <a:rPr lang="hu-HU" sz="2400" baseline="30000" dirty="0"/>
              <a:t>19</a:t>
            </a:r>
            <a:r>
              <a:rPr lang="hu-HU" sz="2400" dirty="0"/>
              <a:t>Az én Istenem pedig be fogja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tölteni </a:t>
            </a:r>
            <a:r>
              <a:rPr lang="hu-HU" sz="2400" dirty="0"/>
              <a:t>minden szükségeteket az ő gazdagsága szerint dicsőséggel Krisztus Jézusban. </a:t>
            </a:r>
            <a:r>
              <a:rPr lang="hu-HU" sz="2400" baseline="30000" dirty="0"/>
              <a:t>20</a:t>
            </a:r>
            <a:r>
              <a:rPr lang="hu-HU" sz="2400" dirty="0"/>
              <a:t>A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dicsőség </a:t>
            </a:r>
            <a:r>
              <a:rPr lang="hu-HU" sz="2400" dirty="0"/>
              <a:t>pedig Istenünké és Atyánké örökkön-örökké. Ámen.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aseline="30000" dirty="0"/>
              <a:t>21</a:t>
            </a:r>
            <a:r>
              <a:rPr lang="hu-HU" sz="2400" dirty="0"/>
              <a:t>Köszöntsetek minden szentet Krisztus Jézusban! Köszöntenek titeket a velem levő testvérek.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aseline="30000" dirty="0" smtClean="0"/>
              <a:t>22</a:t>
            </a:r>
            <a:r>
              <a:rPr lang="hu-HU" sz="2400" dirty="0" smtClean="0"/>
              <a:t>Köszöntenek </a:t>
            </a:r>
            <a:r>
              <a:rPr lang="hu-HU" sz="2400" dirty="0"/>
              <a:t>titeket a szentek mind, főként pedig a császár udvarából valók. </a:t>
            </a:r>
            <a:r>
              <a:rPr lang="hu-HU" sz="2400" baseline="30000" dirty="0"/>
              <a:t>23</a:t>
            </a:r>
            <a:r>
              <a:rPr lang="hu-HU" sz="2400" dirty="0"/>
              <a:t>A mi Urunk </a:t>
            </a:r>
            <a:endParaRPr lang="hu-HU" sz="2400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/>
              <a:t>Jézus </a:t>
            </a:r>
            <a:r>
              <a:rPr lang="hu-HU" sz="2400" dirty="0"/>
              <a:t>Krisztus kegyelme legyen a ti </a:t>
            </a:r>
            <a:r>
              <a:rPr lang="hu-HU" sz="2400" dirty="0" err="1"/>
              <a:t>lelketekkel</a:t>
            </a:r>
            <a:r>
              <a:rPr lang="hu-HU" sz="2400" dirty="0"/>
              <a:t>! </a:t>
            </a:r>
            <a:endParaRPr lang="hu-HU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4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" y="0"/>
            <a:ext cx="12208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bevezető gondolatok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607521" cy="40099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800" dirty="0" smtClean="0">
                <a:solidFill>
                  <a:srgbClr val="7030A0"/>
                </a:solidFill>
              </a:rPr>
              <a:t>A leggyakrabban idézett rész a szakaszból: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400" dirty="0" smtClean="0"/>
              <a:t>„Tudok </a:t>
            </a:r>
            <a:r>
              <a:rPr lang="hu-HU" sz="2400" dirty="0"/>
              <a:t>szűkölködni, és tudok </a:t>
            </a:r>
            <a:r>
              <a:rPr lang="hu-HU" sz="2400" dirty="0" smtClean="0"/>
              <a:t>bővölködni </a:t>
            </a:r>
            <a:r>
              <a:rPr lang="hu-HU" sz="2400" dirty="0"/>
              <a:t>is, egészen be vagyok avatva mindenbe, jóllakásba és éhezésbe, bővölködésbe és </a:t>
            </a:r>
            <a:r>
              <a:rPr lang="hu-HU" sz="2400" dirty="0" smtClean="0"/>
              <a:t>nélkülözésbe </a:t>
            </a:r>
            <a:r>
              <a:rPr lang="hu-HU" sz="2400" dirty="0"/>
              <a:t>egyaránt. </a:t>
            </a:r>
            <a:r>
              <a:rPr lang="hu-HU" sz="2400" dirty="0" smtClean="0"/>
              <a:t>Mindenre </a:t>
            </a:r>
            <a:r>
              <a:rPr lang="hu-HU" sz="2400" dirty="0"/>
              <a:t>van erőm Krisztusban, aki megerősít engem</a:t>
            </a:r>
            <a:r>
              <a:rPr lang="hu-HU" sz="2400" dirty="0" smtClean="0"/>
              <a:t>.” (12-13. v)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400" dirty="0">
              <a:solidFill>
                <a:srgbClr val="C0000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800" dirty="0">
                <a:solidFill>
                  <a:srgbClr val="C00000"/>
                </a:solidFill>
              </a:rPr>
              <a:t>n</a:t>
            </a:r>
            <a:r>
              <a:rPr lang="hu-HU" sz="2800" dirty="0" smtClean="0">
                <a:solidFill>
                  <a:srgbClr val="C00000"/>
                </a:solidFill>
              </a:rPr>
              <a:t>em a </a:t>
            </a:r>
            <a:r>
              <a:rPr lang="hu-HU" sz="2800" dirty="0" smtClean="0">
                <a:solidFill>
                  <a:srgbClr val="7030A0"/>
                </a:solidFill>
              </a:rPr>
              <a:t>nélkülözésről</a:t>
            </a:r>
            <a:r>
              <a:rPr lang="hu-HU" sz="2800" dirty="0" smtClean="0">
                <a:solidFill>
                  <a:srgbClr val="C00000"/>
                </a:solidFill>
              </a:rPr>
              <a:t>, nem a </a:t>
            </a:r>
            <a:r>
              <a:rPr lang="hu-HU" sz="2800" dirty="0" err="1" smtClean="0">
                <a:solidFill>
                  <a:srgbClr val="7030A0"/>
                </a:solidFill>
              </a:rPr>
              <a:t>bővölködésről</a:t>
            </a:r>
            <a:r>
              <a:rPr lang="hu-HU" sz="2800" dirty="0" smtClean="0">
                <a:solidFill>
                  <a:srgbClr val="C00000"/>
                </a:solidFill>
              </a:rPr>
              <a:t>, nem az </a:t>
            </a:r>
            <a:r>
              <a:rPr lang="hu-HU" sz="2800" dirty="0" smtClean="0">
                <a:solidFill>
                  <a:srgbClr val="7030A0"/>
                </a:solidFill>
              </a:rPr>
              <a:t>erőről</a:t>
            </a:r>
            <a:r>
              <a:rPr lang="hu-HU" sz="2800" dirty="0" smtClean="0">
                <a:solidFill>
                  <a:srgbClr val="C00000"/>
                </a:solidFill>
              </a:rPr>
              <a:t> szól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800" dirty="0">
              <a:solidFill>
                <a:srgbClr val="C0000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800" dirty="0" smtClean="0">
                <a:solidFill>
                  <a:srgbClr val="0070C0"/>
                </a:solidFill>
              </a:rPr>
              <a:t>fókuszban a KÖZÖSSÉGVÁLLALÁS</a:t>
            </a:r>
            <a:endParaRPr lang="hu-H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5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bevezető gondolatok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607521" cy="40574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800" dirty="0" smtClean="0">
                <a:solidFill>
                  <a:srgbClr val="7030A0"/>
                </a:solidFill>
              </a:rPr>
              <a:t>Mi a közösség?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>
              <a:solidFill>
                <a:srgbClr val="C0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5858" t="3061" r="6079"/>
          <a:stretch/>
        </p:blipFill>
        <p:spPr>
          <a:xfrm>
            <a:off x="150371" y="2514262"/>
            <a:ext cx="5130141" cy="30506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10" y="2010878"/>
            <a:ext cx="5397663" cy="303696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52" y="3480844"/>
            <a:ext cx="5032479" cy="33771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50" y="3436357"/>
            <a:ext cx="5341101" cy="34216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457" y="2875769"/>
            <a:ext cx="5965889" cy="39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8412"/>
            <a:ext cx="7181489" cy="40395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közösségvállalás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bevezető gondolatok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9607521" cy="40099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800" dirty="0" smtClean="0">
                <a:solidFill>
                  <a:srgbClr val="7030A0"/>
                </a:solidFill>
              </a:rPr>
              <a:t>KÖZÖSSÉG A BIBLIÁBAN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10" y="2010878"/>
            <a:ext cx="6448993" cy="28657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6870" t="18395" r="6018"/>
          <a:stretch/>
        </p:blipFill>
        <p:spPr>
          <a:xfrm>
            <a:off x="8661240" y="2101932"/>
            <a:ext cx="3530760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/>
                </a:solidFill>
              </a:rPr>
              <a:t>A LEGMÉLYEBB SZÜKSÉGLET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369455"/>
            <a:ext cx="6012470" cy="55553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600" dirty="0" smtClean="0">
                <a:solidFill>
                  <a:srgbClr val="C00000"/>
                </a:solidFill>
              </a:rPr>
              <a:t>A lélek szükségletei jóval mélyebbek a test szükségleteinél</a:t>
            </a:r>
            <a:endParaRPr lang="hu-HU" sz="2600" dirty="0" smtClean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i="1" dirty="0"/>
              <a:t>é</a:t>
            </a:r>
            <a:r>
              <a:rPr lang="hu-HU" sz="2200" i="1" dirty="0" smtClean="0"/>
              <a:t>hesen is lehetünk boldogok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i="1" dirty="0"/>
              <a:t>t</a:t>
            </a:r>
            <a:r>
              <a:rPr lang="hu-HU" sz="2200" i="1" dirty="0" smtClean="0"/>
              <a:t>ele hassal is lehetünk boldogtalanok</a:t>
            </a:r>
            <a:endParaRPr lang="hu-HU" sz="2200" i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6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600" dirty="0" smtClean="0">
                <a:solidFill>
                  <a:srgbClr val="C00000"/>
                </a:solidFill>
              </a:rPr>
              <a:t>Közösségre lettünk teremtve</a:t>
            </a:r>
            <a:endParaRPr lang="hu-HU" sz="2600" dirty="0" smtClean="0">
              <a:solidFill>
                <a:srgbClr val="C00000"/>
              </a:solidFill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200" dirty="0" smtClean="0"/>
              <a:t>Istennel</a:t>
            </a:r>
            <a:endParaRPr lang="hu-HU" sz="2200" u="sng" dirty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200" dirty="0" smtClean="0"/>
              <a:t>házastársunkkal</a:t>
            </a:r>
            <a:endParaRPr lang="hu-HU" sz="2200" dirty="0" smtClean="0"/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200" dirty="0" smtClean="0"/>
              <a:t>Gyülekezetünkkel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sz="22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 smtClean="0">
                <a:solidFill>
                  <a:srgbClr val="0070C0"/>
                </a:solidFill>
              </a:rPr>
              <a:t>KÖZÖSSÉGVÁLLALÁS = megosztom az életem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200" dirty="0" smtClean="0"/>
              <a:t>együtt sírni, nevetni, küzdeni, imádkozni, szolgálni, szenvedni, stb.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sz="2200" dirty="0" smtClean="0"/>
              <a:t>ennek válik részévé a fizikai szükséglet betöltése is</a:t>
            </a:r>
            <a:endParaRPr lang="hu-HU" sz="22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496809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altLang="hu-HU" sz="1800" dirty="0" smtClean="0">
                <a:solidFill>
                  <a:srgbClr val="0070C0"/>
                </a:solidFill>
              </a:rPr>
              <a:t>„</a:t>
            </a:r>
            <a:r>
              <a:rPr lang="hu-HU" sz="1800" dirty="0" smtClean="0">
                <a:solidFill>
                  <a:srgbClr val="0070C0"/>
                </a:solidFill>
              </a:rPr>
              <a:t>Mindenre </a:t>
            </a:r>
            <a:r>
              <a:rPr lang="hu-HU" sz="1800" dirty="0">
                <a:solidFill>
                  <a:srgbClr val="0070C0"/>
                </a:solidFill>
              </a:rPr>
              <a:t>van erőm Krisztusban, aki megerősít engem. </a:t>
            </a:r>
            <a:r>
              <a:rPr lang="hu-HU" sz="1800" dirty="0" smtClean="0">
                <a:solidFill>
                  <a:srgbClr val="0070C0"/>
                </a:solidFill>
              </a:rPr>
              <a:t>Mégis </a:t>
            </a:r>
            <a:r>
              <a:rPr lang="hu-HU" sz="1800" dirty="0">
                <a:solidFill>
                  <a:srgbClr val="0070C0"/>
                </a:solidFill>
              </a:rPr>
              <a:t>jól </a:t>
            </a:r>
            <a:r>
              <a:rPr lang="hu-HU" sz="1800" dirty="0" smtClean="0">
                <a:solidFill>
                  <a:srgbClr val="0070C0"/>
                </a:solidFill>
              </a:rPr>
              <a:t>tettétek</a:t>
            </a:r>
            <a:r>
              <a:rPr lang="hu-HU" sz="1800" dirty="0">
                <a:solidFill>
                  <a:srgbClr val="0070C0"/>
                </a:solidFill>
              </a:rPr>
              <a:t>, hogy közösséget vállaltatok velem nyomorúságomban</a:t>
            </a:r>
            <a:r>
              <a:rPr lang="hu-HU" sz="1800" dirty="0" smtClean="0">
                <a:solidFill>
                  <a:srgbClr val="0070C0"/>
                </a:solidFill>
              </a:rPr>
              <a:t>.</a:t>
            </a:r>
            <a:r>
              <a:rPr lang="hu-HU" sz="1800" dirty="0" smtClean="0">
                <a:solidFill>
                  <a:srgbClr val="0070C0"/>
                </a:solidFill>
              </a:rPr>
              <a:t>”</a:t>
            </a:r>
            <a:endParaRPr lang="hu-HU" sz="1800" dirty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</a:rPr>
              <a:t>Fil </a:t>
            </a:r>
            <a:r>
              <a:rPr lang="hu-HU" sz="1800" dirty="0" smtClean="0">
                <a:solidFill>
                  <a:srgbClr val="0070C0"/>
                </a:solidFill>
              </a:rPr>
              <a:t>4,13-14</a:t>
            </a:r>
            <a:endParaRPr lang="hu-H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/>
                </a:solidFill>
              </a:rPr>
              <a:t>Jézus közösséget vállal velünk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369455"/>
            <a:ext cx="6012470" cy="55553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0070C0"/>
                </a:solidFill>
              </a:rPr>
              <a:t>Jóllehet a bűn miatt megszakadt a közösségünk Istennel, Jézus visszaállította azt betöltve azt a szükséget, amit mi nem tudtunk volna betölteni</a:t>
            </a:r>
            <a:endParaRPr lang="hu-HU" sz="2400" dirty="0" smtClean="0">
              <a:solidFill>
                <a:srgbClr val="0070C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400" dirty="0" smtClean="0"/>
              <a:t>„Pedig </a:t>
            </a:r>
            <a:r>
              <a:rPr lang="hu-HU" sz="2400" dirty="0"/>
              <a:t>a mi betegségeinket viselte, a mi fájdalmainkat hordozta. Mi meg azt gondoltuk, hogy Isten csapása sújtotta és kínozta. </a:t>
            </a:r>
            <a:r>
              <a:rPr lang="hu-HU" sz="2400" dirty="0" smtClean="0"/>
              <a:t>Pedig </a:t>
            </a:r>
            <a:r>
              <a:rPr lang="hu-HU" sz="2400" dirty="0"/>
              <a:t>a mi vétkeink miatt kapott sebeket, bűneink miatt törték össze. Ő bűnhődött, hogy nekünk békességünk legyen, az ő sebei árán gyógyultunk meg</a:t>
            </a:r>
            <a:r>
              <a:rPr lang="hu-HU" sz="2400" dirty="0" smtClean="0"/>
              <a:t>.” </a:t>
            </a:r>
            <a:r>
              <a:rPr lang="hu-HU" sz="2400" i="1" dirty="0" smtClean="0"/>
              <a:t>(Ézs 53,4-5)</a:t>
            </a:r>
            <a:endParaRPr lang="hu-HU" sz="2200" i="1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496809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hu-HU" altLang="hu-HU" sz="1800" dirty="0" smtClean="0">
                <a:solidFill>
                  <a:srgbClr val="0070C0"/>
                </a:solidFill>
              </a:rPr>
              <a:t>„</a:t>
            </a:r>
            <a:r>
              <a:rPr lang="hu-HU" sz="1800" dirty="0" smtClean="0">
                <a:solidFill>
                  <a:srgbClr val="0070C0"/>
                </a:solidFill>
              </a:rPr>
              <a:t>Az </a:t>
            </a:r>
            <a:r>
              <a:rPr lang="hu-HU" sz="1800" dirty="0">
                <a:solidFill>
                  <a:srgbClr val="0070C0"/>
                </a:solidFill>
              </a:rPr>
              <a:t>én Istenem pedig be fogja </a:t>
            </a:r>
            <a:r>
              <a:rPr lang="hu-HU" sz="1800" dirty="0" smtClean="0">
                <a:solidFill>
                  <a:srgbClr val="0070C0"/>
                </a:solidFill>
              </a:rPr>
              <a:t>tölteni </a:t>
            </a:r>
            <a:r>
              <a:rPr lang="hu-HU" sz="1800" dirty="0">
                <a:solidFill>
                  <a:srgbClr val="0070C0"/>
                </a:solidFill>
              </a:rPr>
              <a:t>minden szükségeteket az ő gazdagsága szerint dicsőséggel Krisztus Jézusban</a:t>
            </a:r>
            <a:r>
              <a:rPr lang="hu-HU" sz="1800" dirty="0" smtClean="0">
                <a:solidFill>
                  <a:srgbClr val="0070C0"/>
                </a:solidFill>
              </a:rPr>
              <a:t>.</a:t>
            </a:r>
            <a:r>
              <a:rPr lang="hu-HU" sz="1800" dirty="0" smtClean="0">
                <a:solidFill>
                  <a:srgbClr val="0070C0"/>
                </a:solidFill>
              </a:rPr>
              <a:t>”</a:t>
            </a:r>
            <a:endParaRPr lang="hu-HU" sz="1800" dirty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</a:rPr>
              <a:t>Fil </a:t>
            </a:r>
            <a:r>
              <a:rPr lang="hu-HU" sz="1800" dirty="0" smtClean="0">
                <a:solidFill>
                  <a:srgbClr val="0070C0"/>
                </a:solidFill>
              </a:rPr>
              <a:t>4,19</a:t>
            </a:r>
            <a:endParaRPr lang="hu-H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4819</TotalTime>
  <Words>729</Words>
  <Application>Microsoft Office PowerPoint</Application>
  <PresentationFormat>Szélesvásznú</PresentationFormat>
  <Paragraphs>65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közösségvállalás</vt:lpstr>
      <vt:lpstr>közösségvállalás filippi levél 4. rész 10-23. versek</vt:lpstr>
      <vt:lpstr>közösségvállalás filippi levél 4. rész 10-23. versek</vt:lpstr>
      <vt:lpstr>PowerPoint-bemutató</vt:lpstr>
      <vt:lpstr>közösségvállalás bevezető gondolatok</vt:lpstr>
      <vt:lpstr>közösségvállalás bevezető gondolatok</vt:lpstr>
      <vt:lpstr>közösségvállalás bevezető gondolatok</vt:lpstr>
      <vt:lpstr>A LEGMÉLYEBB SZÜKSÉGLET</vt:lpstr>
      <vt:lpstr>Jézus közösséget vállal velünk</vt:lpstr>
      <vt:lpstr>Közösséget vállalni jézussal</vt:lpstr>
      <vt:lpstr>közösségvállalás záró gondolatok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tékozló fiú</dc:title>
  <dc:creator>Hivatal</dc:creator>
  <cp:lastModifiedBy>Hivatal</cp:lastModifiedBy>
  <cp:revision>490</cp:revision>
  <cp:lastPrinted>2023-11-16T10:36:53Z</cp:lastPrinted>
  <dcterms:created xsi:type="dcterms:W3CDTF">2020-09-26T18:34:06Z</dcterms:created>
  <dcterms:modified xsi:type="dcterms:W3CDTF">2024-06-08T23:19:16Z</dcterms:modified>
</cp:coreProperties>
</file>