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1"/>
  </p:notesMasterIdLst>
  <p:sldIdLst>
    <p:sldId id="256" r:id="rId2"/>
    <p:sldId id="327" r:id="rId3"/>
    <p:sldId id="334" r:id="rId4"/>
    <p:sldId id="331" r:id="rId5"/>
    <p:sldId id="333" r:id="rId6"/>
    <p:sldId id="330" r:id="rId7"/>
    <p:sldId id="332" r:id="rId8"/>
    <p:sldId id="335" r:id="rId9"/>
    <p:sldId id="317" r:id="rId10"/>
  </p:sldIdLst>
  <p:sldSz cx="12192000" cy="6858000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382" autoAdjust="0"/>
    <p:restoredTop sz="94660"/>
  </p:normalViewPr>
  <p:slideViewPr>
    <p:cSldViewPr snapToGrid="0">
      <p:cViewPr varScale="1">
        <p:scale>
          <a:sx n="69" d="100"/>
          <a:sy n="69" d="100"/>
        </p:scale>
        <p:origin x="2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FD3D55-E3C7-4634-8B09-98B7B4E82279}" type="datetimeFigureOut">
              <a:rPr lang="hu-HU" smtClean="0"/>
              <a:t>2024. 02. 25.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CDB81E-0456-4F0F-9715-E7E85051BC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23078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189859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832853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766117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579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2/25/2024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4400" dirty="0" smtClean="0"/>
              <a:t>küldetésben</a:t>
            </a:r>
            <a:endParaRPr lang="hu-HU" sz="44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sz="3200" dirty="0" smtClean="0">
                <a:solidFill>
                  <a:srgbClr val="C00000"/>
                </a:solidFill>
              </a:rPr>
              <a:t>jézussal</a:t>
            </a:r>
            <a:endParaRPr lang="hu-HU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31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küldetésben</a:t>
            </a:r>
            <a:r>
              <a:rPr lang="hu-HU" dirty="0"/>
              <a:t/>
            </a:r>
            <a:br>
              <a:rPr lang="hu-HU" dirty="0"/>
            </a:br>
            <a:r>
              <a:rPr lang="hu-HU" sz="2800" dirty="0" err="1" smtClean="0">
                <a:solidFill>
                  <a:srgbClr val="C00000"/>
                </a:solidFill>
              </a:rPr>
              <a:t>máté</a:t>
            </a:r>
            <a:r>
              <a:rPr lang="hu-HU" sz="2800" dirty="0" smtClean="0">
                <a:solidFill>
                  <a:srgbClr val="C00000"/>
                </a:solidFill>
              </a:rPr>
              <a:t> evangéliuma 28. rész 16-20.  versek</a:t>
            </a:r>
            <a:endParaRPr lang="hu-HU" sz="2800" dirty="0">
              <a:solidFill>
                <a:srgbClr val="C00000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53295" y="2869440"/>
            <a:ext cx="11882164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aseline="30000" dirty="0"/>
              <a:t>16</a:t>
            </a:r>
            <a:r>
              <a:rPr lang="hu-HU" sz="2400" dirty="0"/>
              <a:t>A tizenegy tanítvány pedig elment Galileába arra a hegyre, ahova Jézus rendelte őket. </a:t>
            </a:r>
            <a:r>
              <a:rPr lang="hu-HU" sz="2400" baseline="30000" dirty="0"/>
              <a:t>17</a:t>
            </a:r>
            <a:r>
              <a:rPr lang="hu-HU" sz="2400" dirty="0"/>
              <a:t>És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amikor </a:t>
            </a:r>
            <a:r>
              <a:rPr lang="hu-HU" sz="2400" dirty="0"/>
              <a:t>meglátták őt, leborultak előtte, némelyek azonban kételkedtek. </a:t>
            </a:r>
            <a:r>
              <a:rPr lang="hu-HU" sz="2400" baseline="30000" dirty="0"/>
              <a:t>18</a:t>
            </a:r>
            <a:r>
              <a:rPr lang="hu-HU" sz="2400" dirty="0"/>
              <a:t>Jézus pedig hozzájuk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lépett</a:t>
            </a:r>
            <a:r>
              <a:rPr lang="hu-HU" sz="2400" dirty="0"/>
              <a:t>, és így szólt: Nekem adatott minden hatalom mennyen és földön. </a:t>
            </a:r>
            <a:r>
              <a:rPr lang="hu-HU" sz="2400" baseline="30000" dirty="0"/>
              <a:t>19</a:t>
            </a:r>
            <a:r>
              <a:rPr lang="hu-HU" sz="2400" dirty="0"/>
              <a:t>Menjetek el tehát,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tegyetek </a:t>
            </a:r>
            <a:r>
              <a:rPr lang="hu-HU" sz="2400" dirty="0"/>
              <a:t>tanítvánnyá minden népet, megkeresztelve őket az Atyának, a Fiúnak és a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Szentléleknek </a:t>
            </a:r>
            <a:r>
              <a:rPr lang="hu-HU" sz="2400" dirty="0"/>
              <a:t>nevében, </a:t>
            </a:r>
            <a:r>
              <a:rPr lang="hu-HU" sz="2400" baseline="30000" dirty="0"/>
              <a:t>20</a:t>
            </a:r>
            <a:r>
              <a:rPr lang="hu-HU" sz="2400" dirty="0"/>
              <a:t>tanítva őket, hogy megtartsák mindazt, amit én parancsoltam nektek;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és </a:t>
            </a:r>
            <a:r>
              <a:rPr lang="hu-HU" sz="2400" dirty="0"/>
              <a:t>íme, én veletek vagyok minden napon a világ végezetéig. </a:t>
            </a:r>
            <a:endParaRPr lang="hu-HU" sz="2400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4451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küldetésben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>
                <a:solidFill>
                  <a:srgbClr val="7030A0"/>
                </a:solidFill>
              </a:rPr>
              <a:t>bevezető gondolatok</a:t>
            </a:r>
            <a:endParaRPr lang="hu-HU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607521" cy="385421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="1" dirty="0" smtClean="0">
                <a:solidFill>
                  <a:srgbClr val="7030A0"/>
                </a:solidFill>
              </a:rPr>
              <a:t>Történet: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="1" dirty="0" smtClean="0">
                <a:solidFill>
                  <a:srgbClr val="7030A0"/>
                </a:solidFill>
              </a:rPr>
              <a:t>A lélekmentő állomás</a:t>
            </a:r>
            <a:endParaRPr lang="hu-HU" sz="2400" b="1" dirty="0">
              <a:solidFill>
                <a:srgbClr val="7030A0"/>
              </a:solidFill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2815" y="2010878"/>
            <a:ext cx="5902036" cy="4113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8531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accent1"/>
                </a:solidFill>
              </a:rPr>
              <a:t>Küldetésünk a lélekmentés</a:t>
            </a:r>
            <a:endParaRPr lang="hu-HU" sz="2800" dirty="0">
              <a:solidFill>
                <a:schemeClr val="accent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118334"/>
            <a:ext cx="6897274" cy="595226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Hajlamosak vagyunk arra, hogy elveszítsük a fókuszpontunkat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m</a:t>
            </a:r>
            <a:r>
              <a:rPr lang="hu-HU" sz="2200" dirty="0" smtClean="0"/>
              <a:t>int tanítvány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m</a:t>
            </a:r>
            <a:r>
              <a:rPr lang="hu-HU" sz="2200" dirty="0" smtClean="0"/>
              <a:t>int gyülekezet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m</a:t>
            </a:r>
            <a:r>
              <a:rPr lang="hu-HU" sz="2200" dirty="0" smtClean="0"/>
              <a:t>int egyház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>
                <a:solidFill>
                  <a:srgbClr val="C00000"/>
                </a:solidFill>
              </a:rPr>
              <a:t>A</a:t>
            </a:r>
            <a:r>
              <a:rPr lang="hu-HU" sz="2400" dirty="0" smtClean="0">
                <a:solidFill>
                  <a:srgbClr val="C00000"/>
                </a:solidFill>
              </a:rPr>
              <a:t> lélekmentés a feladatunk!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m</a:t>
            </a:r>
            <a:r>
              <a:rPr lang="hu-HU" sz="2200" dirty="0" smtClean="0"/>
              <a:t>inden egyéb pótcselekvés más-más céllal</a:t>
            </a:r>
            <a:endParaRPr lang="hu-HU" sz="220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időről-időre vissza kell térnünk eredeti </a:t>
            </a:r>
            <a:r>
              <a:rPr lang="hu-HU" sz="2200" dirty="0" err="1" smtClean="0"/>
              <a:t>küldetésünkhöz</a:t>
            </a:r>
            <a:endParaRPr lang="hu-HU" sz="2400" dirty="0"/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600" dirty="0" smtClean="0">
                <a:solidFill>
                  <a:srgbClr val="C00000"/>
                </a:solidFill>
              </a:rPr>
              <a:t>Lélekmentés = tanítvánnyá tétel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szövetségre lépni Istennel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hozzá tartozni, </a:t>
            </a:r>
            <a:r>
              <a:rPr lang="hu-HU" sz="2200" dirty="0" err="1" smtClean="0"/>
              <a:t>elpecsételődni</a:t>
            </a:r>
            <a:r>
              <a:rPr lang="hu-HU" sz="2200" dirty="0" smtClean="0"/>
              <a:t>, </a:t>
            </a:r>
            <a:r>
              <a:rPr lang="hu-HU" sz="2200" dirty="0" err="1" smtClean="0"/>
              <a:t>elköteleződni</a:t>
            </a:r>
            <a:endParaRPr lang="hu-HU" sz="2200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megmentettből lélekmentővé válni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1525" y="3334871"/>
            <a:ext cx="3276245" cy="273573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  <a:latin typeface="+mj-lt"/>
                <a:cs typeface="Arial" panose="020B0604020202020204" pitchFamily="34" charset="0"/>
              </a:rPr>
              <a:t>„</a:t>
            </a:r>
            <a:r>
              <a:rPr lang="hu-HU" sz="1800" dirty="0" smtClean="0">
                <a:solidFill>
                  <a:srgbClr val="0070C0"/>
                </a:solidFill>
                <a:latin typeface="+mj-lt"/>
              </a:rPr>
              <a:t>Menjetek </a:t>
            </a:r>
            <a:r>
              <a:rPr lang="hu-HU" sz="1800" dirty="0">
                <a:solidFill>
                  <a:srgbClr val="0070C0"/>
                </a:solidFill>
                <a:latin typeface="+mj-lt"/>
              </a:rPr>
              <a:t>el tehát, </a:t>
            </a:r>
            <a:r>
              <a:rPr lang="hu-HU" sz="1800" dirty="0" smtClean="0">
                <a:solidFill>
                  <a:srgbClr val="0070C0"/>
                </a:solidFill>
                <a:latin typeface="+mj-lt"/>
              </a:rPr>
              <a:t>tegyetek </a:t>
            </a:r>
            <a:r>
              <a:rPr lang="hu-HU" sz="1800" dirty="0">
                <a:solidFill>
                  <a:srgbClr val="0070C0"/>
                </a:solidFill>
                <a:latin typeface="+mj-lt"/>
              </a:rPr>
              <a:t>tanítvánnyá minden népet, megkeresztelve őket az Atyának, a Fiúnak és a </a:t>
            </a:r>
            <a:r>
              <a:rPr lang="hu-HU" sz="1800" dirty="0" smtClean="0">
                <a:solidFill>
                  <a:srgbClr val="0070C0"/>
                </a:solidFill>
                <a:latin typeface="+mj-lt"/>
              </a:rPr>
              <a:t>Szentléleknek nevében…”</a:t>
            </a:r>
            <a:endParaRPr lang="hu-HU" sz="1800" dirty="0">
              <a:solidFill>
                <a:srgbClr val="0070C0"/>
              </a:solidFill>
              <a:latin typeface="+mj-lt"/>
              <a:cs typeface="Arial" panose="020B0604020202020204" pitchFamily="34" charset="0"/>
            </a:endParaRPr>
          </a:p>
          <a:p>
            <a:pPr algn="r"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  <a:cs typeface="Arial" panose="020B0604020202020204" pitchFamily="34" charset="0"/>
              </a:rPr>
              <a:t>Mt 28,19</a:t>
            </a:r>
          </a:p>
        </p:txBody>
      </p:sp>
    </p:spTree>
    <p:extLst>
      <p:ext uri="{BB962C8B-B14F-4D97-AF65-F5344CB8AC3E}">
        <p14:creationId xmlns:p14="http://schemas.microsoft.com/office/powerpoint/2010/main" val="3545795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accent1"/>
                </a:solidFill>
              </a:rPr>
              <a:t>A tanítás</a:t>
            </a:r>
            <a:endParaRPr lang="hu-HU" sz="2800" dirty="0">
              <a:solidFill>
                <a:schemeClr val="accent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118334"/>
            <a:ext cx="6897274" cy="595226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A lélekmentés tanítás nélkül olyan, mint születés gondoskodás nélkül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a</a:t>
            </a:r>
            <a:r>
              <a:rPr lang="hu-HU" sz="2200" dirty="0" smtClean="0"/>
              <a:t> tanítvány lételeme a tanulás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t</a:t>
            </a:r>
            <a:r>
              <a:rPr lang="hu-HU" sz="2200" dirty="0" smtClean="0"/>
              <a:t>anulok, hogy taníthassak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nem opció, hanem parancs; nem lehetőség, hanem kötelesség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i="1" dirty="0" smtClean="0">
                <a:solidFill>
                  <a:srgbClr val="C00000"/>
                </a:solidFill>
              </a:rPr>
              <a:t>„A </a:t>
            </a:r>
            <a:r>
              <a:rPr lang="hu-HU" sz="2400" i="1" dirty="0">
                <a:solidFill>
                  <a:srgbClr val="C00000"/>
                </a:solidFill>
              </a:rPr>
              <a:t>teljes Írás Istentől ihletett, és hasznos a tanításra, a feddésre, a megjobbításra, az igazságban való nevelésre; </a:t>
            </a:r>
            <a:r>
              <a:rPr lang="hu-HU" sz="2400" i="1" dirty="0" smtClean="0">
                <a:solidFill>
                  <a:srgbClr val="C00000"/>
                </a:solidFill>
              </a:rPr>
              <a:t>hogy </a:t>
            </a:r>
            <a:r>
              <a:rPr lang="hu-HU" sz="2400" i="1" dirty="0">
                <a:solidFill>
                  <a:srgbClr val="C00000"/>
                </a:solidFill>
              </a:rPr>
              <a:t>az Isten embere tökéletes és minden jó cselekedetre felkészített legyen</a:t>
            </a:r>
            <a:r>
              <a:rPr lang="hu-HU" sz="2400" i="1" dirty="0" smtClean="0">
                <a:solidFill>
                  <a:srgbClr val="C00000"/>
                </a:solidFill>
              </a:rPr>
              <a:t>.” </a:t>
            </a:r>
            <a:r>
              <a:rPr lang="hu-HU" sz="2400" dirty="0" smtClean="0">
                <a:solidFill>
                  <a:srgbClr val="C00000"/>
                </a:solidFill>
              </a:rPr>
              <a:t>(2Tim 3,16-17)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1525" y="3334871"/>
            <a:ext cx="3276245" cy="273573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  <a:latin typeface="Gill Sans MT Condensed" panose="020B0506020104020203" pitchFamily="34" charset="-18"/>
                <a:cs typeface="Arial" panose="020B0604020202020204" pitchFamily="34" charset="0"/>
              </a:rPr>
              <a:t>„…t</a:t>
            </a:r>
            <a:r>
              <a:rPr lang="hu-HU" sz="1800" dirty="0" smtClean="0">
                <a:solidFill>
                  <a:srgbClr val="0070C0"/>
                </a:solidFill>
              </a:rPr>
              <a:t>anítva </a:t>
            </a:r>
            <a:r>
              <a:rPr lang="hu-HU" sz="1800" dirty="0">
                <a:solidFill>
                  <a:srgbClr val="0070C0"/>
                </a:solidFill>
              </a:rPr>
              <a:t>őket, hogy megtartsák mindazt, amit én parancsoltam </a:t>
            </a:r>
            <a:r>
              <a:rPr lang="hu-HU" sz="1800" dirty="0" smtClean="0">
                <a:solidFill>
                  <a:srgbClr val="0070C0"/>
                </a:solidFill>
              </a:rPr>
              <a:t>nektek… ”</a:t>
            </a:r>
            <a:endParaRPr lang="hu-HU" sz="1800" dirty="0">
              <a:solidFill>
                <a:srgbClr val="0070C0"/>
              </a:solidFill>
              <a:latin typeface="Gill Sans MT Condensed" panose="020B0506020104020203" pitchFamily="34" charset="-18"/>
              <a:cs typeface="Arial" panose="020B0604020202020204" pitchFamily="34" charset="0"/>
            </a:endParaRPr>
          </a:p>
          <a:p>
            <a:pPr algn="r"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  <a:cs typeface="Arial" panose="020B0604020202020204" pitchFamily="34" charset="0"/>
              </a:rPr>
              <a:t>Mt 28,20</a:t>
            </a:r>
          </a:p>
        </p:txBody>
      </p:sp>
    </p:spTree>
    <p:extLst>
      <p:ext uri="{BB962C8B-B14F-4D97-AF65-F5344CB8AC3E}">
        <p14:creationId xmlns:p14="http://schemas.microsoft.com/office/powerpoint/2010/main" val="3161197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accent1"/>
                </a:solidFill>
              </a:rPr>
              <a:t>Jézussal a küldetésben</a:t>
            </a:r>
            <a:endParaRPr lang="hu-HU" sz="2800" dirty="0">
              <a:solidFill>
                <a:schemeClr val="accent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32614" y="86989"/>
            <a:ext cx="6640286" cy="597091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Jézus megmaradt a lélekmentésben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h</a:t>
            </a:r>
            <a:r>
              <a:rPr lang="hu-HU" sz="2200" dirty="0" smtClean="0"/>
              <a:t>a a lélekmentésre fókuszálunk, folyamatosan tapasztalhatjuk Jézus jelenlétét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h</a:t>
            </a:r>
            <a:r>
              <a:rPr lang="hu-HU" sz="2200" dirty="0" smtClean="0"/>
              <a:t>a feladjuk küldetésünket, eltávolodunk Jézustól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nem választhatjuk meg magunknak küldetésünket, mert Jézus bíz meg azzal bennünket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Jézus azért jött, hogy megtalálja és megmentse, aki elveszett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hu-HU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C00000"/>
                </a:solidFill>
              </a:rPr>
              <a:t>Jézus nem hagy magunkra bennünket a lélekmentésben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a Szentlélek erejét és vezetését adja nekünk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felelősségünk az evangélium hirdetése – annak el nem fogadását már nem lehet számon kérni rajtunk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1525" y="3205491"/>
            <a:ext cx="3276245" cy="249680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</a:rPr>
              <a:t>„…és </a:t>
            </a:r>
            <a:r>
              <a:rPr lang="hu-HU" sz="1800" dirty="0">
                <a:solidFill>
                  <a:srgbClr val="0070C0"/>
                </a:solidFill>
              </a:rPr>
              <a:t>íme, én veletek vagyok </a:t>
            </a:r>
            <a:r>
              <a:rPr lang="hu-HU" sz="1800" dirty="0" smtClean="0">
                <a:solidFill>
                  <a:srgbClr val="0070C0"/>
                </a:solidFill>
              </a:rPr>
              <a:t>minden </a:t>
            </a:r>
            <a:r>
              <a:rPr lang="hu-HU" sz="1800" dirty="0">
                <a:solidFill>
                  <a:srgbClr val="0070C0"/>
                </a:solidFill>
              </a:rPr>
              <a:t>napon a világ </a:t>
            </a:r>
            <a:r>
              <a:rPr lang="hu-HU" sz="1800" dirty="0" smtClean="0">
                <a:solidFill>
                  <a:srgbClr val="0070C0"/>
                </a:solidFill>
              </a:rPr>
              <a:t>végezetéig.” </a:t>
            </a:r>
            <a:endParaRPr lang="hu-HU" sz="18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  <a:cs typeface="Arial" panose="020B0604020202020204" pitchFamily="34" charset="0"/>
              </a:rPr>
              <a:t>Mt 28,20</a:t>
            </a:r>
          </a:p>
        </p:txBody>
      </p:sp>
    </p:spTree>
    <p:extLst>
      <p:ext uri="{BB962C8B-B14F-4D97-AF65-F5344CB8AC3E}">
        <p14:creationId xmlns:p14="http://schemas.microsoft.com/office/powerpoint/2010/main" val="3544054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küldetésben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>
                <a:solidFill>
                  <a:srgbClr val="7030A0"/>
                </a:solidFill>
              </a:rPr>
              <a:t>záró gondolatok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449217" y="1864194"/>
            <a:ext cx="9605635" cy="434610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AZ ÉLETNEK MINDIG LESZNEK HAJÓTÖRÖTTJEI – LESZNEK-E A KÖRNYÉKEN ÉLETMENTŐK?!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a lélekmentést sosem lehet biztonságos körülmények közül elvégezni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k</a:t>
            </a:r>
            <a:r>
              <a:rPr lang="hu-HU" sz="2200" dirty="0" smtClean="0"/>
              <a:t>ockázatot kell vállalni ahhoz, hogy bárkit </a:t>
            </a:r>
            <a:r>
              <a:rPr lang="hu-HU" sz="2200" dirty="0" err="1" smtClean="0"/>
              <a:t>megmentsünk</a:t>
            </a:r>
            <a:endParaRPr lang="hu-HU" sz="2200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k</a:t>
            </a:r>
            <a:r>
              <a:rPr lang="hu-HU" sz="2200" dirty="0" smtClean="0"/>
              <a:t>i kell hozzá lépnem a komfortzónámból</a:t>
            </a:r>
            <a:endParaRPr lang="hu-HU" sz="2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C00000"/>
                </a:solidFill>
              </a:rPr>
              <a:t>IDŐVEL MINDENKI ELKÉNYELMESEDIK – ELMÚLIK AZ ELSŐ SZERETET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újra lehet éleszteni a tüzet, a lelkesedést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nem törvényszerű, hogy megvárjuk, amíg Isten másra bízza a küldetésünket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 smtClean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815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küldetésben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>
                <a:solidFill>
                  <a:srgbClr val="7030A0"/>
                </a:solidFill>
              </a:rPr>
              <a:t>záró gondolatok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449217" y="1864194"/>
            <a:ext cx="9605635" cy="434610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baseline="30000" dirty="0" smtClean="0"/>
              <a:t>1</a:t>
            </a:r>
            <a:r>
              <a:rPr lang="hu-HU" sz="2200" dirty="0" smtClean="0"/>
              <a:t>Az </a:t>
            </a:r>
            <a:r>
              <a:rPr lang="hu-HU" sz="2200" dirty="0" err="1"/>
              <a:t>efezusi</a:t>
            </a:r>
            <a:r>
              <a:rPr lang="hu-HU" sz="2200" dirty="0"/>
              <a:t> gyülekezet angyalának írd meg: ezt mondja az, aki jobb kezében tartja a hét csillagot, aki a hét arany gyertyatartó között jár: </a:t>
            </a:r>
            <a:r>
              <a:rPr lang="hu-HU" sz="2200" baseline="30000" dirty="0">
                <a:solidFill>
                  <a:srgbClr val="0070C0"/>
                </a:solidFill>
              </a:rPr>
              <a:t>2</a:t>
            </a:r>
            <a:r>
              <a:rPr lang="hu-HU" sz="2200" dirty="0">
                <a:solidFill>
                  <a:srgbClr val="0070C0"/>
                </a:solidFill>
              </a:rPr>
              <a:t>Tudok cselekedeteidről, fáradozásodról és állhatatosságodról és arról, hogy nem viselheted el a gonoszokat, és próbára tetted azokat, akik apostoloknak mondják magukat, pedig nem azok, és hazugnak találtad őket. </a:t>
            </a:r>
            <a:r>
              <a:rPr lang="hu-HU" sz="2200" baseline="30000" dirty="0">
                <a:solidFill>
                  <a:srgbClr val="0070C0"/>
                </a:solidFill>
              </a:rPr>
              <a:t>3</a:t>
            </a:r>
            <a:r>
              <a:rPr lang="hu-HU" sz="2200" dirty="0">
                <a:solidFill>
                  <a:srgbClr val="0070C0"/>
                </a:solidFill>
              </a:rPr>
              <a:t>Tudom, hogy állhatatos vagy, terhet viseltél az én nevemért, és nem fáradtál meg, </a:t>
            </a:r>
            <a:r>
              <a:rPr lang="hu-HU" sz="2200" baseline="30000" dirty="0">
                <a:solidFill>
                  <a:srgbClr val="0070C0"/>
                </a:solidFill>
              </a:rPr>
              <a:t>4</a:t>
            </a:r>
            <a:r>
              <a:rPr lang="hu-HU" sz="2200" dirty="0">
                <a:solidFill>
                  <a:srgbClr val="0070C0"/>
                </a:solidFill>
              </a:rPr>
              <a:t>de az a panaszom ellened, hogy nincs meg már benned az első szeretet. </a:t>
            </a:r>
            <a:r>
              <a:rPr lang="hu-HU" sz="2200" baseline="30000" dirty="0">
                <a:solidFill>
                  <a:srgbClr val="0070C0"/>
                </a:solidFill>
              </a:rPr>
              <a:t>5</a:t>
            </a:r>
            <a:r>
              <a:rPr lang="hu-HU" sz="2200" dirty="0">
                <a:solidFill>
                  <a:srgbClr val="0070C0"/>
                </a:solidFill>
              </a:rPr>
              <a:t>Emlékezzél tehát vissza, honnan estél ki, térj meg, és tedd az előbbi cselekedeteidet, különben elmegyek hozzád, és kimozdítom gyertyatartódat a helyéből, ha meg nem térsz. </a:t>
            </a:r>
            <a:r>
              <a:rPr lang="hu-HU" sz="2200" baseline="30000" dirty="0"/>
              <a:t>6</a:t>
            </a:r>
            <a:r>
              <a:rPr lang="hu-HU" sz="2200" dirty="0"/>
              <a:t>Az viszont melletted szól, hogy </a:t>
            </a:r>
            <a:r>
              <a:rPr lang="hu-HU" sz="2200" dirty="0" err="1"/>
              <a:t>gyűlölöd</a:t>
            </a:r>
            <a:r>
              <a:rPr lang="hu-HU" sz="2200" dirty="0"/>
              <a:t> a </a:t>
            </a:r>
            <a:r>
              <a:rPr lang="hu-HU" sz="2200" dirty="0" err="1"/>
              <a:t>nikolaiták</a:t>
            </a:r>
            <a:r>
              <a:rPr lang="hu-HU" sz="2200" dirty="0"/>
              <a:t> cselekedeteit, amelyeket én is </a:t>
            </a:r>
            <a:r>
              <a:rPr lang="hu-HU" sz="2200" dirty="0" err="1"/>
              <a:t>gyűlölök</a:t>
            </a:r>
            <a:r>
              <a:rPr lang="hu-HU" sz="2200" dirty="0"/>
              <a:t>. </a:t>
            </a:r>
            <a:r>
              <a:rPr lang="hu-HU" sz="2200" baseline="30000" dirty="0"/>
              <a:t>7</a:t>
            </a:r>
            <a:r>
              <a:rPr lang="hu-HU" sz="2200" dirty="0"/>
              <a:t>Akinek van füle, hallja meg, amit a Lélek mond a gyülekezeteknek! Aki győz, annak enni adok az élet fájáról, amely az Isten </a:t>
            </a:r>
            <a:r>
              <a:rPr lang="hu-HU" sz="2200" dirty="0" err="1"/>
              <a:t>paradicsomában</a:t>
            </a:r>
            <a:r>
              <a:rPr lang="hu-HU" sz="2200" dirty="0"/>
              <a:t> van</a:t>
            </a:r>
            <a:r>
              <a:rPr lang="hu-HU" sz="2200" dirty="0" smtClean="0"/>
              <a:t>. (Jel, 2,1-7)</a:t>
            </a:r>
            <a:endParaRPr lang="hu-HU" sz="2200" dirty="0" smtClean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60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2600" dirty="0" smtClean="0"/>
              <a:t>Kezdd el boldogabban érezni magad a </a:t>
            </a:r>
            <a:r>
              <a:rPr lang="hu-HU" sz="2600" smtClean="0"/>
              <a:t>házasságodban 1I.</a:t>
            </a:r>
            <a:r>
              <a:rPr lang="hu-HU" sz="2600" dirty="0" smtClean="0"/>
              <a:t/>
            </a:r>
            <a:br>
              <a:rPr lang="hu-HU" sz="2600" dirty="0" smtClean="0"/>
            </a:br>
            <a:r>
              <a:rPr lang="hu-HU" sz="2600" dirty="0" smtClean="0">
                <a:solidFill>
                  <a:srgbClr val="7030A0"/>
                </a:solidFill>
              </a:rPr>
              <a:t>heti tippek házasságunk gondozására</a:t>
            </a:r>
            <a:endParaRPr lang="hu-HU" sz="2600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4102546"/>
          </a:xfrm>
        </p:spPr>
        <p:txBody>
          <a:bodyPr>
            <a:noAutofit/>
          </a:bodyPr>
          <a:lstStyle/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1800" dirty="0" smtClean="0">
                <a:solidFill>
                  <a:schemeClr val="accent1"/>
                </a:solidFill>
              </a:rPr>
              <a:t>„Jelentkezzetek be” naponta – </a:t>
            </a:r>
            <a:r>
              <a:rPr lang="hu-HU" sz="1800" dirty="0" smtClean="0">
                <a:solidFill>
                  <a:srgbClr val="0070C0"/>
                </a:solidFill>
              </a:rPr>
              <a:t>a</a:t>
            </a:r>
            <a:r>
              <a:rPr lang="hu-HU" sz="1800" dirty="0" smtClean="0">
                <a:solidFill>
                  <a:srgbClr val="0070C0"/>
                </a:solidFill>
              </a:rPr>
              <a:t> „bejelentkezés” egy elkülönített idő számotokra arra, hogy kapcsolatotok alapjait erősítsétek. Beszélgethettek arról, hogy mi az, ami működik, és mi nem; miben érzitek magatokat elégedettnek, hálásnak; mi az, amit igazán értékeltek; vagy csak beszélhettek a napotokról.</a:t>
            </a:r>
            <a:endParaRPr lang="hu-HU" sz="1800" dirty="0" smtClean="0">
              <a:solidFill>
                <a:srgbClr val="0070C0"/>
              </a:solidFill>
            </a:endParaRP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1800" dirty="0" smtClean="0">
                <a:solidFill>
                  <a:schemeClr val="accent1"/>
                </a:solidFill>
              </a:rPr>
              <a:t>Hívd el a társad egy </a:t>
            </a:r>
            <a:r>
              <a:rPr lang="hu-HU" sz="1800" dirty="0" err="1" smtClean="0">
                <a:solidFill>
                  <a:schemeClr val="accent1"/>
                </a:solidFill>
              </a:rPr>
              <a:t>randira</a:t>
            </a:r>
            <a:r>
              <a:rPr lang="hu-HU" sz="1800" dirty="0" smtClean="0">
                <a:solidFill>
                  <a:schemeClr val="accent1"/>
                </a:solidFill>
              </a:rPr>
              <a:t> </a:t>
            </a:r>
            <a:r>
              <a:rPr lang="hu-HU" sz="1800" dirty="0" smtClean="0">
                <a:solidFill>
                  <a:schemeClr val="accent1"/>
                </a:solidFill>
              </a:rPr>
              <a:t>– </a:t>
            </a:r>
            <a:r>
              <a:rPr lang="hu-HU" sz="1800" dirty="0" smtClean="0">
                <a:solidFill>
                  <a:srgbClr val="0070C0"/>
                </a:solidFill>
              </a:rPr>
              <a:t>a kettesben töltött idő hiánya megviseltté teheti kapcsolatotokat. A tervezett randevú plusz töltetet ad, az együtt töltött idő pedig tökéletes lehetőség arra, hogy a teljes figyelmedet add a társadnak különösen a stresszes és rohanós időszakokban.</a:t>
            </a:r>
            <a:endParaRPr lang="hu-HU" sz="1800" dirty="0">
              <a:solidFill>
                <a:srgbClr val="0070C0"/>
              </a:solidFill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1800" dirty="0" smtClean="0">
                <a:solidFill>
                  <a:schemeClr val="accent1"/>
                </a:solidFill>
              </a:rPr>
              <a:t>Ellenőrizd a határaidat</a:t>
            </a:r>
            <a:r>
              <a:rPr lang="hu-HU" sz="1800" dirty="0" smtClean="0">
                <a:solidFill>
                  <a:schemeClr val="accent1"/>
                </a:solidFill>
              </a:rPr>
              <a:t> </a:t>
            </a:r>
            <a:r>
              <a:rPr lang="hu-HU" sz="1800" dirty="0" smtClean="0">
                <a:solidFill>
                  <a:schemeClr val="accent1"/>
                </a:solidFill>
              </a:rPr>
              <a:t>– </a:t>
            </a:r>
            <a:r>
              <a:rPr lang="hu-HU" sz="1800" dirty="0" smtClean="0">
                <a:solidFill>
                  <a:srgbClr val="0070C0"/>
                </a:solidFill>
              </a:rPr>
              <a:t>olykor külső tényezők ingatják meg kapcsolatotok egyensúlyát. Lehet, hogy túl sok dolog versenyez az idődért és energiádért talán semmit sem hagyva a társadnak. A hiányosan meghatározott vagy sérült határok elterelhetik a figyelmedet arról, ami igazán fontos.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1800" dirty="0" smtClean="0">
                <a:solidFill>
                  <a:srgbClr val="C00000"/>
                </a:solidFill>
              </a:rPr>
              <a:t>Hagyjátok abba, hogy meg akarjátok változtatni egymást </a:t>
            </a:r>
            <a:r>
              <a:rPr lang="hu-HU" sz="1800" dirty="0" smtClean="0">
                <a:solidFill>
                  <a:srgbClr val="C00000"/>
                </a:solidFill>
              </a:rPr>
              <a:t>–</a:t>
            </a:r>
            <a:r>
              <a:rPr lang="hu-HU" sz="1800" dirty="0" smtClean="0">
                <a:solidFill>
                  <a:srgbClr val="0070C0"/>
                </a:solidFill>
              </a:rPr>
              <a:t> </a:t>
            </a:r>
            <a:r>
              <a:rPr lang="hu-HU" sz="1800" dirty="0" smtClean="0">
                <a:solidFill>
                  <a:srgbClr val="0070C0"/>
                </a:solidFill>
              </a:rPr>
              <a:t>engedd el azokat az elvárásokat, amelyeknek szeretnéd megfeleltetni a társadat. Ez segít abban, hogy kevésbé legyél kritikus, és ritkuljanak a fölösleges csaták.</a:t>
            </a:r>
            <a:endParaRPr lang="hu-HU" sz="1800" dirty="0" smtClean="0">
              <a:solidFill>
                <a:srgbClr val="0070C0"/>
              </a:solidFill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1800" dirty="0" smtClean="0">
                <a:solidFill>
                  <a:srgbClr val="C00000"/>
                </a:solidFill>
              </a:rPr>
              <a:t>Gyakorold a mélyebb önkifejezést</a:t>
            </a:r>
            <a:r>
              <a:rPr lang="hu-HU" sz="1800" dirty="0" smtClean="0">
                <a:solidFill>
                  <a:srgbClr val="0070C0"/>
                </a:solidFill>
              </a:rPr>
              <a:t> </a:t>
            </a:r>
            <a:r>
              <a:rPr lang="hu-HU" sz="1800" dirty="0" smtClean="0">
                <a:solidFill>
                  <a:srgbClr val="0070C0"/>
                </a:solidFill>
              </a:rPr>
              <a:t>– </a:t>
            </a:r>
            <a:r>
              <a:rPr lang="hu-HU" sz="1800" dirty="0" smtClean="0">
                <a:solidFill>
                  <a:srgbClr val="0070C0"/>
                </a:solidFill>
              </a:rPr>
              <a:t>ha kifejezed szükségeidet, segítesz a társadnak abban, hogy betölthesse azokat, nem </a:t>
            </a:r>
            <a:r>
              <a:rPr lang="hu-HU" sz="1800" smtClean="0">
                <a:solidFill>
                  <a:srgbClr val="0070C0"/>
                </a:solidFill>
              </a:rPr>
              <a:t>mellesleg jobban </a:t>
            </a:r>
            <a:r>
              <a:rPr lang="hu-HU" sz="1800" dirty="0" smtClean="0">
                <a:solidFill>
                  <a:srgbClr val="0070C0"/>
                </a:solidFill>
              </a:rPr>
              <a:t>megismered magad, és idővel magabiztosabb is leszel.</a:t>
            </a:r>
            <a:endParaRPr lang="hu-HU" sz="18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6237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TM10001114[[fn=Galéria]]</Template>
  <TotalTime>4576</TotalTime>
  <Words>812</Words>
  <Application>Microsoft Office PowerPoint</Application>
  <PresentationFormat>Szélesvásznú</PresentationFormat>
  <Paragraphs>71</Paragraphs>
  <Slides>9</Slides>
  <Notes>4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4" baseType="lpstr">
      <vt:lpstr>Arial</vt:lpstr>
      <vt:lpstr>Calibri</vt:lpstr>
      <vt:lpstr>Gill Sans MT</vt:lpstr>
      <vt:lpstr>Gill Sans MT Condensed</vt:lpstr>
      <vt:lpstr>Gallery</vt:lpstr>
      <vt:lpstr>küldetésben</vt:lpstr>
      <vt:lpstr>küldetésben máté evangéliuma 28. rész 16-20.  versek</vt:lpstr>
      <vt:lpstr>küldetésben bevezető gondolatok</vt:lpstr>
      <vt:lpstr>Küldetésünk a lélekmentés</vt:lpstr>
      <vt:lpstr>A tanítás</vt:lpstr>
      <vt:lpstr>Jézussal a küldetésben</vt:lpstr>
      <vt:lpstr>küldetésben záró gondolatok</vt:lpstr>
      <vt:lpstr>küldetésben záró gondolatok</vt:lpstr>
      <vt:lpstr>Kezdd el boldogabban érezni magad a házasságodban 1I. heti tippek házasságunk gondozására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tékozló fiú</dc:title>
  <dc:creator>Hivatal</dc:creator>
  <cp:lastModifiedBy>Hp</cp:lastModifiedBy>
  <cp:revision>458</cp:revision>
  <cp:lastPrinted>2023-11-16T10:36:53Z</cp:lastPrinted>
  <dcterms:created xsi:type="dcterms:W3CDTF">2020-09-26T18:34:06Z</dcterms:created>
  <dcterms:modified xsi:type="dcterms:W3CDTF">2024-02-25T07:26:03Z</dcterms:modified>
</cp:coreProperties>
</file>