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20" r:id="rId3"/>
    <p:sldId id="258" r:id="rId4"/>
    <p:sldId id="261" r:id="rId5"/>
    <p:sldId id="318" r:id="rId6"/>
    <p:sldId id="309" r:id="rId7"/>
    <p:sldId id="325" r:id="rId8"/>
    <p:sldId id="317" r:id="rId9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3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2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leleplezés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„vagy </a:t>
            </a:r>
            <a:r>
              <a:rPr lang="hu-HU" sz="3200" smtClean="0">
                <a:solidFill>
                  <a:srgbClr val="C00000"/>
                </a:solidFill>
              </a:rPr>
              <a:t>lelepleződés”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leleplezés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2800" dirty="0" smtClean="0">
                <a:solidFill>
                  <a:srgbClr val="C00000"/>
                </a:solidFill>
              </a:rPr>
              <a:t>MÁTÉ evangéliuma 27.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57-66.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889220"/>
            <a:ext cx="1195179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57</a:t>
            </a:r>
            <a:r>
              <a:rPr lang="hu-HU" sz="2400" dirty="0"/>
              <a:t>Amikor beesteledett, eljött egy </a:t>
            </a:r>
            <a:r>
              <a:rPr lang="hu-HU" sz="2400" dirty="0" err="1"/>
              <a:t>Arimátiából</a:t>
            </a:r>
            <a:r>
              <a:rPr lang="hu-HU" sz="2400" dirty="0"/>
              <a:t> való gazdag ember, név szerint József, aki maga </a:t>
            </a:r>
            <a:r>
              <a:rPr lang="hu-HU" sz="2400" dirty="0" smtClean="0"/>
              <a:t>is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tanítványa </a:t>
            </a:r>
            <a:r>
              <a:rPr lang="hu-HU" sz="2400" dirty="0"/>
              <a:t>volt Jézusnak. </a:t>
            </a:r>
            <a:r>
              <a:rPr lang="hu-HU" sz="2400" baseline="30000" dirty="0"/>
              <a:t>58</a:t>
            </a:r>
            <a:r>
              <a:rPr lang="hu-HU" sz="2400" dirty="0"/>
              <a:t>Elment Pilátushoz, és elkérte Jézus holttestét. Akkor Pilátus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megparancsolta</a:t>
            </a:r>
            <a:r>
              <a:rPr lang="hu-HU" sz="2400" dirty="0"/>
              <a:t>, hogy adják ki neki. </a:t>
            </a:r>
            <a:r>
              <a:rPr lang="hu-HU" sz="2400" baseline="30000" dirty="0"/>
              <a:t>59</a:t>
            </a:r>
            <a:r>
              <a:rPr lang="hu-HU" sz="2400" dirty="0"/>
              <a:t>József elvitte a holttestet, tiszta gyolcsba göngyölte, </a:t>
            </a:r>
            <a:r>
              <a:rPr lang="hu-HU" sz="2400" baseline="30000" dirty="0"/>
              <a:t>60</a:t>
            </a:r>
            <a:r>
              <a:rPr lang="hu-HU" sz="2400" dirty="0"/>
              <a:t>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elhelyezte </a:t>
            </a:r>
            <a:r>
              <a:rPr lang="hu-HU" sz="2400" dirty="0"/>
              <a:t>a maga új sírjába, amelyet a sziklába vágatott. A sír bejáratához egy nagy követ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hengerített</a:t>
            </a:r>
            <a:r>
              <a:rPr lang="hu-HU" sz="2400" dirty="0"/>
              <a:t>, és elment. </a:t>
            </a:r>
            <a:r>
              <a:rPr lang="hu-HU" sz="2400" baseline="30000" dirty="0"/>
              <a:t>61</a:t>
            </a:r>
            <a:r>
              <a:rPr lang="hu-HU" sz="2400" dirty="0"/>
              <a:t>Ott volt pedig a magdalai Mária és a másik Mária, akik a sírral </a:t>
            </a:r>
            <a:r>
              <a:rPr lang="hu-HU" sz="2400" dirty="0" smtClean="0"/>
              <a:t>szemben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ültek</a:t>
            </a:r>
            <a:r>
              <a:rPr lang="hu-HU" sz="2400" dirty="0"/>
              <a:t>. 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8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leleplezés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2800" dirty="0" smtClean="0">
                <a:solidFill>
                  <a:srgbClr val="C00000"/>
                </a:solidFill>
              </a:rPr>
              <a:t>MÁTÉ evangéliuma 27.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57-66.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704554"/>
            <a:ext cx="1178418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62</a:t>
            </a:r>
            <a:r>
              <a:rPr lang="hu-HU" sz="2400" dirty="0"/>
              <a:t>Másnap pedig, szombaton, összegyűltek a főpapok és a farizeusok Pilátusnál, </a:t>
            </a:r>
            <a:r>
              <a:rPr lang="hu-HU" sz="2400" baseline="30000" dirty="0"/>
              <a:t>63</a:t>
            </a:r>
            <a:r>
              <a:rPr lang="hu-HU" sz="2400" dirty="0"/>
              <a:t>és így szóltak: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Uram</a:t>
            </a:r>
            <a:r>
              <a:rPr lang="hu-HU" sz="2400" dirty="0"/>
              <a:t>, eszünkbe jutott, hogy ez a csaló még életében ezt mondta: Három nap múlva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feltámadok</a:t>
            </a:r>
            <a:r>
              <a:rPr lang="hu-HU" sz="2400" dirty="0"/>
              <a:t>! </a:t>
            </a:r>
            <a:r>
              <a:rPr lang="hu-HU" sz="2400" baseline="30000" dirty="0"/>
              <a:t>64</a:t>
            </a:r>
            <a:r>
              <a:rPr lang="hu-HU" sz="2400" dirty="0"/>
              <a:t>Ezért parancsold meg, hogy őrizzék a sírt a harmadik napig, nehogy tanítványai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odamenjenek</a:t>
            </a:r>
            <a:r>
              <a:rPr lang="hu-HU" sz="2400" dirty="0"/>
              <a:t>, és ellopják őt, azután azt mondják a népnek: Feltámadt a halottak közül! Ez az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utóbbi </a:t>
            </a:r>
            <a:r>
              <a:rPr lang="hu-HU" sz="2400" dirty="0"/>
              <a:t>csalás rosszabb lenne az előzőnél. </a:t>
            </a:r>
            <a:r>
              <a:rPr lang="hu-HU" sz="2400" baseline="30000" dirty="0"/>
              <a:t>65</a:t>
            </a:r>
            <a:r>
              <a:rPr lang="hu-HU" sz="2400" dirty="0"/>
              <a:t>Pilátus azonban ezt válaszolta: Van őrségetek,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menjetek</a:t>
            </a:r>
            <a:r>
              <a:rPr lang="hu-HU" sz="2400" dirty="0"/>
              <a:t>, őriztessétek ti, ahogyan tudjátok! </a:t>
            </a:r>
            <a:r>
              <a:rPr lang="hu-HU" sz="2400" baseline="30000" dirty="0"/>
              <a:t>66</a:t>
            </a:r>
            <a:r>
              <a:rPr lang="hu-HU" sz="2400" dirty="0"/>
              <a:t>Ők pedig elmentek, lepecsételték a követ,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őrséggel </a:t>
            </a:r>
            <a:r>
              <a:rPr lang="hu-HU" sz="2400" dirty="0"/>
              <a:t>őriztették a sírt. 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leleplezés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A főpapok és a farizeusok csalónak mondják Jézust, és még halálában is azzal vádolják, hogy csalásra vette rá tanítványait is</a:t>
            </a:r>
            <a:endParaRPr lang="hu-HU" sz="26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a</a:t>
            </a:r>
            <a:r>
              <a:rPr lang="hu-HU" sz="2400" dirty="0" smtClean="0"/>
              <a:t> sötétséget ők is tapasztalták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a</a:t>
            </a:r>
            <a:r>
              <a:rPr lang="hu-HU" sz="2400" dirty="0" smtClean="0"/>
              <a:t> földrengést nekik is érezniük kellett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Vajon mikor fedezték fel, hogy a templom kárpitja felülről az aljáig kettéhasadt?!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a</a:t>
            </a:r>
            <a:r>
              <a:rPr lang="hu-HU" sz="2400" dirty="0" smtClean="0"/>
              <a:t> Jézustól való félelmük vagy a társadalmi pozíciójuk elvesztésétől való félelem hajtja őket további hazugságokba?!</a:t>
            </a:r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A nehézségek feltárják szívünket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Életünk magasságaiban vagy mélységeiben derül fény arra, hogy mi is lakik igazán a szívünkben.</a:t>
            </a:r>
            <a:endParaRPr lang="hu-HU" sz="24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err="1"/>
              <a:t>a</a:t>
            </a:r>
            <a:r>
              <a:rPr lang="hu-HU" sz="2200" dirty="0" err="1" smtClean="0"/>
              <a:t>rimáthiai</a:t>
            </a:r>
            <a:r>
              <a:rPr lang="hu-HU" sz="2200" dirty="0" smtClean="0"/>
              <a:t> József a Nagytanács tekintélyes tagja volt – bátran bement Pilátushoz, hogy elkérje Jézus testét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err="1" smtClean="0"/>
              <a:t>Nikodémus</a:t>
            </a:r>
            <a:r>
              <a:rPr lang="hu-HU" sz="2200" dirty="0" smtClean="0"/>
              <a:t> is részt vett a temetésen, aki mirhából és aloéból készült </a:t>
            </a:r>
            <a:r>
              <a:rPr lang="hu-HU" sz="2200" dirty="0" err="1" smtClean="0"/>
              <a:t>olajat</a:t>
            </a:r>
            <a:r>
              <a:rPr lang="hu-HU" sz="2200" dirty="0" smtClean="0"/>
              <a:t> hozott</a:t>
            </a: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Nehéz élethelyzetekben, nehéz döntésekben önkéntelenül is azok az indulatok veszik át az irányítást bennünk, amelyek a leginkább jellemeznek minket.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i</a:t>
            </a:r>
            <a:r>
              <a:rPr lang="hu-HU" sz="2200" dirty="0" smtClean="0"/>
              <a:t>lyenkor bekapcsolt az automata üzemmód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n</a:t>
            </a:r>
            <a:r>
              <a:rPr lang="hu-HU" sz="2200" dirty="0" smtClean="0"/>
              <a:t>em tudatosan irányítunk, hanem az önvédelmi rendszerünk veszi át az irányítást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ekkor </a:t>
            </a:r>
            <a:r>
              <a:rPr lang="hu-HU" sz="2200" dirty="0" err="1" smtClean="0"/>
              <a:t>lepleződik</a:t>
            </a:r>
            <a:r>
              <a:rPr lang="hu-HU" sz="2200" dirty="0" smtClean="0"/>
              <a:t> le, mi lakik bennünk igazán</a:t>
            </a:r>
            <a:endParaRPr lang="hu-HU" sz="2200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Amikor </a:t>
            </a:r>
            <a:r>
              <a:rPr lang="hu-HU" sz="1800" dirty="0">
                <a:solidFill>
                  <a:srgbClr val="0070C0"/>
                </a:solidFill>
              </a:rPr>
              <a:t>beesteledett, eljött egy </a:t>
            </a:r>
            <a:r>
              <a:rPr lang="hu-HU" sz="1800" dirty="0" err="1">
                <a:solidFill>
                  <a:srgbClr val="0070C0"/>
                </a:solidFill>
              </a:rPr>
              <a:t>Arimátiából</a:t>
            </a:r>
            <a:r>
              <a:rPr lang="hu-HU" sz="1800" dirty="0">
                <a:solidFill>
                  <a:srgbClr val="0070C0"/>
                </a:solidFill>
              </a:rPr>
              <a:t> való gazdag ember, név szerint József, aki maga </a:t>
            </a:r>
            <a:r>
              <a:rPr lang="hu-HU" sz="1800" dirty="0" smtClean="0">
                <a:solidFill>
                  <a:srgbClr val="0070C0"/>
                </a:solidFill>
              </a:rPr>
              <a:t>is tanítványa </a:t>
            </a:r>
            <a:r>
              <a:rPr lang="hu-HU" sz="1800" dirty="0">
                <a:solidFill>
                  <a:srgbClr val="0070C0"/>
                </a:solidFill>
              </a:rPr>
              <a:t>volt Jézusnak. </a:t>
            </a:r>
            <a:r>
              <a:rPr lang="hu-HU" sz="1800" dirty="0" smtClean="0">
                <a:solidFill>
                  <a:srgbClr val="0070C0"/>
                </a:solidFill>
              </a:rPr>
              <a:t>Elment </a:t>
            </a:r>
            <a:r>
              <a:rPr lang="hu-HU" sz="1800" dirty="0">
                <a:solidFill>
                  <a:srgbClr val="0070C0"/>
                </a:solidFill>
              </a:rPr>
              <a:t>Pilátushoz, és elkérte Jézus holttestét</a:t>
            </a:r>
            <a:r>
              <a:rPr 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</a:t>
            </a:r>
            <a:r>
              <a:rPr lang="hu-HU" sz="1800" dirty="0" smtClean="0">
                <a:solidFill>
                  <a:srgbClr val="0070C0"/>
                </a:solidFill>
              </a:rPr>
              <a:t> 27,57-58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0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Félelem vagy hit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Jézust a főpapok és az írástudók folyamatosan számon kérték a szombat törvény miatt</a:t>
            </a:r>
            <a:endParaRPr lang="hu-HU" sz="24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 zsidóság számára a szombat volt az Isten iránti tiszteletük és engedelmességük alapvető kifejeződése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Vajon mit mond el a vallási vezetőkről, hogy szombaton mennek intézkedni Pilátushoz?!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 társadalmi pozíciójuk megőrzése erősebb volt bennük, mint az Isten iránti engedelmesség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félelem erősebb volt a szívükben, mint a hit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„A teljes szeretet kiűzi a félelmet”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z Isten iránti szeretet, bizalom, engedelmesség le tud-e győzni benned bármilyen negatív indulatot?</a:t>
            </a:r>
            <a:endParaRPr lang="hu-H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Másnap pedig, szombaton, összegyűltek a főpapok és a farizeusok </a:t>
            </a:r>
            <a:r>
              <a:rPr lang="hu-HU" sz="1800" dirty="0" smtClean="0">
                <a:solidFill>
                  <a:srgbClr val="0070C0"/>
                </a:solidFill>
              </a:rPr>
              <a:t>Pilátusnál, és </a:t>
            </a:r>
            <a:r>
              <a:rPr lang="hu-HU" sz="1800" dirty="0">
                <a:solidFill>
                  <a:srgbClr val="0070C0"/>
                </a:solidFill>
              </a:rPr>
              <a:t>így szóltak: </a:t>
            </a:r>
            <a:r>
              <a:rPr lang="hu-HU" sz="1800" dirty="0" smtClean="0">
                <a:solidFill>
                  <a:srgbClr val="0070C0"/>
                </a:solidFill>
              </a:rPr>
              <a:t>Uram</a:t>
            </a:r>
            <a:r>
              <a:rPr lang="hu-HU" sz="1800" dirty="0">
                <a:solidFill>
                  <a:srgbClr val="0070C0"/>
                </a:solidFill>
              </a:rPr>
              <a:t>, eszünkbe jutott, hogy ez a csaló még életében ezt mondta: Három nap múlva 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>
                <a:solidFill>
                  <a:srgbClr val="0070C0"/>
                </a:solidFill>
              </a:rPr>
              <a:t>feltámadok</a:t>
            </a:r>
            <a:r>
              <a:rPr lang="hu-HU" sz="1800" dirty="0" smtClean="0">
                <a:solidFill>
                  <a:srgbClr val="0070C0"/>
                </a:solidFill>
              </a:rPr>
              <a:t>!”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</a:t>
            </a:r>
            <a:r>
              <a:rPr lang="hu-HU" sz="1800" dirty="0" smtClean="0">
                <a:solidFill>
                  <a:srgbClr val="0070C0"/>
                </a:solidFill>
              </a:rPr>
              <a:t> 27,62-63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0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Leleplezés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572021" y="2024732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Sok ember fél attól, hogy egyszer lelepleződnek hazugságaik, ezért aztán még mélyebbre süllyednek valódi szándékaik leplezése közben.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Szombaton Pilátusnál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Semmi sincs, amit Isten előbb-utóbb ne leplezne le az életünkben.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</a:t>
            </a:r>
            <a:r>
              <a:rPr lang="hu-HU" sz="2200" dirty="0" smtClean="0"/>
              <a:t>ddig érdemes rendeznünk vele a sorainkat, amíg csak bizalmasan szembesít bennünket hamisságainkkal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A leleplezés lehetőség a megtérésre és az újrakezdésre vagy éppen új élet kezdésére.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e</a:t>
            </a:r>
            <a:r>
              <a:rPr lang="hu-HU" sz="2200" dirty="0" smtClean="0"/>
              <a:t>ltemetem a régi életet, és éltre kel belőle az új élet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178588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4 fő ok arra, miért fejezd be a probléma kerülgetését</a:t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A kerülgetés negatív kapcsolati spirált okoz – </a:t>
            </a:r>
            <a:r>
              <a:rPr lang="hu-HU" sz="1800" dirty="0" smtClean="0">
                <a:solidFill>
                  <a:srgbClr val="0070C0"/>
                </a:solidFill>
              </a:rPr>
              <a:t>olyan, mintha tojáshéjon járnál, és nincs semmi ellenőrzésed afelett, hogy mi történik a kapcsolatotokban. Könnyen azt a rossz érzést keltheti, hogy a házastársad hozza meg a döntéseket. Mindez még inkább a probléma kerülgetését eredményezheti mélyítve az ördögi kört.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Az intimitás és a kapcsolat erősödik – </a:t>
            </a:r>
            <a:r>
              <a:rPr lang="hu-HU" sz="1800" dirty="0" smtClean="0">
                <a:solidFill>
                  <a:srgbClr val="0070C0"/>
                </a:solidFill>
              </a:rPr>
              <a:t>ha kerülgetünk egy problémát, vagy úgy teszünk, mintha az nem létezne, az érzelmi távolságot szül. Nehéz kötődést és közelséget érezni akkor, ha egy elefánt van a szobában. </a:t>
            </a:r>
            <a:r>
              <a:rPr lang="hu-HU" sz="1800" dirty="0">
                <a:solidFill>
                  <a:srgbClr val="0070C0"/>
                </a:solidFill>
              </a:rPr>
              <a:t> </a:t>
            </a:r>
            <a:r>
              <a:rPr lang="hu-HU" sz="1800" dirty="0" smtClean="0">
                <a:solidFill>
                  <a:srgbClr val="0070C0"/>
                </a:solidFill>
              </a:rPr>
              <a:t>A probléma kezelése csökkenti a távolságot és közel hoz egymáshoz.</a:t>
            </a:r>
            <a:endParaRPr lang="hu-HU" sz="18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chemeClr val="accent1"/>
                </a:solidFill>
              </a:rPr>
              <a:t>Csökkenti a neheztelést, sértődést, bosszankodást – </a:t>
            </a:r>
            <a:r>
              <a:rPr lang="hu-HU" sz="1800" dirty="0" smtClean="0">
                <a:solidFill>
                  <a:srgbClr val="0070C0"/>
                </a:solidFill>
              </a:rPr>
              <a:t>ha csalódott vagy valami miatt, de nem hozod fel a témát, hova lesznek azok az érzések? Néha talán tényleg elfejted azokat és tovább lépsz. Sokkal gyakrabban ezek az érzések olyanokká válnak, mint a gyomnövények a kertben. Érdemes rendszeresen kigyomlálni a kertet.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1800" dirty="0" smtClean="0">
                <a:solidFill>
                  <a:srgbClr val="C00000"/>
                </a:solidFill>
              </a:rPr>
              <a:t>Erősebbé teszi a kapcsolatotokat –</a:t>
            </a:r>
            <a:r>
              <a:rPr lang="hu-HU" sz="1800" dirty="0" smtClean="0">
                <a:solidFill>
                  <a:srgbClr val="0070C0"/>
                </a:solidFill>
              </a:rPr>
              <a:t> nem könnyű, nem kényelmes, nem történik meg magától egy éjszaka alatt. De ha megtanultok foglalkozni a problémáitokkal, erősíteni fogja a kapcsolatotokat. </a:t>
            </a:r>
            <a:r>
              <a:rPr lang="hu-HU" sz="1800" dirty="0">
                <a:solidFill>
                  <a:srgbClr val="0070C0"/>
                </a:solidFill>
              </a:rPr>
              <a:t>M</a:t>
            </a:r>
            <a:r>
              <a:rPr lang="hu-HU" sz="1800" dirty="0" smtClean="0">
                <a:solidFill>
                  <a:srgbClr val="0070C0"/>
                </a:solidFill>
              </a:rPr>
              <a:t>indig boldogabb leszel, ha nem kerülgeted </a:t>
            </a:r>
            <a:r>
              <a:rPr lang="hu-HU" sz="1800" smtClean="0">
                <a:solidFill>
                  <a:srgbClr val="0070C0"/>
                </a:solidFill>
              </a:rPr>
              <a:t>a problémát </a:t>
            </a:r>
            <a:r>
              <a:rPr lang="hu-HU" sz="1800" dirty="0" smtClean="0">
                <a:solidFill>
                  <a:srgbClr val="0070C0"/>
                </a:solidFill>
              </a:rPr>
              <a:t>tovább.</a:t>
            </a:r>
          </a:p>
        </p:txBody>
      </p:sp>
    </p:spTree>
    <p:extLst>
      <p:ext uri="{BB962C8B-B14F-4D97-AF65-F5344CB8AC3E}">
        <p14:creationId xmlns:p14="http://schemas.microsoft.com/office/powerpoint/2010/main" val="88623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4240</TotalTime>
  <Words>809</Words>
  <Application>Microsoft Office PowerPoint</Application>
  <PresentationFormat>Szélesvásznú</PresentationFormat>
  <Paragraphs>58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leleplezés</vt:lpstr>
      <vt:lpstr>leleplezés MÁTÉ evangéliuma 27. rész 57-66. versek</vt:lpstr>
      <vt:lpstr>leleplezés MÁTÉ evangéliuma 27. rész 57-66. versek</vt:lpstr>
      <vt:lpstr>leleplezés bevezető gondolatok</vt:lpstr>
      <vt:lpstr>A nehézségek feltárják szívünket</vt:lpstr>
      <vt:lpstr>Félelem vagy hit</vt:lpstr>
      <vt:lpstr>Leleplezés záró gondolatok</vt:lpstr>
      <vt:lpstr>4 fő ok arra, miért fejezd be a probléma kerülgetését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Hp</cp:lastModifiedBy>
  <cp:revision>424</cp:revision>
  <cp:lastPrinted>2023-11-16T10:36:53Z</cp:lastPrinted>
  <dcterms:created xsi:type="dcterms:W3CDTF">2020-09-26T18:34:06Z</dcterms:created>
  <dcterms:modified xsi:type="dcterms:W3CDTF">2024-02-04T06:45:32Z</dcterms:modified>
</cp:coreProperties>
</file>