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8" r:id="rId3"/>
    <p:sldId id="304" r:id="rId4"/>
    <p:sldId id="307" r:id="rId5"/>
    <p:sldId id="261" r:id="rId6"/>
    <p:sldId id="309" r:id="rId7"/>
    <p:sldId id="262" r:id="rId8"/>
    <p:sldId id="308" r:id="rId9"/>
    <p:sldId id="311" r:id="rId10"/>
    <p:sldId id="296" r:id="rId11"/>
  </p:sldIdLst>
  <p:sldSz cx="12192000" cy="6858000"/>
  <p:notesSz cx="7104063" cy="102346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Közepesen sötét stílus 2 – 1. jelölőszín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4382" autoAdjust="0"/>
    <p:restoredTop sz="94660"/>
  </p:normalViewPr>
  <p:slideViewPr>
    <p:cSldViewPr snapToGrid="0">
      <p:cViewPr varScale="1">
        <p:scale>
          <a:sx n="69" d="100"/>
          <a:sy n="69" d="100"/>
        </p:scale>
        <p:origin x="66" y="5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u-HU"/>
              <a:t>Kattintson ide az alcím mintájának szerkesztéséhez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12/2/2023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12/2/2023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12/2/2023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12/2/2023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12/2/2023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u-HU"/>
              <a:t>Kép beszúrásához kattintson az ikonra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48A87A34-81AB-432B-8DAE-1953F412C126}" type="datetimeFigureOut">
              <a:rPr lang="en-US" dirty="0"/>
              <a:pPr/>
              <a:t>12/2/2023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12/2/2023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hu-HU" sz="4400" dirty="0" smtClean="0"/>
              <a:t>Lelki állóképesség 2</a:t>
            </a:r>
            <a:endParaRPr lang="hu-HU" sz="4400" dirty="0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hu-HU" sz="3200" dirty="0" smtClean="0">
                <a:solidFill>
                  <a:srgbClr val="C00000"/>
                </a:solidFill>
              </a:rPr>
              <a:t>Az erőtlenség éjszakája</a:t>
            </a:r>
            <a:endParaRPr lang="hu-HU" sz="32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353173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hu-HU" sz="2600" dirty="0" smtClean="0"/>
              <a:t>10 szeretetteljes lehetőség egymás meglepésére /</a:t>
            </a:r>
            <a:r>
              <a:rPr lang="hu-HU" sz="2600" dirty="0"/>
              <a:t>2</a:t>
            </a:r>
            <a:r>
              <a:rPr lang="hu-HU" sz="2600" dirty="0" smtClean="0"/>
              <a:t/>
            </a:r>
            <a:br>
              <a:rPr lang="hu-HU" sz="2600" dirty="0" smtClean="0"/>
            </a:br>
            <a:r>
              <a:rPr lang="hu-HU" sz="2600" dirty="0" smtClean="0">
                <a:solidFill>
                  <a:srgbClr val="7030A0"/>
                </a:solidFill>
              </a:rPr>
              <a:t>heti tippek házasságunk gondozására</a:t>
            </a:r>
            <a:endParaRPr lang="hu-HU" sz="2600" dirty="0">
              <a:solidFill>
                <a:srgbClr val="7030A0"/>
              </a:solidFill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1451579" y="2015732"/>
            <a:ext cx="9603275" cy="3940568"/>
          </a:xfrm>
        </p:spPr>
        <p:txBody>
          <a:bodyPr>
            <a:normAutofit fontScale="85000" lnSpcReduction="20000"/>
          </a:bodyPr>
          <a:lstStyle/>
          <a:p>
            <a:pPr marL="514350" indent="-514350">
              <a:lnSpc>
                <a:spcPct val="100000"/>
              </a:lnSpc>
              <a:spcBef>
                <a:spcPts val="0"/>
              </a:spcBef>
              <a:buFont typeface="+mj-lt"/>
              <a:buAutoNum type="arabicPeriod" startAt="6"/>
            </a:pPr>
            <a:r>
              <a:rPr lang="hu-HU" sz="2200" dirty="0" smtClean="0">
                <a:solidFill>
                  <a:schemeClr val="accent1"/>
                </a:solidFill>
              </a:rPr>
              <a:t>Ajándékozd meg valamivel, amit korábban szeretett volna – </a:t>
            </a:r>
            <a:r>
              <a:rPr lang="hu-HU" sz="2200" dirty="0" smtClean="0">
                <a:solidFill>
                  <a:srgbClr val="0070C0"/>
                </a:solidFill>
              </a:rPr>
              <a:t>jegyezd meg, ha házastársad szeretne valamit, de ő nem veszi meg magának, lehet az bármilyen apróság is. Meglepetésszerűen ajándékozd meg őt azzal, amit szeretne vagy szeretett volna.</a:t>
            </a:r>
          </a:p>
          <a:p>
            <a:pPr marL="514350" indent="-514350">
              <a:lnSpc>
                <a:spcPct val="100000"/>
              </a:lnSpc>
              <a:spcBef>
                <a:spcPts val="0"/>
              </a:spcBef>
              <a:buFont typeface="+mj-lt"/>
              <a:buAutoNum type="arabicPeriod" startAt="6"/>
            </a:pPr>
            <a:r>
              <a:rPr lang="hu-HU" sz="2200" dirty="0" smtClean="0">
                <a:solidFill>
                  <a:schemeClr val="accent1"/>
                </a:solidFill>
              </a:rPr>
              <a:t>Gondoskodj az autójáról – </a:t>
            </a:r>
            <a:r>
              <a:rPr lang="hu-HU" sz="2200" dirty="0" smtClean="0">
                <a:solidFill>
                  <a:srgbClr val="0070C0"/>
                </a:solidFill>
              </a:rPr>
              <a:t>(ha van autója) a legtöbb ember szereti, ha tiszta és tele tankolt autóba ülhet, főleg, ha valaki más gondoskodik róla helyettük. Nagyszerű lehetőség arra, hogy jó kedvre </a:t>
            </a:r>
            <a:r>
              <a:rPr lang="hu-HU" sz="2200" dirty="0" err="1" smtClean="0">
                <a:solidFill>
                  <a:srgbClr val="0070C0"/>
                </a:solidFill>
              </a:rPr>
              <a:t>derítsd</a:t>
            </a:r>
            <a:r>
              <a:rPr lang="hu-HU" sz="2200" dirty="0" smtClean="0">
                <a:solidFill>
                  <a:srgbClr val="0070C0"/>
                </a:solidFill>
              </a:rPr>
              <a:t> a házastársadat és levegyél egy terhet a válláról.</a:t>
            </a:r>
          </a:p>
          <a:p>
            <a:pPr marL="514350" indent="-514350">
              <a:lnSpc>
                <a:spcPct val="100000"/>
              </a:lnSpc>
              <a:spcBef>
                <a:spcPts val="0"/>
              </a:spcBef>
              <a:buFont typeface="+mj-lt"/>
              <a:buAutoNum type="arabicPeriod" startAt="6"/>
            </a:pPr>
            <a:r>
              <a:rPr lang="hu-HU" sz="2200" dirty="0" smtClean="0">
                <a:solidFill>
                  <a:schemeClr val="accent1"/>
                </a:solidFill>
              </a:rPr>
              <a:t>Írj neki egy kedves üzenetet, és </a:t>
            </a:r>
            <a:r>
              <a:rPr lang="hu-HU" sz="2200" dirty="0" err="1" smtClean="0">
                <a:solidFill>
                  <a:schemeClr val="accent1"/>
                </a:solidFill>
              </a:rPr>
              <a:t>rejtsd</a:t>
            </a:r>
            <a:r>
              <a:rPr lang="hu-HU" sz="2200" dirty="0" smtClean="0">
                <a:solidFill>
                  <a:schemeClr val="accent1"/>
                </a:solidFill>
              </a:rPr>
              <a:t> el valahol, ahol később megtalálhatja – </a:t>
            </a:r>
            <a:r>
              <a:rPr lang="hu-HU" sz="2200" dirty="0" smtClean="0">
                <a:solidFill>
                  <a:srgbClr val="0070C0"/>
                </a:solidFill>
              </a:rPr>
              <a:t>dugj egy szerelmes üzenetet a kabát zsebébe, vagy helyezz egy szerelmes levelet az éjjeliszekrényére. Akár egy folyamatos játékká is formálódhat kettőtök között.</a:t>
            </a:r>
          </a:p>
          <a:p>
            <a:pPr marL="514350" indent="-514350">
              <a:lnSpc>
                <a:spcPct val="100000"/>
              </a:lnSpc>
              <a:spcBef>
                <a:spcPts val="0"/>
              </a:spcBef>
              <a:buFont typeface="+mj-lt"/>
              <a:buAutoNum type="arabicPeriod" startAt="6"/>
            </a:pPr>
            <a:r>
              <a:rPr lang="hu-HU" sz="2200" dirty="0" smtClean="0">
                <a:solidFill>
                  <a:schemeClr val="accent1"/>
                </a:solidFill>
              </a:rPr>
              <a:t>Vidd el a gyerekeket egy kicsit valahová, hogy a házastársad élvezhessen egy kis időd egyedül – </a:t>
            </a:r>
            <a:r>
              <a:rPr lang="hu-HU" sz="2200" dirty="0" smtClean="0">
                <a:solidFill>
                  <a:srgbClr val="0070C0"/>
                </a:solidFill>
              </a:rPr>
              <a:t>attól függően, hogy szereti-e előre megtervezni a dolgokat, vagy élvezi a spontaneitást, akár egy-két nappal előre is jelezheted, hogy elviszed a gyerekeket, hogy jusson egy kis ideje saját magára. Így is megmutathatod szereteted, és hogy figyelsz a szükségeire.</a:t>
            </a:r>
          </a:p>
          <a:p>
            <a:pPr marL="514350" indent="-514350">
              <a:lnSpc>
                <a:spcPct val="100000"/>
              </a:lnSpc>
              <a:spcBef>
                <a:spcPts val="0"/>
              </a:spcBef>
              <a:buFont typeface="+mj-lt"/>
              <a:buAutoNum type="arabicPeriod" startAt="6"/>
            </a:pPr>
            <a:r>
              <a:rPr lang="hu-HU" sz="2200" dirty="0" smtClean="0">
                <a:solidFill>
                  <a:schemeClr val="accent1"/>
                </a:solidFill>
              </a:rPr>
              <a:t>Lepd meg egy bókkal egészen váratlanul </a:t>
            </a:r>
            <a:r>
              <a:rPr lang="hu-HU" sz="2200" dirty="0" smtClean="0">
                <a:solidFill>
                  <a:srgbClr val="0070C0"/>
                </a:solidFill>
              </a:rPr>
              <a:t>– fejezd ki szavakban elismerésed és megbecsülésed a házastársad fel (</a:t>
            </a:r>
            <a:r>
              <a:rPr lang="hu-HU" sz="2200" smtClean="0">
                <a:solidFill>
                  <a:srgbClr val="0070C0"/>
                </a:solidFill>
              </a:rPr>
              <a:t>vagy szerelmed), </a:t>
            </a:r>
            <a:r>
              <a:rPr lang="hu-HU" sz="2200" dirty="0" smtClean="0">
                <a:solidFill>
                  <a:srgbClr val="0070C0"/>
                </a:solidFill>
              </a:rPr>
              <a:t>amikor egyáltalán nem </a:t>
            </a:r>
            <a:r>
              <a:rPr lang="hu-HU" sz="2200" smtClean="0">
                <a:solidFill>
                  <a:srgbClr val="0070C0"/>
                </a:solidFill>
              </a:rPr>
              <a:t>számít rá.</a:t>
            </a:r>
            <a:endParaRPr lang="hu-HU" sz="2200" dirty="0" smtClean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861454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Lelki állóképesség 2</a:t>
            </a:r>
            <a:br>
              <a:rPr lang="hu-HU" dirty="0" smtClean="0"/>
            </a:br>
            <a:r>
              <a:rPr lang="hu-HU" sz="2800" dirty="0" err="1" smtClean="0">
                <a:solidFill>
                  <a:srgbClr val="C00000"/>
                </a:solidFill>
              </a:rPr>
              <a:t>máté</a:t>
            </a:r>
            <a:r>
              <a:rPr lang="hu-HU" sz="2800" dirty="0" smtClean="0">
                <a:solidFill>
                  <a:srgbClr val="C00000"/>
                </a:solidFill>
              </a:rPr>
              <a:t> evangéliuma 26. </a:t>
            </a:r>
            <a:r>
              <a:rPr lang="hu-HU" sz="2800" dirty="0">
                <a:solidFill>
                  <a:srgbClr val="C00000"/>
                </a:solidFill>
              </a:rPr>
              <a:t>rész </a:t>
            </a:r>
            <a:r>
              <a:rPr lang="hu-HU" sz="2800" dirty="0" smtClean="0">
                <a:solidFill>
                  <a:srgbClr val="C00000"/>
                </a:solidFill>
              </a:rPr>
              <a:t>47-56. </a:t>
            </a:r>
            <a:r>
              <a:rPr lang="hu-HU" sz="2800" dirty="0">
                <a:solidFill>
                  <a:srgbClr val="C00000"/>
                </a:solidFill>
              </a:rPr>
              <a:t>versek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idx="1"/>
          </p:nvPr>
        </p:nvSpPr>
        <p:spPr bwMode="auto">
          <a:xfrm>
            <a:off x="228600" y="2335216"/>
            <a:ext cx="12044131" cy="34163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hu-HU" sz="2400" baseline="30000" dirty="0"/>
              <a:t>47</a:t>
            </a:r>
            <a:r>
              <a:rPr lang="hu-HU" sz="2400" dirty="0"/>
              <a:t>Még beszélt, amikor megjött Júdás, egy a tizenkettő közül, és nagy sokaság jött vele kardokkal </a:t>
            </a:r>
            <a:endParaRPr lang="hu-HU" sz="2400" dirty="0" smtClean="0"/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hu-HU" sz="2400" dirty="0" smtClean="0"/>
              <a:t>és </a:t>
            </a:r>
            <a:r>
              <a:rPr lang="hu-HU" sz="2400" dirty="0"/>
              <a:t>botokkal a főpapoktól és a nép </a:t>
            </a:r>
            <a:r>
              <a:rPr lang="hu-HU" sz="2400" dirty="0" err="1"/>
              <a:t>véneitől</a:t>
            </a:r>
            <a:r>
              <a:rPr lang="hu-HU" sz="2400" dirty="0"/>
              <a:t>. </a:t>
            </a:r>
            <a:r>
              <a:rPr lang="hu-HU" sz="2400" baseline="30000" dirty="0"/>
              <a:t>48</a:t>
            </a:r>
            <a:r>
              <a:rPr lang="hu-HU" sz="2400" dirty="0"/>
              <a:t>Az árulója ezt a jelet adta nekik: Akit </a:t>
            </a:r>
            <a:endParaRPr lang="hu-HU" sz="2400" dirty="0" smtClean="0"/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hu-HU" sz="2400" dirty="0" smtClean="0"/>
              <a:t>megcsókolok</a:t>
            </a:r>
            <a:r>
              <a:rPr lang="hu-HU" sz="2400" dirty="0"/>
              <a:t>, ő az, őt fogjátok el! </a:t>
            </a:r>
            <a:r>
              <a:rPr lang="hu-HU" sz="2400" baseline="30000" dirty="0"/>
              <a:t>49</a:t>
            </a:r>
            <a:r>
              <a:rPr lang="hu-HU" sz="2400" dirty="0"/>
              <a:t>És azonnal Jézushoz lépett, és így szólt: Üdvöz légy, Mester</a:t>
            </a:r>
            <a:r>
              <a:rPr lang="hu-HU" sz="2400" dirty="0" smtClean="0"/>
              <a:t>!</a:t>
            </a: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hu-HU" sz="2400" dirty="0" smtClean="0"/>
              <a:t>– </a:t>
            </a:r>
            <a:r>
              <a:rPr lang="hu-HU" sz="2400" dirty="0"/>
              <a:t>és megcsókolta őt. </a:t>
            </a:r>
            <a:r>
              <a:rPr lang="hu-HU" sz="2400" baseline="30000" dirty="0"/>
              <a:t>50</a:t>
            </a:r>
            <a:r>
              <a:rPr lang="hu-HU" sz="2400" dirty="0"/>
              <a:t>Jézus ezt mondta neki: Barátom, ezért jöttél! Akkor odamentek, </a:t>
            </a:r>
            <a:endParaRPr lang="hu-HU" sz="2400" dirty="0" smtClean="0"/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hu-HU" sz="2400" dirty="0" smtClean="0"/>
              <a:t>megragadták </a:t>
            </a:r>
            <a:r>
              <a:rPr lang="hu-HU" sz="2400" dirty="0"/>
              <a:t>Jézust, és elfogták. </a:t>
            </a:r>
            <a:r>
              <a:rPr lang="hu-HU" sz="2400" baseline="30000" dirty="0"/>
              <a:t>51</a:t>
            </a:r>
            <a:r>
              <a:rPr lang="hu-HU" sz="2400" dirty="0"/>
              <a:t>Egy pedig azok közül, akik Jézussal voltak, a kardjához kapott</a:t>
            </a:r>
            <a:r>
              <a:rPr lang="hu-HU" sz="2400" dirty="0" smtClean="0"/>
              <a:t>,</a:t>
            </a: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hu-HU" sz="2400" dirty="0" smtClean="0"/>
              <a:t>kirántotta </a:t>
            </a:r>
            <a:r>
              <a:rPr lang="hu-HU" sz="2400" dirty="0"/>
              <a:t>azt, lesújtott a főpap szolgájára, és levágta a fülét. </a:t>
            </a:r>
            <a:r>
              <a:rPr lang="hu-HU" sz="2400" baseline="30000" dirty="0"/>
              <a:t>52</a:t>
            </a:r>
            <a:r>
              <a:rPr lang="hu-HU" sz="2400" dirty="0"/>
              <a:t>Ekkor így szólt hozzá Jézus: Tedd </a:t>
            </a:r>
            <a:endParaRPr lang="hu-HU" sz="2400" dirty="0" smtClean="0"/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hu-HU" sz="2400" dirty="0" smtClean="0"/>
              <a:t>vissza </a:t>
            </a:r>
            <a:r>
              <a:rPr lang="hu-HU" sz="2400" dirty="0"/>
              <a:t>kardodat a helyére, mert akik kardot fognak, kard által vesznek el. </a:t>
            </a:r>
            <a:r>
              <a:rPr lang="hu-HU" sz="2400" baseline="30000" dirty="0"/>
              <a:t>53</a:t>
            </a:r>
            <a:r>
              <a:rPr lang="hu-HU" sz="2400" dirty="0"/>
              <a:t>Vagy azt gondolod, </a:t>
            </a:r>
            <a:endParaRPr lang="hu-HU" sz="2400" dirty="0" smtClean="0"/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hu-HU" sz="2400" dirty="0" smtClean="0"/>
              <a:t>hogy </a:t>
            </a:r>
            <a:r>
              <a:rPr lang="hu-HU" sz="2400" dirty="0"/>
              <a:t>nem kérhetném meg Atyámat, hogy adjon mellém most tizenkét sereg angyalnál is többet</a:t>
            </a:r>
            <a:r>
              <a:rPr lang="hu-HU" sz="2400" dirty="0" smtClean="0"/>
              <a:t>?</a:t>
            </a: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hu-HU" sz="2400" baseline="30000" dirty="0" smtClean="0"/>
              <a:t>54</a:t>
            </a:r>
            <a:r>
              <a:rPr lang="hu-HU" sz="2400" dirty="0" smtClean="0"/>
              <a:t>De </a:t>
            </a:r>
            <a:r>
              <a:rPr lang="hu-HU" sz="2400" dirty="0"/>
              <a:t>akkor miképpen teljesednének be az Írások, hogy ennek így kell történnie?</a:t>
            </a:r>
            <a:endParaRPr lang="hu-HU" sz="2400" dirty="0" smtClean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90421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Lelki </a:t>
            </a:r>
            <a:r>
              <a:rPr lang="hu-HU" dirty="0" smtClean="0"/>
              <a:t>állóképesség 2</a:t>
            </a:r>
            <a:r>
              <a:rPr lang="hu-HU" dirty="0"/>
              <a:t/>
            </a:r>
            <a:br>
              <a:rPr lang="hu-HU" dirty="0"/>
            </a:br>
            <a:r>
              <a:rPr lang="hu-HU" sz="2800" dirty="0" err="1" smtClean="0">
                <a:solidFill>
                  <a:srgbClr val="C00000"/>
                </a:solidFill>
              </a:rPr>
              <a:t>máté</a:t>
            </a:r>
            <a:r>
              <a:rPr lang="hu-HU" sz="2800" dirty="0" smtClean="0">
                <a:solidFill>
                  <a:srgbClr val="C00000"/>
                </a:solidFill>
              </a:rPr>
              <a:t> evangéliuma 26. </a:t>
            </a:r>
            <a:r>
              <a:rPr lang="hu-HU" sz="2800" dirty="0">
                <a:solidFill>
                  <a:srgbClr val="C00000"/>
                </a:solidFill>
              </a:rPr>
              <a:t>rész </a:t>
            </a:r>
            <a:r>
              <a:rPr lang="hu-HU" sz="2800" dirty="0" smtClean="0">
                <a:solidFill>
                  <a:srgbClr val="C00000"/>
                </a:solidFill>
              </a:rPr>
              <a:t>47-56. </a:t>
            </a:r>
            <a:r>
              <a:rPr lang="hu-HU" sz="2800" dirty="0">
                <a:solidFill>
                  <a:srgbClr val="C00000"/>
                </a:solidFill>
              </a:rPr>
              <a:t>versek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idx="1"/>
          </p:nvPr>
        </p:nvSpPr>
        <p:spPr bwMode="auto">
          <a:xfrm>
            <a:off x="228600" y="3258546"/>
            <a:ext cx="11874982" cy="15696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hu-HU" sz="2400" baseline="30000" dirty="0"/>
              <a:t>55</a:t>
            </a:r>
            <a:r>
              <a:rPr lang="hu-HU" sz="2400" dirty="0"/>
              <a:t>Abban az órában így szólt Jézus a sokasághoz: Mint valami rabló ellen, úgy vonultatok ki </a:t>
            </a:r>
            <a:endParaRPr lang="hu-HU" sz="2400" dirty="0" smtClean="0"/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hu-HU" sz="2400" dirty="0" smtClean="0"/>
              <a:t>kardokkal </a:t>
            </a:r>
            <a:r>
              <a:rPr lang="hu-HU" sz="2400" dirty="0"/>
              <a:t>és botokkal, hogy elfogjatok engem! Mindennap a templomban ültem és tanítottam, </a:t>
            </a:r>
            <a:endParaRPr lang="hu-HU" sz="2400" dirty="0" smtClean="0"/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hu-HU" sz="2400" dirty="0" smtClean="0"/>
              <a:t>és </a:t>
            </a:r>
            <a:r>
              <a:rPr lang="hu-HU" sz="2400" dirty="0"/>
              <a:t>nem fogtatok el. </a:t>
            </a:r>
            <a:r>
              <a:rPr lang="hu-HU" sz="2400" baseline="30000" dirty="0"/>
              <a:t>56</a:t>
            </a:r>
            <a:r>
              <a:rPr lang="hu-HU" sz="2400" dirty="0"/>
              <a:t>Mindez pedig azért történt, hogy beteljesedjenek a próféták írásai. </a:t>
            </a:r>
            <a:r>
              <a:rPr lang="hu-HU" sz="2400" dirty="0" smtClean="0"/>
              <a:t>Akkor</a:t>
            </a: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hu-HU" sz="2400" dirty="0" smtClean="0"/>
              <a:t>a </a:t>
            </a:r>
            <a:r>
              <a:rPr lang="hu-HU" sz="2400" dirty="0"/>
              <a:t>tanítványok mind elhagyták őt, és elfutottak.</a:t>
            </a:r>
            <a:endParaRPr lang="hu-HU" sz="2400" dirty="0" smtClean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778670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Kép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6291" y="-315013"/>
            <a:ext cx="12198292" cy="78611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35606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Lelki </a:t>
            </a:r>
            <a:r>
              <a:rPr lang="hu-HU" dirty="0" smtClean="0"/>
              <a:t>állóképesség 2</a:t>
            </a:r>
            <a:r>
              <a:rPr lang="hu-HU" dirty="0"/>
              <a:t/>
            </a:r>
            <a:br>
              <a:rPr lang="hu-HU" dirty="0"/>
            </a:br>
            <a:r>
              <a:rPr lang="hu-HU" dirty="0" smtClean="0">
                <a:solidFill>
                  <a:srgbClr val="7030A0"/>
                </a:solidFill>
              </a:rPr>
              <a:t>bevezető gondolatok</a:t>
            </a:r>
            <a:endParaRPr lang="hu-HU" dirty="0">
              <a:solidFill>
                <a:srgbClr val="7030A0"/>
              </a:solidFill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1447330" y="2010878"/>
            <a:ext cx="9607521" cy="3854213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800" dirty="0" smtClean="0">
                <a:solidFill>
                  <a:srgbClr val="7030A0"/>
                </a:solidFill>
              </a:rPr>
              <a:t>Mit teszel, ha sarokba szorítanak?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hu-HU" sz="2800" dirty="0">
              <a:solidFill>
                <a:srgbClr val="7030A0"/>
              </a:solidFill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800" dirty="0" smtClean="0">
                <a:solidFill>
                  <a:srgbClr val="7030A0"/>
                </a:solidFill>
              </a:rPr>
              <a:t>Mit teszel, ha csalódást okozol annak, akit szeretsz?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hu-HU" sz="2800" dirty="0">
              <a:solidFill>
                <a:srgbClr val="7030A0"/>
              </a:solidFill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800" dirty="0" smtClean="0">
                <a:solidFill>
                  <a:srgbClr val="7030A0"/>
                </a:solidFill>
              </a:rPr>
              <a:t>Mit teszel, ha csalódsz önmagadban?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hu-HU" sz="2800" dirty="0">
              <a:solidFill>
                <a:srgbClr val="7030A0"/>
              </a:solidFill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800" dirty="0" smtClean="0">
                <a:solidFill>
                  <a:srgbClr val="7030A0"/>
                </a:solidFill>
              </a:rPr>
              <a:t>Mennyire tudod átadni a vezetést Istennek akkor, amikor nehéz helyzetbe kerülsz?</a:t>
            </a:r>
          </a:p>
        </p:txBody>
      </p:sp>
    </p:spTree>
    <p:extLst>
      <p:ext uri="{BB962C8B-B14F-4D97-AF65-F5344CB8AC3E}">
        <p14:creationId xmlns:p14="http://schemas.microsoft.com/office/powerpoint/2010/main" val="32820678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>
                <a:solidFill>
                  <a:schemeClr val="accent1"/>
                </a:solidFill>
              </a:rPr>
              <a:t>Péter kardot ránt</a:t>
            </a:r>
            <a:endParaRPr lang="hu-HU" dirty="0">
              <a:solidFill>
                <a:schemeClr val="accent1"/>
              </a:solidFill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5043714" y="369455"/>
            <a:ext cx="6012470" cy="5555356"/>
          </a:xfrm>
        </p:spPr>
        <p:txBody>
          <a:bodyPr>
            <a:normAutofit lnSpcReduction="10000"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200" dirty="0" smtClean="0">
                <a:solidFill>
                  <a:srgbClr val="0070C0"/>
                </a:solidFill>
              </a:rPr>
              <a:t>Amikor Péter kardot ránt, az a bátorságát bizonyítja?</a:t>
            </a:r>
            <a:endParaRPr lang="hu-HU" sz="2200" dirty="0" smtClean="0">
              <a:solidFill>
                <a:srgbClr val="0070C0"/>
              </a:solidFill>
            </a:endParaRP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hu-HU" sz="2000" dirty="0" smtClean="0"/>
              <a:t>„Uram</a:t>
            </a:r>
            <a:r>
              <a:rPr lang="hu-HU" sz="2000" dirty="0"/>
              <a:t>, kész vagyok veled menni akár a börtönbe, akár a halálba is</a:t>
            </a:r>
            <a:r>
              <a:rPr lang="hu-HU" sz="2000" dirty="0" smtClean="0"/>
              <a:t>!” </a:t>
            </a:r>
            <a:r>
              <a:rPr lang="hu-HU" sz="2000" dirty="0" smtClean="0"/>
              <a:t>(Lk 22,33)</a:t>
            </a:r>
            <a:endParaRPr lang="hu-HU" sz="2000" dirty="0" smtClean="0"/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hu-HU" sz="2000" dirty="0"/>
              <a:t>o</a:t>
            </a:r>
            <a:r>
              <a:rPr lang="hu-HU" sz="2000" dirty="0" smtClean="0"/>
              <a:t>tt a sok ember velük szemben, és Péter már kész harcolni is ellenük!?</a:t>
            </a:r>
            <a:endParaRPr lang="hu-HU" sz="2000" dirty="0" smtClean="0"/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hu-HU" sz="2000" dirty="0" smtClean="0">
                <a:solidFill>
                  <a:srgbClr val="FF0000"/>
                </a:solidFill>
              </a:rPr>
              <a:t>reakció</a:t>
            </a:r>
            <a:r>
              <a:rPr lang="hu-HU" sz="2000" dirty="0" smtClean="0"/>
              <a:t>ja válasz Júdás és követőinek </a:t>
            </a:r>
            <a:r>
              <a:rPr lang="hu-HU" sz="2000" dirty="0" smtClean="0">
                <a:solidFill>
                  <a:srgbClr val="FF0000"/>
                </a:solidFill>
              </a:rPr>
              <a:t>akció</a:t>
            </a:r>
            <a:r>
              <a:rPr lang="hu-HU" sz="2000" dirty="0" smtClean="0"/>
              <a:t>jára</a:t>
            </a:r>
            <a:endParaRPr lang="hu-HU" sz="2000" dirty="0" smtClean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200" dirty="0" smtClean="0">
                <a:solidFill>
                  <a:schemeClr val="accent1"/>
                </a:solidFill>
              </a:rPr>
              <a:t>Az </a:t>
            </a:r>
            <a:r>
              <a:rPr lang="hu-HU" sz="2200" dirty="0" err="1">
                <a:solidFill>
                  <a:schemeClr val="accent1"/>
                </a:solidFill>
              </a:rPr>
              <a:t>aggresszió</a:t>
            </a:r>
            <a:r>
              <a:rPr lang="hu-HU" sz="2200" dirty="0">
                <a:solidFill>
                  <a:schemeClr val="accent1"/>
                </a:solidFill>
              </a:rPr>
              <a:t> a félelem </a:t>
            </a:r>
            <a:r>
              <a:rPr lang="hu-HU" sz="2200" dirty="0" smtClean="0">
                <a:solidFill>
                  <a:schemeClr val="accent1"/>
                </a:solidFill>
              </a:rPr>
              <a:t>és a gyengeség megnyilvánulása</a:t>
            </a:r>
            <a:endParaRPr lang="hu-HU" sz="2200" dirty="0">
              <a:solidFill>
                <a:schemeClr val="accent1"/>
              </a:solidFill>
            </a:endParaRP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hu-HU" sz="2000" dirty="0"/>
              <a:t>g</a:t>
            </a:r>
            <a:r>
              <a:rPr lang="hu-HU" sz="2000" dirty="0" smtClean="0"/>
              <a:t>yakran reagálunk így, amikor sarokba szorítanak bennünket – legjobb védekezés a támadás alapon</a:t>
            </a:r>
            <a:endParaRPr lang="hu-HU" sz="2000" dirty="0" smtClean="0"/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hu-HU" sz="2000" dirty="0"/>
              <a:t>t</a:t>
            </a:r>
            <a:r>
              <a:rPr lang="hu-HU" sz="2000" dirty="0" smtClean="0"/>
              <a:t>alán csak később jövünk rá, hogy az erő nem a támadásban, hanem a bizalomban van</a:t>
            </a:r>
            <a:endParaRPr lang="hu-HU" sz="2000" dirty="0" smtClean="0"/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hu-HU" sz="2000" dirty="0" smtClean="0"/>
              <a:t>Istenre bízni magunkat teljesen a legnehezebb helyzetekben – ez az igazi erő (melyet imádságban nyerünk)</a:t>
            </a:r>
            <a:endParaRPr lang="hu-HU" sz="2000" dirty="0" smtClean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200" dirty="0" smtClean="0">
                <a:solidFill>
                  <a:srgbClr val="0070C0"/>
                </a:solidFill>
              </a:rPr>
              <a:t>Jézus tisztában van erőforrásaival és fölényével, de figyel Isten akaratára (és vezetésére) is.</a:t>
            </a:r>
            <a:endParaRPr lang="hu-HU" sz="2200" dirty="0" smtClean="0">
              <a:solidFill>
                <a:srgbClr val="0070C0"/>
              </a:solidFill>
            </a:endParaRPr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496809"/>
          </a:xfrm>
        </p:spPr>
        <p:txBody>
          <a:bodyPr>
            <a:noAutofit/>
          </a:bodyPr>
          <a:lstStyle/>
          <a:p>
            <a:pPr lv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</a:pPr>
            <a:r>
              <a:rPr lang="hu-HU" altLang="hu-HU" sz="1800" dirty="0" smtClean="0">
                <a:solidFill>
                  <a:srgbClr val="0070C0"/>
                </a:solidFill>
              </a:rPr>
              <a:t>„</a:t>
            </a:r>
            <a:r>
              <a:rPr lang="hu-HU" sz="1800" dirty="0" smtClean="0">
                <a:solidFill>
                  <a:srgbClr val="0070C0"/>
                </a:solidFill>
              </a:rPr>
              <a:t>Egy </a:t>
            </a:r>
            <a:r>
              <a:rPr lang="hu-HU" sz="1800" dirty="0">
                <a:solidFill>
                  <a:srgbClr val="0070C0"/>
                </a:solidFill>
              </a:rPr>
              <a:t>pedig azok közül, akik Jézussal voltak, a kardjához kapott</a:t>
            </a:r>
            <a:r>
              <a:rPr lang="hu-HU" sz="1800" dirty="0" smtClean="0">
                <a:solidFill>
                  <a:srgbClr val="0070C0"/>
                </a:solidFill>
              </a:rPr>
              <a:t>, kirántotta </a:t>
            </a:r>
            <a:r>
              <a:rPr lang="hu-HU" sz="1800" dirty="0">
                <a:solidFill>
                  <a:srgbClr val="0070C0"/>
                </a:solidFill>
              </a:rPr>
              <a:t>azt, lesújtott a főpap szolgájára, és levágta a fülét. </a:t>
            </a:r>
            <a:r>
              <a:rPr lang="hu-HU" sz="1800" dirty="0" smtClean="0">
                <a:solidFill>
                  <a:srgbClr val="0070C0"/>
                </a:solidFill>
              </a:rPr>
              <a:t>Ekkor </a:t>
            </a:r>
            <a:r>
              <a:rPr lang="hu-HU" sz="1800" dirty="0">
                <a:solidFill>
                  <a:srgbClr val="0070C0"/>
                </a:solidFill>
              </a:rPr>
              <a:t>így szólt hozzá Jézus: Tedd </a:t>
            </a:r>
            <a:r>
              <a:rPr lang="hu-HU" sz="1800" dirty="0" smtClean="0">
                <a:solidFill>
                  <a:srgbClr val="0070C0"/>
                </a:solidFill>
              </a:rPr>
              <a:t>vissza </a:t>
            </a:r>
            <a:r>
              <a:rPr lang="hu-HU" sz="1800" dirty="0">
                <a:solidFill>
                  <a:srgbClr val="0070C0"/>
                </a:solidFill>
              </a:rPr>
              <a:t>kardodat a helyére, mert akik kardot fognak, kard által vesznek el</a:t>
            </a:r>
            <a:r>
              <a:rPr lang="hu-HU" sz="1800" dirty="0" smtClean="0">
                <a:solidFill>
                  <a:srgbClr val="0070C0"/>
                </a:solidFill>
              </a:rPr>
              <a:t>.”</a:t>
            </a:r>
            <a:endParaRPr lang="hu-HU" sz="1800" dirty="0">
              <a:solidFill>
                <a:srgbClr val="0070C0"/>
              </a:solidFill>
            </a:endParaRPr>
          </a:p>
          <a:p>
            <a:pPr algn="r">
              <a:spcBef>
                <a:spcPts val="0"/>
              </a:spcBef>
            </a:pPr>
            <a:r>
              <a:rPr lang="hu-HU" sz="1800" dirty="0" smtClean="0">
                <a:solidFill>
                  <a:srgbClr val="0070C0"/>
                </a:solidFill>
              </a:rPr>
              <a:t>Mt 26,51-52</a:t>
            </a:r>
            <a:endParaRPr lang="hu-HU" sz="18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85031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  <p:bldP spid="4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>
                <a:solidFill>
                  <a:schemeClr val="accent1"/>
                </a:solidFill>
              </a:rPr>
              <a:t>A tanítványok elbuknak</a:t>
            </a:r>
            <a:endParaRPr lang="hu-HU" dirty="0">
              <a:solidFill>
                <a:schemeClr val="accent1"/>
              </a:solidFill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5043714" y="369455"/>
            <a:ext cx="6012470" cy="5555356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400" dirty="0" smtClean="0">
                <a:solidFill>
                  <a:schemeClr val="accent1"/>
                </a:solidFill>
              </a:rPr>
              <a:t>Megfutamodás</a:t>
            </a:r>
          </a:p>
          <a:p>
            <a:pPr lvl="1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</a:pPr>
            <a:r>
              <a:rPr lang="hu-HU" sz="2000" dirty="0"/>
              <a:t>a</a:t>
            </a:r>
            <a:r>
              <a:rPr lang="hu-HU" sz="2000" dirty="0" smtClean="0"/>
              <a:t> bizonytalanság már a vacsoránál is jellemezte a tanítványokat: </a:t>
            </a:r>
            <a:r>
              <a:rPr lang="hu-HU" sz="2000" i="1" dirty="0" smtClean="0"/>
              <a:t>„</a:t>
            </a:r>
            <a:r>
              <a:rPr lang="hu-HU" sz="2000" i="1" dirty="0"/>
              <a:t>Ekkor nagyon elszomorodtak, és egyenként kezdték kérdezni tőle: Talán csak nem én vagyok az, Uram</a:t>
            </a:r>
            <a:r>
              <a:rPr lang="hu-HU" sz="2000" i="1" dirty="0" smtClean="0"/>
              <a:t>?” </a:t>
            </a:r>
            <a:r>
              <a:rPr lang="hu-HU" sz="2000" dirty="0" smtClean="0"/>
              <a:t>(Mt 26,22)</a:t>
            </a:r>
            <a:r>
              <a:rPr lang="hu-HU" sz="2000" dirty="0" smtClean="0"/>
              <a:t> </a:t>
            </a:r>
            <a:endParaRPr lang="hu-HU" sz="2000" dirty="0" smtClean="0"/>
          </a:p>
          <a:p>
            <a:pPr lvl="1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</a:pPr>
            <a:r>
              <a:rPr lang="hu-HU" sz="2000" dirty="0"/>
              <a:t>a</a:t>
            </a:r>
            <a:r>
              <a:rPr lang="hu-HU" sz="2000" dirty="0" smtClean="0"/>
              <a:t> bizonytalanság és a szomorúság a menekülés irányába indította el őket</a:t>
            </a:r>
            <a:endParaRPr lang="hu-HU" sz="2000" dirty="0" smtClean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200" dirty="0" smtClean="0">
                <a:solidFill>
                  <a:srgbClr val="0070C0"/>
                </a:solidFill>
              </a:rPr>
              <a:t>Nehéz helyzetben a maradást és a kitartást választod, vagy inkább te is menekülsz?</a:t>
            </a:r>
            <a:endParaRPr lang="hu-HU" sz="2200" dirty="0" smtClean="0">
              <a:solidFill>
                <a:srgbClr val="0070C0"/>
              </a:solidFill>
            </a:endParaRP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hu-HU" sz="2000" dirty="0" smtClean="0"/>
              <a:t>akkor vagyunk képesek benne maradni a nehéz helyzetekben, ha tudjuk, hogy Istennek van célja vele az életünkben vagy mások életében</a:t>
            </a:r>
            <a:endParaRPr lang="hu-HU" sz="2000" dirty="0" smtClean="0"/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hu-HU" sz="2000" dirty="0"/>
              <a:t>f</a:t>
            </a:r>
            <a:r>
              <a:rPr lang="hu-HU" sz="2000" dirty="0" smtClean="0"/>
              <a:t>elfedezve a sötétségben Isten jelenlétét, mi magunk is hálaadással tudunk előre tekinteni</a:t>
            </a:r>
            <a:endParaRPr lang="hu-HU" sz="2000" dirty="0" smtClean="0"/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hu-HU" sz="2200" dirty="0" smtClean="0">
                <a:solidFill>
                  <a:schemeClr val="accent1"/>
                </a:solidFill>
              </a:rPr>
              <a:t>A bukás után mindig nehezebben regenerálódik a lelkünk, mint a próbákban kapott sebek esetében.</a:t>
            </a:r>
            <a:endParaRPr lang="hu-HU" sz="2200" dirty="0" smtClean="0">
              <a:solidFill>
                <a:schemeClr val="accent1"/>
              </a:solidFill>
            </a:endParaRPr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496809"/>
          </a:xfrm>
        </p:spPr>
        <p:txBody>
          <a:bodyPr>
            <a:noAutofit/>
          </a:bodyPr>
          <a:lstStyle/>
          <a:p>
            <a:pPr lv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</a:pPr>
            <a:r>
              <a:rPr lang="hu-HU" altLang="hu-HU" sz="1800" dirty="0" smtClean="0">
                <a:solidFill>
                  <a:srgbClr val="0070C0"/>
                </a:solidFill>
              </a:rPr>
              <a:t>„</a:t>
            </a:r>
            <a:r>
              <a:rPr lang="hu-HU" sz="1800" dirty="0" smtClean="0">
                <a:solidFill>
                  <a:srgbClr val="0070C0"/>
                </a:solidFill>
              </a:rPr>
              <a:t>Mint </a:t>
            </a:r>
            <a:r>
              <a:rPr lang="hu-HU" sz="1800" dirty="0">
                <a:solidFill>
                  <a:srgbClr val="0070C0"/>
                </a:solidFill>
              </a:rPr>
              <a:t>valami rabló ellen, úgy vonultatok ki </a:t>
            </a:r>
            <a:r>
              <a:rPr lang="hu-HU" sz="1800" dirty="0" smtClean="0">
                <a:solidFill>
                  <a:srgbClr val="0070C0"/>
                </a:solidFill>
              </a:rPr>
              <a:t>kardokkal </a:t>
            </a:r>
            <a:r>
              <a:rPr lang="hu-HU" sz="1800" dirty="0">
                <a:solidFill>
                  <a:srgbClr val="0070C0"/>
                </a:solidFill>
              </a:rPr>
              <a:t>és botokkal, hogy elfogjatok engem! Mindennap a templomban ültem és </a:t>
            </a:r>
            <a:r>
              <a:rPr lang="hu-HU" sz="1800" dirty="0" smtClean="0">
                <a:solidFill>
                  <a:srgbClr val="0070C0"/>
                </a:solidFill>
              </a:rPr>
              <a:t>tanítottam, és </a:t>
            </a:r>
            <a:r>
              <a:rPr lang="hu-HU" sz="1800" dirty="0">
                <a:solidFill>
                  <a:srgbClr val="0070C0"/>
                </a:solidFill>
              </a:rPr>
              <a:t>nem fogtatok el</a:t>
            </a:r>
            <a:r>
              <a:rPr lang="hu-HU" sz="1800" dirty="0" smtClean="0">
                <a:solidFill>
                  <a:srgbClr val="0070C0"/>
                </a:solidFill>
              </a:rPr>
              <a:t>... Akkor a </a:t>
            </a:r>
            <a:r>
              <a:rPr lang="hu-HU" sz="1800" dirty="0">
                <a:solidFill>
                  <a:srgbClr val="0070C0"/>
                </a:solidFill>
              </a:rPr>
              <a:t>tanítványok mind elhagyták őt, és </a:t>
            </a:r>
            <a:r>
              <a:rPr lang="hu-HU" sz="1800" dirty="0" smtClean="0">
                <a:solidFill>
                  <a:srgbClr val="0070C0"/>
                </a:solidFill>
              </a:rPr>
              <a:t>elfutottak.”</a:t>
            </a:r>
            <a:endParaRPr lang="hu-HU" sz="1800" dirty="0">
              <a:solidFill>
                <a:srgbClr val="0070C0"/>
              </a:solidFill>
            </a:endParaRPr>
          </a:p>
          <a:p>
            <a:pPr algn="r">
              <a:spcBef>
                <a:spcPts val="0"/>
              </a:spcBef>
            </a:pPr>
            <a:r>
              <a:rPr lang="hu-HU" sz="1800" dirty="0" smtClean="0">
                <a:solidFill>
                  <a:srgbClr val="0070C0"/>
                </a:solidFill>
              </a:rPr>
              <a:t>Mt 26,55-56</a:t>
            </a:r>
            <a:endParaRPr lang="hu-HU" sz="18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0209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  <p:bldP spid="4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>
                <a:solidFill>
                  <a:schemeClr val="accent1"/>
                </a:solidFill>
              </a:rPr>
              <a:t>Jézus: Így kell lennie</a:t>
            </a:r>
            <a:endParaRPr lang="hu-HU" dirty="0">
              <a:solidFill>
                <a:schemeClr val="accent1"/>
              </a:solidFill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5043714" y="369455"/>
            <a:ext cx="6012470" cy="5555356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400" dirty="0" smtClean="0">
                <a:solidFill>
                  <a:srgbClr val="C00000"/>
                </a:solidFill>
              </a:rPr>
              <a:t>Elfogadás és bizalom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200" dirty="0" smtClean="0"/>
              <a:t>Jézus lelki ereje e kettőből táplálkozik.</a:t>
            </a:r>
            <a:endParaRPr lang="hu-HU" sz="2200" dirty="0" smtClean="0"/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hu-HU" sz="2000" dirty="0"/>
              <a:t>e</a:t>
            </a:r>
            <a:r>
              <a:rPr lang="hu-HU" sz="2000" dirty="0" smtClean="0"/>
              <a:t>lfogadja Júdás árulását</a:t>
            </a:r>
            <a:endParaRPr lang="hu-HU" sz="2000" dirty="0" smtClean="0"/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hu-HU" sz="2000" dirty="0" smtClean="0"/>
              <a:t>nem ítéli el tanítványait, akik mind elhagyták őt</a:t>
            </a:r>
            <a:endParaRPr lang="hu-HU" sz="2000" dirty="0" smtClean="0"/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hu-HU" sz="2000" dirty="0" smtClean="0"/>
              <a:t>nem vonakodik támadóival szemben sem, pedig lenne hatalma akárcsak a szavával is térdre kényszeríteni őket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hu-HU" sz="2000" dirty="0"/>
              <a:t>t</a:t>
            </a:r>
            <a:r>
              <a:rPr lang="hu-HU" sz="2000" dirty="0" smtClean="0"/>
              <a:t>udja, hogy mindez a Mennyei Atya akaratával történik – bízik Atyja szeretetében</a:t>
            </a:r>
            <a:endParaRPr lang="hu-HU" sz="2000" dirty="0" smtClean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hu-HU" sz="1000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400" dirty="0" smtClean="0">
                <a:solidFill>
                  <a:srgbClr val="0070C0"/>
                </a:solidFill>
              </a:rPr>
              <a:t>Nehéz óráinkban sem szabad megfeledkeznünk Mennyei Atyánk irántunk érzett szeretetéről!</a:t>
            </a:r>
            <a:endParaRPr lang="hu-HU" sz="1000" dirty="0">
              <a:solidFill>
                <a:srgbClr val="0070C0"/>
              </a:solidFill>
            </a:endParaRP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hu-HU" sz="2200" i="1" dirty="0" smtClean="0"/>
              <a:t>„Bízom benned, igazságos Úr vagy! Bízom benned, irgalmas Jó! Bízom benned minden nap s örökké!”</a:t>
            </a:r>
            <a:r>
              <a:rPr lang="hu-HU" sz="2200" dirty="0" smtClean="0"/>
              <a:t> – akár így is imádkozhatnánk a vészhelyzeteinkben!</a:t>
            </a:r>
            <a:endParaRPr lang="hu-HU" sz="2200" i="1" dirty="0" smtClean="0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496809"/>
          </a:xfrm>
        </p:spPr>
        <p:txBody>
          <a:bodyPr>
            <a:noAutofit/>
          </a:bodyPr>
          <a:lstStyle/>
          <a:p>
            <a:pPr lv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</a:pPr>
            <a:r>
              <a:rPr lang="hu-HU" altLang="hu-HU" sz="1800" dirty="0" smtClean="0">
                <a:solidFill>
                  <a:srgbClr val="0070C0"/>
                </a:solidFill>
              </a:rPr>
              <a:t>„</a:t>
            </a:r>
            <a:r>
              <a:rPr lang="hu-HU" sz="1800" dirty="0">
                <a:solidFill>
                  <a:srgbClr val="0070C0"/>
                </a:solidFill>
              </a:rPr>
              <a:t>Vagy azt gondolod, </a:t>
            </a:r>
            <a:r>
              <a:rPr lang="hu-HU" sz="1800" dirty="0" smtClean="0">
                <a:solidFill>
                  <a:srgbClr val="0070C0"/>
                </a:solidFill>
              </a:rPr>
              <a:t>hogy </a:t>
            </a:r>
            <a:r>
              <a:rPr lang="hu-HU" sz="1800" dirty="0">
                <a:solidFill>
                  <a:srgbClr val="0070C0"/>
                </a:solidFill>
              </a:rPr>
              <a:t>nem kérhetném meg Atyámat, hogy adjon mellém most tizenkét sereg angyalnál is többet</a:t>
            </a:r>
            <a:r>
              <a:rPr lang="hu-HU" sz="1800" dirty="0" smtClean="0">
                <a:solidFill>
                  <a:srgbClr val="0070C0"/>
                </a:solidFill>
              </a:rPr>
              <a:t>? De </a:t>
            </a:r>
            <a:r>
              <a:rPr lang="hu-HU" sz="1800" dirty="0">
                <a:solidFill>
                  <a:srgbClr val="0070C0"/>
                </a:solidFill>
              </a:rPr>
              <a:t>akkor miképpen teljesednének be az Írások, hogy ennek így kell történnie</a:t>
            </a:r>
            <a:r>
              <a:rPr lang="hu-HU" sz="1800" dirty="0" smtClean="0">
                <a:solidFill>
                  <a:srgbClr val="0070C0"/>
                </a:solidFill>
              </a:rPr>
              <a:t>?”</a:t>
            </a:r>
            <a:endParaRPr lang="hu-HU" sz="1800" dirty="0">
              <a:solidFill>
                <a:srgbClr val="0070C0"/>
              </a:solidFill>
            </a:endParaRPr>
          </a:p>
          <a:p>
            <a:pPr algn="r">
              <a:spcBef>
                <a:spcPts val="0"/>
              </a:spcBef>
            </a:pPr>
            <a:r>
              <a:rPr lang="hu-HU" sz="1800" dirty="0" smtClean="0">
                <a:solidFill>
                  <a:srgbClr val="0070C0"/>
                </a:solidFill>
              </a:rPr>
              <a:t>Mt 26,53-54</a:t>
            </a:r>
            <a:endParaRPr lang="hu-HU" sz="18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00986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  <p:bldP spid="4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Lelki </a:t>
            </a:r>
            <a:r>
              <a:rPr lang="hu-HU" dirty="0" smtClean="0"/>
              <a:t>állóképesség 2</a:t>
            </a:r>
            <a:r>
              <a:rPr lang="hu-HU" dirty="0"/>
              <a:t/>
            </a:r>
            <a:br>
              <a:rPr lang="hu-HU" dirty="0"/>
            </a:br>
            <a:r>
              <a:rPr lang="hu-HU" dirty="0" smtClean="0">
                <a:solidFill>
                  <a:srgbClr val="7030A0"/>
                </a:solidFill>
              </a:rPr>
              <a:t>záró gondolatok</a:t>
            </a:r>
            <a:endParaRPr lang="hu-HU" dirty="0">
              <a:solidFill>
                <a:srgbClr val="7030A0"/>
              </a:solidFill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1447330" y="2010878"/>
            <a:ext cx="9607521" cy="3854213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400" dirty="0" smtClean="0"/>
              <a:t>Vannak az életünknek sötét pillanatai – </a:t>
            </a:r>
            <a:r>
              <a:rPr lang="hu-HU" sz="2400" dirty="0" smtClean="0"/>
              <a:t>az erőtlenség </a:t>
            </a:r>
            <a:r>
              <a:rPr lang="hu-HU" sz="2400" dirty="0" smtClean="0"/>
              <a:t>éjszakája, amikor látszólag a gonosz áll nyerésre velünk </a:t>
            </a:r>
            <a:r>
              <a:rPr lang="hu-HU" sz="2400" dirty="0" smtClean="0"/>
              <a:t>szemben. Milyen érzésekkel találkozol ilyenkor magadban?</a:t>
            </a:r>
            <a:endParaRPr lang="hu-HU" sz="2400" dirty="0" smtClean="0"/>
          </a:p>
          <a:p>
            <a:pPr marL="457200" lvl="1" indent="0">
              <a:lnSpc>
                <a:spcPct val="100000"/>
              </a:lnSpc>
              <a:spcBef>
                <a:spcPts val="0"/>
              </a:spcBef>
            </a:pPr>
            <a:r>
              <a:rPr lang="hu-HU" sz="2200" dirty="0" smtClean="0"/>
              <a:t>Önvád, önsajnálat, ítélet</a:t>
            </a:r>
            <a:r>
              <a:rPr lang="hu-HU" sz="2200" dirty="0" smtClean="0"/>
              <a:t>?</a:t>
            </a:r>
          </a:p>
          <a:p>
            <a:pPr marL="457200" lvl="1" indent="0">
              <a:lnSpc>
                <a:spcPct val="100000"/>
              </a:lnSpc>
              <a:spcBef>
                <a:spcPts val="0"/>
              </a:spcBef>
            </a:pPr>
            <a:r>
              <a:rPr lang="hu-HU" sz="2200" dirty="0" smtClean="0"/>
              <a:t>Harag?</a:t>
            </a:r>
            <a:endParaRPr lang="hu-HU" sz="2200" dirty="0" smtClean="0"/>
          </a:p>
          <a:p>
            <a:pPr marL="457200" lvl="1" indent="0">
              <a:lnSpc>
                <a:spcPct val="100000"/>
              </a:lnSpc>
              <a:spcBef>
                <a:spcPts val="0"/>
              </a:spcBef>
            </a:pPr>
            <a:r>
              <a:rPr lang="hu-HU" sz="2200" dirty="0" smtClean="0"/>
              <a:t>Mások hibáztatása, bűnbak keresés?</a:t>
            </a:r>
          </a:p>
          <a:p>
            <a:pPr marL="457200" lvl="1" indent="0">
              <a:lnSpc>
                <a:spcPct val="100000"/>
              </a:lnSpc>
              <a:spcBef>
                <a:spcPts val="0"/>
              </a:spcBef>
            </a:pPr>
            <a:r>
              <a:rPr lang="hu-HU" sz="2200" dirty="0"/>
              <a:t>v</a:t>
            </a:r>
            <a:r>
              <a:rPr lang="hu-HU" sz="2200" dirty="0" smtClean="0"/>
              <a:t>agy Bizalom </a:t>
            </a:r>
            <a:r>
              <a:rPr lang="hu-HU" sz="2200" dirty="0" smtClean="0"/>
              <a:t>Istenben, aki uralja az eseményeket a te javadra</a:t>
            </a:r>
            <a:r>
              <a:rPr lang="hu-HU" sz="2200" dirty="0" smtClean="0"/>
              <a:t>?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hu-HU" sz="2400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400" dirty="0" smtClean="0"/>
              <a:t>Az Istenbe vetett bizalom olyan, mint a hajnali csillag </a:t>
            </a:r>
            <a:r>
              <a:rPr lang="hu-HU" sz="2400" dirty="0"/>
              <a:t>a </a:t>
            </a:r>
            <a:r>
              <a:rPr lang="hu-HU" sz="2400" dirty="0" smtClean="0"/>
              <a:t>sötét éjszakában.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hu-HU" sz="2200" dirty="0" smtClean="0"/>
              <a:t>betölt reménységgel, várakozással, békességgel, hálaadással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hu-HU" sz="2200" dirty="0" smtClean="0"/>
              <a:t>a lelki állóképesség Istenbe vetett bizalom nélkül elképzelhetetlen</a:t>
            </a:r>
          </a:p>
        </p:txBody>
      </p:sp>
    </p:spTree>
    <p:extLst>
      <p:ext uri="{BB962C8B-B14F-4D97-AF65-F5344CB8AC3E}">
        <p14:creationId xmlns:p14="http://schemas.microsoft.com/office/powerpoint/2010/main" val="21780012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TM10001114[[fn=Galéria]]</Template>
  <TotalTime>3452</TotalTime>
  <Words>1090</Words>
  <Application>Microsoft Office PowerPoint</Application>
  <PresentationFormat>Szélesvásznú</PresentationFormat>
  <Paragraphs>75</Paragraphs>
  <Slides>10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2</vt:i4>
      </vt:variant>
      <vt:variant>
        <vt:lpstr>Téma</vt:lpstr>
      </vt:variant>
      <vt:variant>
        <vt:i4>1</vt:i4>
      </vt:variant>
      <vt:variant>
        <vt:lpstr>Diacímek</vt:lpstr>
      </vt:variant>
      <vt:variant>
        <vt:i4>10</vt:i4>
      </vt:variant>
    </vt:vector>
  </HeadingPairs>
  <TitlesOfParts>
    <vt:vector size="13" baseType="lpstr">
      <vt:lpstr>Arial</vt:lpstr>
      <vt:lpstr>Gill Sans MT</vt:lpstr>
      <vt:lpstr>Gallery</vt:lpstr>
      <vt:lpstr>Lelki állóképesség 2</vt:lpstr>
      <vt:lpstr>Lelki állóképesség 2 máté evangéliuma 26. rész 47-56. versek</vt:lpstr>
      <vt:lpstr>Lelki állóképesség 2 máté evangéliuma 26. rész 47-56. versek</vt:lpstr>
      <vt:lpstr>PowerPoint-bemutató</vt:lpstr>
      <vt:lpstr>Lelki állóképesség 2 bevezető gondolatok</vt:lpstr>
      <vt:lpstr>Péter kardot ránt</vt:lpstr>
      <vt:lpstr>A tanítványok elbuknak</vt:lpstr>
      <vt:lpstr>Jézus: Így kell lennie</vt:lpstr>
      <vt:lpstr>Lelki állóképesség 2 záró gondolatok</vt:lpstr>
      <vt:lpstr>10 szeretetteljes lehetőség egymás meglepésére /2 heti tippek házasságunk gondozására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tékozló fiú</dc:title>
  <dc:creator>Hivatal</dc:creator>
  <cp:lastModifiedBy>Hivatal</cp:lastModifiedBy>
  <cp:revision>344</cp:revision>
  <cp:lastPrinted>2023-11-16T10:36:53Z</cp:lastPrinted>
  <dcterms:created xsi:type="dcterms:W3CDTF">2020-09-26T18:34:06Z</dcterms:created>
  <dcterms:modified xsi:type="dcterms:W3CDTF">2023-12-02T22:36:38Z</dcterms:modified>
</cp:coreProperties>
</file>