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304" r:id="rId4"/>
    <p:sldId id="261" r:id="rId5"/>
    <p:sldId id="307" r:id="rId6"/>
    <p:sldId id="309" r:id="rId7"/>
    <p:sldId id="262" r:id="rId8"/>
    <p:sldId id="308" r:id="rId9"/>
    <p:sldId id="266" r:id="rId10"/>
    <p:sldId id="310" r:id="rId11"/>
    <p:sldId id="296" r:id="rId12"/>
  </p:sldIdLst>
  <p:sldSz cx="12192000" cy="6858000"/>
  <p:notesSz cx="7104063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4382" autoAdjust="0"/>
    <p:restoredTop sz="94660"/>
  </p:normalViewPr>
  <p:slideViewPr>
    <p:cSldViewPr snapToGrid="0">
      <p:cViewPr varScale="1">
        <p:scale>
          <a:sx n="69" d="100"/>
          <a:sy n="69" d="100"/>
        </p:scale>
        <p:origin x="66" y="5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11/18/2023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u-HU" sz="4400" dirty="0" smtClean="0"/>
              <a:t>Minden úgy lesz (2)</a:t>
            </a:r>
            <a:endParaRPr lang="hu-HU" sz="4400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u-HU" sz="3200" dirty="0" smtClean="0">
                <a:solidFill>
                  <a:srgbClr val="C00000"/>
                </a:solidFill>
              </a:rPr>
              <a:t>Ahogyan megmondta</a:t>
            </a:r>
            <a:endParaRPr lang="hu-HU" sz="3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5317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Minden úgy </a:t>
            </a:r>
            <a:r>
              <a:rPr lang="hu-HU" dirty="0" smtClean="0"/>
              <a:t>lesz (2)</a:t>
            </a:r>
            <a:br>
              <a:rPr lang="hu-HU" dirty="0" smtClean="0"/>
            </a:br>
            <a:r>
              <a:rPr lang="hu-HU" dirty="0" smtClean="0">
                <a:solidFill>
                  <a:srgbClr val="7030A0"/>
                </a:solidFill>
              </a:rPr>
              <a:t>záró gondolatok</a:t>
            </a:r>
            <a:endParaRPr lang="hu-HU" dirty="0">
              <a:solidFill>
                <a:srgbClr val="7030A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94056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7030A0"/>
                </a:solidFill>
              </a:rPr>
              <a:t>Amit Jézus mond, az megtörténik</a:t>
            </a:r>
            <a:endParaRPr lang="hu-HU" sz="2400" dirty="0" smtClean="0">
              <a:solidFill>
                <a:srgbClr val="7030A0"/>
              </a:solidFill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>
                <a:solidFill>
                  <a:srgbClr val="7030A0"/>
                </a:solidFill>
              </a:rPr>
              <a:t>v</a:t>
            </a:r>
            <a:r>
              <a:rPr lang="hu-HU" sz="2000" dirty="0" smtClean="0">
                <a:solidFill>
                  <a:srgbClr val="7030A0"/>
                </a:solidFill>
              </a:rPr>
              <a:t>agy úgy, hogy megtesszük, amit mond, és akkor részünk lehet a vele való közösségben</a:t>
            </a:r>
            <a:endParaRPr lang="hu-HU" sz="2000" dirty="0" smtClean="0">
              <a:solidFill>
                <a:srgbClr val="7030A0"/>
              </a:solidFill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>
                <a:solidFill>
                  <a:srgbClr val="7030A0"/>
                </a:solidFill>
              </a:rPr>
              <a:t>v</a:t>
            </a:r>
            <a:r>
              <a:rPr lang="hu-HU" sz="2000" dirty="0" smtClean="0">
                <a:solidFill>
                  <a:srgbClr val="7030A0"/>
                </a:solidFill>
              </a:rPr>
              <a:t>agy tőlünk függetlenül is elvégzi munkáját, de akkor kimaradunk a vele való örvendezésből (vagy akár a vele közös gyötrődésből)</a:t>
            </a:r>
            <a:endParaRPr lang="hu-HU" sz="2000" dirty="0" smtClean="0">
              <a:solidFill>
                <a:srgbClr val="7030A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2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>
                <a:solidFill>
                  <a:srgbClr val="7030A0"/>
                </a:solidFill>
              </a:rPr>
              <a:t>Nagy kérdés számunkra, hogyan vagyunk jelen az életünk eseményeiben? 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/>
              <a:t>Látjuk megvalósulni Isten tervét? 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/>
              <a:t>Vagy csak sodródunk az árral? 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>
                <a:solidFill>
                  <a:srgbClr val="C00000"/>
                </a:solidFill>
              </a:rPr>
              <a:t>Ha választani lehetne, te melyiket választanád?</a:t>
            </a:r>
            <a:endParaRPr lang="hu-HU" sz="2000" dirty="0" smtClean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4033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u-HU" sz="2600" dirty="0" smtClean="0"/>
              <a:t>4 tanács az egészséges együttélés megteremtéséhez</a:t>
            </a:r>
            <a:br>
              <a:rPr lang="hu-HU" sz="2600" dirty="0" smtClean="0"/>
            </a:br>
            <a:r>
              <a:rPr lang="hu-HU" sz="2600" dirty="0" smtClean="0">
                <a:solidFill>
                  <a:srgbClr val="7030A0"/>
                </a:solidFill>
              </a:rPr>
              <a:t>heti tippek házasságunk gondozására</a:t>
            </a:r>
            <a:endParaRPr lang="hu-HU" sz="2600" dirty="0">
              <a:solidFill>
                <a:srgbClr val="7030A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940568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hu-HU" sz="2200" dirty="0" smtClean="0">
                <a:solidFill>
                  <a:schemeClr val="accent1"/>
                </a:solidFill>
              </a:rPr>
              <a:t>Alakítsatok ki olyan hobbikat, melyek segítik a jóllétet – </a:t>
            </a:r>
            <a:r>
              <a:rPr lang="hu-HU" sz="2200" dirty="0" smtClean="0">
                <a:solidFill>
                  <a:srgbClr val="0070C0"/>
                </a:solidFill>
              </a:rPr>
              <a:t>számtalan olyan tevékenység van, melyeket együtt végezhettek, élvezhettek, melyekkel segíthetik a testi, szellemi és lelki egészségeteket.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hu-HU" sz="2200" dirty="0" smtClean="0">
                <a:solidFill>
                  <a:schemeClr val="accent1"/>
                </a:solidFill>
              </a:rPr>
              <a:t>Támogassátok egymást az egészséges egyensúly (munka-család-mindennapi élet) megtartásában – </a:t>
            </a:r>
            <a:r>
              <a:rPr lang="hu-HU" sz="2200" dirty="0" smtClean="0">
                <a:solidFill>
                  <a:srgbClr val="0070C0"/>
                </a:solidFill>
              </a:rPr>
              <a:t>az állandó stressz és túlhajszoltság negatív hatással van mind a fizikai, mind a mentális egészségre. Egymás támogatása az egészséges munka-család-mindennapi élet határainak kialakításában mindkettőtöknek segít azok betartásában.</a:t>
            </a:r>
            <a:endParaRPr lang="hu-HU" sz="2200" dirty="0">
              <a:solidFill>
                <a:srgbClr val="0070C0"/>
              </a:solidFill>
            </a:endParaRP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hu-HU" sz="2200" dirty="0" smtClean="0">
                <a:solidFill>
                  <a:schemeClr val="accent1"/>
                </a:solidFill>
              </a:rPr>
              <a:t>Jussatok egyezségre a pénzügyi prioritásokban – </a:t>
            </a:r>
            <a:r>
              <a:rPr lang="hu-HU" sz="2200" dirty="0" smtClean="0">
                <a:solidFill>
                  <a:srgbClr val="0070C0"/>
                </a:solidFill>
              </a:rPr>
              <a:t>ha közös nevezőn vagytok a pénzügyi kérdésekben, az segít eldönteni, hogy mire tudtok pénzt költeni és mire nem. Ezek a pénzügyi kérdések alapvető hatással vannak az egészségetekre (kapcsolati egészségetekre is).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hu-HU" sz="2200" dirty="0" smtClean="0">
                <a:solidFill>
                  <a:schemeClr val="accent1"/>
                </a:solidFill>
              </a:rPr>
              <a:t>Gondoljátok végig, hogyan hatnak a gyerekek a prioritásaitokra – </a:t>
            </a:r>
            <a:r>
              <a:rPr lang="hu-HU" sz="2200" dirty="0" smtClean="0">
                <a:solidFill>
                  <a:srgbClr val="0070C0"/>
                </a:solidFill>
              </a:rPr>
              <a:t>tervezzétek meg, hogy milyen egészséggel kapcsolatos értékeket szeretnétek beépíteni családi életetekbe. Milyen módon tudjátok az egészséget és a jóllétet megteremteni egész családotok számára, és hogyan fogtok mindezért együtt dolgozni.</a:t>
            </a:r>
          </a:p>
        </p:txBody>
      </p:sp>
    </p:spTree>
    <p:extLst>
      <p:ext uri="{BB962C8B-B14F-4D97-AF65-F5344CB8AC3E}">
        <p14:creationId xmlns:p14="http://schemas.microsoft.com/office/powerpoint/2010/main" val="986145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Minden úgy lesz (2)</a:t>
            </a:r>
            <a:br>
              <a:rPr lang="hu-HU" dirty="0" smtClean="0"/>
            </a:br>
            <a:r>
              <a:rPr lang="hu-HU" sz="2800" dirty="0" err="1" smtClean="0">
                <a:solidFill>
                  <a:srgbClr val="C00000"/>
                </a:solidFill>
              </a:rPr>
              <a:t>máté</a:t>
            </a:r>
            <a:r>
              <a:rPr lang="hu-HU" sz="2800" dirty="0" smtClean="0">
                <a:solidFill>
                  <a:srgbClr val="C00000"/>
                </a:solidFill>
              </a:rPr>
              <a:t> evangéliuma 26. </a:t>
            </a:r>
            <a:r>
              <a:rPr lang="hu-HU" sz="2800" dirty="0">
                <a:solidFill>
                  <a:srgbClr val="C00000"/>
                </a:solidFill>
              </a:rPr>
              <a:t>rész </a:t>
            </a:r>
            <a:r>
              <a:rPr lang="hu-HU" sz="2800" dirty="0" smtClean="0">
                <a:solidFill>
                  <a:srgbClr val="C00000"/>
                </a:solidFill>
              </a:rPr>
              <a:t>17-29. </a:t>
            </a:r>
            <a:r>
              <a:rPr lang="hu-HU" sz="2800" dirty="0">
                <a:solidFill>
                  <a:srgbClr val="C00000"/>
                </a:solidFill>
              </a:rPr>
              <a:t>versek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228600" y="2335214"/>
            <a:ext cx="12141529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baseline="30000" dirty="0"/>
              <a:t>17</a:t>
            </a:r>
            <a:r>
              <a:rPr lang="hu-HU" sz="2400" dirty="0"/>
              <a:t>A kovásztalan kenyerek első napján odamentek a tanítványok Jézushoz, és megkérdezték tőle: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Hol </a:t>
            </a:r>
            <a:r>
              <a:rPr lang="hu-HU" sz="2400" dirty="0"/>
              <a:t>akarod megenni a </a:t>
            </a:r>
            <a:r>
              <a:rPr lang="hu-HU" sz="2400" dirty="0" err="1"/>
              <a:t>páskavacsorát</a:t>
            </a:r>
            <a:r>
              <a:rPr lang="hu-HU" sz="2400" dirty="0"/>
              <a:t>, hol készítsük el? </a:t>
            </a:r>
            <a:r>
              <a:rPr lang="hu-HU" sz="2400" baseline="30000" dirty="0"/>
              <a:t>18</a:t>
            </a:r>
            <a:r>
              <a:rPr lang="hu-HU" sz="2400" dirty="0"/>
              <a:t>Ő ezt válaszolta: Menjetek a városba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egy </a:t>
            </a:r>
            <a:r>
              <a:rPr lang="hu-HU" sz="2400" dirty="0"/>
              <a:t>bizonyos emberhez, és mondjátok neki: A Mester üzeni: Az én időm közel van, nálad </a:t>
            </a:r>
            <a:r>
              <a:rPr lang="hu-HU" sz="2400" dirty="0" smtClean="0"/>
              <a:t>tartom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meg </a:t>
            </a:r>
            <a:r>
              <a:rPr lang="hu-HU" sz="2400" dirty="0"/>
              <a:t>a </a:t>
            </a:r>
            <a:r>
              <a:rPr lang="hu-HU" sz="2400" dirty="0" err="1"/>
              <a:t>páskavacsorát</a:t>
            </a:r>
            <a:r>
              <a:rPr lang="hu-HU" sz="2400" dirty="0"/>
              <a:t> tanítványaimmal. </a:t>
            </a:r>
            <a:r>
              <a:rPr lang="hu-HU" sz="2400" baseline="30000" dirty="0"/>
              <a:t>19</a:t>
            </a:r>
            <a:r>
              <a:rPr lang="hu-HU" sz="2400" dirty="0"/>
              <a:t>A tanítványok úgy tettek, amint Jézus parancsolta nekik</a:t>
            </a:r>
            <a:r>
              <a:rPr lang="hu-HU" sz="2400" dirty="0" smtClean="0"/>
              <a:t>,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és </a:t>
            </a:r>
            <a:r>
              <a:rPr lang="hu-HU" sz="2400" dirty="0"/>
              <a:t>elkészítették a </a:t>
            </a:r>
            <a:r>
              <a:rPr lang="hu-HU" sz="2400" dirty="0" err="1"/>
              <a:t>páskavacsorát</a:t>
            </a:r>
            <a:r>
              <a:rPr lang="hu-HU" sz="2400" dirty="0"/>
              <a:t>.</a:t>
            </a:r>
            <a:br>
              <a:rPr lang="hu-HU" sz="2400" dirty="0"/>
            </a:br>
            <a:r>
              <a:rPr lang="hu-HU" sz="2400" baseline="30000" dirty="0"/>
              <a:t>20</a:t>
            </a:r>
            <a:r>
              <a:rPr lang="hu-HU" sz="2400" dirty="0"/>
              <a:t>Amikor beesteledett, asztalhoz telepedett a tizenkét tanítvánnyal. </a:t>
            </a:r>
            <a:r>
              <a:rPr lang="hu-HU" sz="2400" baseline="30000" dirty="0"/>
              <a:t>21</a:t>
            </a:r>
            <a:r>
              <a:rPr lang="hu-HU" sz="2400" dirty="0"/>
              <a:t>Miközben ettek, így szólt</a:t>
            </a:r>
            <a:r>
              <a:rPr lang="hu-HU" sz="2400" dirty="0" smtClean="0"/>
              <a:t>: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Bizony </a:t>
            </a:r>
            <a:r>
              <a:rPr lang="hu-HU" sz="2400" dirty="0"/>
              <a:t>mondom nektek, hogy közületek egy el fog árulni engem. </a:t>
            </a:r>
            <a:r>
              <a:rPr lang="hu-HU" sz="2400" baseline="30000" dirty="0"/>
              <a:t>22</a:t>
            </a:r>
            <a:r>
              <a:rPr lang="hu-HU" sz="2400" dirty="0"/>
              <a:t>Ekkor nagyon elszomorodtak</a:t>
            </a:r>
            <a:r>
              <a:rPr lang="hu-HU" sz="2400" dirty="0" smtClean="0"/>
              <a:t>,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és </a:t>
            </a:r>
            <a:r>
              <a:rPr lang="hu-HU" sz="2400" dirty="0"/>
              <a:t>egyenként kezdték kérdezni tőle: Talán csak nem én vagyok az, Uram? </a:t>
            </a:r>
            <a:r>
              <a:rPr lang="hu-HU" sz="2400" baseline="30000" dirty="0"/>
              <a:t>23</a:t>
            </a:r>
            <a:r>
              <a:rPr lang="hu-HU" sz="2400" dirty="0"/>
              <a:t>Ő pedig így válaszolt</a:t>
            </a:r>
            <a:r>
              <a:rPr lang="hu-HU" sz="2400" dirty="0" smtClean="0"/>
              <a:t>: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Aki </a:t>
            </a:r>
            <a:r>
              <a:rPr lang="hu-HU" sz="2400" dirty="0"/>
              <a:t>velem együtt mártja kezét a tálba, az árul el engem. </a:t>
            </a:r>
            <a:endParaRPr lang="hu-HU" sz="2400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9042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Minden úgy lesz (2)</a:t>
            </a:r>
            <a:r>
              <a:rPr lang="hu-HU" dirty="0"/>
              <a:t/>
            </a:r>
            <a:br>
              <a:rPr lang="hu-HU" dirty="0"/>
            </a:br>
            <a:r>
              <a:rPr lang="hu-HU" sz="2800" dirty="0" err="1" smtClean="0">
                <a:solidFill>
                  <a:srgbClr val="C00000"/>
                </a:solidFill>
              </a:rPr>
              <a:t>máté</a:t>
            </a:r>
            <a:r>
              <a:rPr lang="hu-HU" sz="2800" dirty="0" smtClean="0">
                <a:solidFill>
                  <a:srgbClr val="C00000"/>
                </a:solidFill>
              </a:rPr>
              <a:t> evangéliuma 26. </a:t>
            </a:r>
            <a:r>
              <a:rPr lang="hu-HU" sz="2800" dirty="0">
                <a:solidFill>
                  <a:srgbClr val="C00000"/>
                </a:solidFill>
              </a:rPr>
              <a:t>rész </a:t>
            </a:r>
            <a:r>
              <a:rPr lang="hu-HU" sz="2800" dirty="0" smtClean="0">
                <a:solidFill>
                  <a:srgbClr val="C00000"/>
                </a:solidFill>
              </a:rPr>
              <a:t>17-29. </a:t>
            </a:r>
            <a:r>
              <a:rPr lang="hu-HU" sz="2800" dirty="0">
                <a:solidFill>
                  <a:srgbClr val="C00000"/>
                </a:solidFill>
              </a:rPr>
              <a:t>versek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228600" y="2519880"/>
            <a:ext cx="12005081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baseline="30000" dirty="0"/>
              <a:t>24</a:t>
            </a:r>
            <a:r>
              <a:rPr lang="hu-HU" sz="2400" dirty="0"/>
              <a:t>Az Emberfia elmegy, amint meg van írva róla, de jaj annak az embernek, aki az Emberfiát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elárulja</a:t>
            </a:r>
            <a:r>
              <a:rPr lang="hu-HU" sz="2400" dirty="0"/>
              <a:t>: jobb lett volna annak az embernek, ha meg sem születik. </a:t>
            </a:r>
            <a:r>
              <a:rPr lang="hu-HU" sz="2400" baseline="30000" dirty="0"/>
              <a:t>25</a:t>
            </a:r>
            <a:r>
              <a:rPr lang="hu-HU" sz="2400" dirty="0"/>
              <a:t>Megszólalt Júdás is, az áruló</a:t>
            </a:r>
            <a:r>
              <a:rPr lang="hu-HU" sz="2400" dirty="0" smtClean="0"/>
              <a:t>,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és </a:t>
            </a:r>
            <a:r>
              <a:rPr lang="hu-HU" sz="2400" dirty="0"/>
              <a:t>ezt kérdezte: Talán csak nem én vagyok az, Mester? Ő azt felelte neki: Te mondtad.</a:t>
            </a:r>
            <a:br>
              <a:rPr lang="hu-HU" sz="2400" dirty="0"/>
            </a:br>
            <a:r>
              <a:rPr lang="hu-HU" sz="2400" baseline="30000" dirty="0"/>
              <a:t>26</a:t>
            </a:r>
            <a:r>
              <a:rPr lang="hu-HU" sz="2400" dirty="0"/>
              <a:t>Miközben ettek, Jézus vette a kenyeret, áldást mondott, és megtörte, a tanítványoknak adta, </a:t>
            </a:r>
            <a:r>
              <a:rPr lang="hu-HU" sz="2400" dirty="0" smtClean="0"/>
              <a:t>és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ezt </a:t>
            </a:r>
            <a:r>
              <a:rPr lang="hu-HU" sz="2400" dirty="0"/>
              <a:t>mondta: Vegyétek, egyétek, ez az én testem! </a:t>
            </a:r>
            <a:r>
              <a:rPr lang="hu-HU" sz="2400" baseline="30000" dirty="0"/>
              <a:t>27</a:t>
            </a:r>
            <a:r>
              <a:rPr lang="hu-HU" sz="2400" dirty="0"/>
              <a:t>Azután vette a poharat, és hálát adva nekik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adta</a:t>
            </a:r>
            <a:r>
              <a:rPr lang="hu-HU" sz="2400" dirty="0"/>
              <a:t>, és ezt mondta: Igyatok ebből mindnyájan, </a:t>
            </a:r>
            <a:r>
              <a:rPr lang="hu-HU" sz="2400" baseline="30000" dirty="0"/>
              <a:t>28</a:t>
            </a:r>
            <a:r>
              <a:rPr lang="hu-HU" sz="2400" dirty="0"/>
              <a:t>mert ez az én vérem, a szövetség vére, amely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sokakért </a:t>
            </a:r>
            <a:r>
              <a:rPr lang="hu-HU" sz="2400" dirty="0" err="1"/>
              <a:t>kiontatik</a:t>
            </a:r>
            <a:r>
              <a:rPr lang="hu-HU" sz="2400" dirty="0"/>
              <a:t> a bűnök bocsánatára. </a:t>
            </a:r>
            <a:r>
              <a:rPr lang="hu-HU" sz="2400" baseline="30000" dirty="0"/>
              <a:t>29</a:t>
            </a:r>
            <a:r>
              <a:rPr lang="hu-HU" sz="2400" dirty="0"/>
              <a:t>De mondom nektek, nem iszom mostantól fogva a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szőlőtőnek </a:t>
            </a:r>
            <a:r>
              <a:rPr lang="hu-HU" sz="2400" dirty="0"/>
              <a:t>ebből a terméséből ama napig, amelyen majd újat iszom veletek Atyám országában. </a:t>
            </a:r>
            <a:endParaRPr lang="hu-HU" sz="2400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7867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Minden úgy lesz (2)</a:t>
            </a:r>
            <a:r>
              <a:rPr lang="hu-HU" dirty="0"/>
              <a:t/>
            </a:r>
            <a:br>
              <a:rPr lang="hu-HU" dirty="0"/>
            </a:br>
            <a:r>
              <a:rPr lang="hu-HU" dirty="0" smtClean="0">
                <a:solidFill>
                  <a:srgbClr val="7030A0"/>
                </a:solidFill>
              </a:rPr>
              <a:t>bevezető gondolatok</a:t>
            </a:r>
            <a:endParaRPr lang="hu-HU" dirty="0">
              <a:solidFill>
                <a:srgbClr val="7030A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1447330" y="2010878"/>
            <a:ext cx="9607521" cy="3854213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7030A0"/>
                </a:solidFill>
              </a:rPr>
              <a:t>„Hol akarod…?”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7030A0"/>
                </a:solidFill>
              </a:rPr>
              <a:t>A tanítványok úgy tettek, ahogy Jézus parancsolta nekik.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400" dirty="0">
              <a:solidFill>
                <a:srgbClr val="7030A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7030A0"/>
                </a:solidFill>
              </a:rPr>
              <a:t>Mennyire fontos számodra, hogy megkérdezd Jézustól, mit akar veled kapcsolatban?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400" dirty="0">
              <a:solidFill>
                <a:srgbClr val="7030A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7030A0"/>
                </a:solidFill>
              </a:rPr>
              <a:t>Ha pedig megérted Jézus akaratát, vágyát, kívánságát, mennyire fontos számodra, hogy mindent úgy is tegyél, ahogyan Ő mondta?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400" dirty="0">
              <a:solidFill>
                <a:srgbClr val="7030A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chemeClr val="accent1"/>
                </a:solidFill>
              </a:rPr>
              <a:t>Vajon veled kapcsolatban minden úgy lesz, ahogyan Isten eltervezte?</a:t>
            </a:r>
          </a:p>
        </p:txBody>
      </p:sp>
    </p:spTree>
    <p:extLst>
      <p:ext uri="{BB962C8B-B14F-4D97-AF65-F5344CB8AC3E}">
        <p14:creationId xmlns:p14="http://schemas.microsoft.com/office/powerpoint/2010/main" val="3282067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ép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22981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3560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accent1"/>
                </a:solidFill>
              </a:rPr>
              <a:t>Jaj az </a:t>
            </a:r>
            <a:r>
              <a:rPr lang="hu-HU" dirty="0" err="1" smtClean="0">
                <a:solidFill>
                  <a:schemeClr val="accent1"/>
                </a:solidFill>
              </a:rPr>
              <a:t>arulónak</a:t>
            </a:r>
            <a:endParaRPr lang="hu-HU" dirty="0">
              <a:solidFill>
                <a:schemeClr val="accent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43714" y="369455"/>
            <a:ext cx="6012470" cy="5555356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chemeClr val="accent1"/>
                </a:solidFill>
              </a:rPr>
              <a:t>Ki az áruló?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1000" dirty="0" smtClean="0">
              <a:solidFill>
                <a:schemeClr val="accent1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>
                <a:solidFill>
                  <a:srgbClr val="0070C0"/>
                </a:solidFill>
              </a:rPr>
              <a:t>Nemcsak Júdás az, akinek jobb lett volna, ha meg sem születik.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/>
              <a:t>Isten arra teremtett minket, hogy szolgáljuk Őt örökre. Ebben a világban is kövessük akaratát. 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/>
              <a:t>Jézus több példázatában is tanít arról, hogy számot kell majd adnunk az életünkről Istennek.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/>
              <a:t>a</a:t>
            </a:r>
            <a:r>
              <a:rPr lang="hu-HU" sz="2000" dirty="0" smtClean="0"/>
              <a:t> hanyag, engedetlen, lázadó, önző és öntörvényű emberek mind a sírás és fogcsikorgatás helyén végzik majd.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err="1" smtClean="0"/>
              <a:t>Számolatlanul</a:t>
            </a:r>
            <a:r>
              <a:rPr lang="hu-HU" sz="2200" dirty="0" smtClean="0"/>
              <a:t> sokan vannak azok, akik egykor hűséget fogadtak Krisztusnak, de aztán elfordultak Tőle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/>
              <a:t>Nem ér-e fel ez is egyfajta árulással Jézussal szemben?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>
                <a:solidFill>
                  <a:schemeClr val="accent1"/>
                </a:solidFill>
              </a:rPr>
              <a:t>Csak ne én legyek az!!!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496809"/>
          </a:xfrm>
        </p:spPr>
        <p:txBody>
          <a:bodyPr>
            <a:noAutofit/>
          </a:bodyPr>
          <a:lstStyle/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hu-HU" altLang="hu-HU" sz="1800" dirty="0" smtClean="0">
                <a:solidFill>
                  <a:srgbClr val="0070C0"/>
                </a:solidFill>
              </a:rPr>
              <a:t>„</a:t>
            </a:r>
            <a:r>
              <a:rPr lang="hu-HU" sz="1800" dirty="0">
                <a:solidFill>
                  <a:srgbClr val="0070C0"/>
                </a:solidFill>
              </a:rPr>
              <a:t>Az Emberfia elmegy, amint meg van írva róla, de jaj annak az embernek, aki az Emberfiát elárulja: jobb lett volna annak az embernek, ha meg sem születik. </a:t>
            </a:r>
            <a:r>
              <a:rPr lang="hu-HU" sz="1800" dirty="0" smtClean="0">
                <a:solidFill>
                  <a:srgbClr val="0070C0"/>
                </a:solidFill>
              </a:rPr>
              <a:t>”</a:t>
            </a:r>
            <a:endParaRPr lang="hu-HU" sz="1800" dirty="0">
              <a:solidFill>
                <a:srgbClr val="0070C0"/>
              </a:solidFill>
            </a:endParaRPr>
          </a:p>
          <a:p>
            <a:pPr algn="r">
              <a:spcBef>
                <a:spcPts val="0"/>
              </a:spcBef>
            </a:pPr>
            <a:r>
              <a:rPr lang="hu-HU" sz="1800" dirty="0" smtClean="0">
                <a:solidFill>
                  <a:srgbClr val="0070C0"/>
                </a:solidFill>
              </a:rPr>
              <a:t>Mt 26,24</a:t>
            </a:r>
            <a:endParaRPr lang="hu-HU" sz="1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8503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4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accent1"/>
                </a:solidFill>
              </a:rPr>
              <a:t>Bűneink bocsánata</a:t>
            </a:r>
            <a:endParaRPr lang="hu-HU" dirty="0">
              <a:solidFill>
                <a:schemeClr val="accent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43714" y="369455"/>
            <a:ext cx="6012470" cy="5555356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chemeClr val="accent1"/>
                </a:solidFill>
              </a:rPr>
              <a:t>A bűneink bocsánata Isten legfontosabb üzenete a számunkra?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1000" dirty="0" smtClean="0">
              <a:solidFill>
                <a:schemeClr val="accent1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>
                <a:solidFill>
                  <a:srgbClr val="0070C0"/>
                </a:solidFill>
              </a:rPr>
              <a:t>A bűn rendezése életünk elengedhetetlen része.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>
                <a:solidFill>
                  <a:srgbClr val="FF0000"/>
                </a:solidFill>
              </a:rPr>
              <a:t>m</a:t>
            </a:r>
            <a:r>
              <a:rPr lang="hu-HU" sz="2000" dirty="0" smtClean="0">
                <a:solidFill>
                  <a:srgbClr val="FF0000"/>
                </a:solidFill>
              </a:rPr>
              <a:t>enthetetlenül bűnös vagyok</a:t>
            </a:r>
            <a:r>
              <a:rPr lang="hu-HU" sz="2000" dirty="0" smtClean="0"/>
              <a:t> – nem tudom megjavítani magam</a:t>
            </a:r>
            <a:endParaRPr lang="hu-HU" sz="2200" dirty="0" smtClean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/>
              <a:t>e</a:t>
            </a:r>
            <a:r>
              <a:rPr lang="hu-HU" sz="2000" dirty="0" smtClean="0"/>
              <a:t>lveszett emberek vagyunk mindaddig, amíg nem jutunk el erre a megállapításra, mert másként nem leszünk nyitottak Krisztus bűnbocsánatára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>
                <a:solidFill>
                  <a:srgbClr val="0070C0"/>
                </a:solidFill>
              </a:rPr>
              <a:t>Jézus az én reménységem és Megváltóm, aki rendezte a bűneimet.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2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életgyónás </a:t>
            </a:r>
            <a:r>
              <a:rPr lang="hu-HU" sz="2400" dirty="0" smtClean="0">
                <a:solidFill>
                  <a:srgbClr val="0070C0"/>
                </a:solidFill>
              </a:rPr>
              <a:t>és</a:t>
            </a:r>
            <a:r>
              <a:rPr lang="hu-HU" sz="2400" dirty="0" smtClean="0"/>
              <a:t> napi, illetve eseti bűnvallás</a:t>
            </a:r>
            <a:endParaRPr lang="hu-HU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(megtérés  </a:t>
            </a:r>
            <a:r>
              <a:rPr lang="hu-HU" sz="2400" dirty="0" smtClean="0">
                <a:solidFill>
                  <a:srgbClr val="0070C0"/>
                </a:solidFill>
              </a:rPr>
              <a:t>és</a:t>
            </a:r>
            <a:r>
              <a:rPr lang="hu-HU" sz="2400" dirty="0" smtClean="0"/>
              <a:t>  </a:t>
            </a:r>
            <a:r>
              <a:rPr lang="hu-HU" sz="2400" dirty="0" err="1" smtClean="0"/>
              <a:t>megszentelődés</a:t>
            </a:r>
            <a:r>
              <a:rPr lang="hu-HU" sz="2400" dirty="0" smtClean="0"/>
              <a:t>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4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chemeClr val="accent1"/>
                </a:solidFill>
              </a:rPr>
              <a:t>ÚJ SZÖVETSÉG – Jézus vére által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496809"/>
          </a:xfrm>
        </p:spPr>
        <p:txBody>
          <a:bodyPr>
            <a:noAutofit/>
          </a:bodyPr>
          <a:lstStyle/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hu-HU" altLang="hu-HU" sz="1800" dirty="0" smtClean="0">
                <a:solidFill>
                  <a:srgbClr val="0070C0"/>
                </a:solidFill>
              </a:rPr>
              <a:t>„</a:t>
            </a:r>
            <a:r>
              <a:rPr lang="hu-HU" sz="1800" dirty="0">
                <a:solidFill>
                  <a:srgbClr val="0070C0"/>
                </a:solidFill>
              </a:rPr>
              <a:t>Azután vette a poharat, és hálát adva nekik adta, és ezt mondta</a:t>
            </a:r>
            <a:r>
              <a:rPr lang="hu-HU" sz="1800" dirty="0" smtClean="0">
                <a:solidFill>
                  <a:srgbClr val="0070C0"/>
                </a:solidFill>
              </a:rPr>
              <a:t>: Igyatok </a:t>
            </a:r>
            <a:r>
              <a:rPr lang="hu-HU" sz="1800" dirty="0">
                <a:solidFill>
                  <a:srgbClr val="0070C0"/>
                </a:solidFill>
              </a:rPr>
              <a:t>ebből mindnyájan, </a:t>
            </a:r>
            <a:r>
              <a:rPr lang="hu-HU" sz="1800" dirty="0" smtClean="0">
                <a:solidFill>
                  <a:srgbClr val="0070C0"/>
                </a:solidFill>
              </a:rPr>
              <a:t>mert </a:t>
            </a:r>
            <a:r>
              <a:rPr lang="hu-HU" sz="1800" dirty="0">
                <a:solidFill>
                  <a:srgbClr val="0070C0"/>
                </a:solidFill>
              </a:rPr>
              <a:t>ez az én vérem, a szövetség vére, amely sokakért </a:t>
            </a:r>
            <a:r>
              <a:rPr lang="hu-HU" sz="1800" dirty="0" err="1">
                <a:solidFill>
                  <a:srgbClr val="0070C0"/>
                </a:solidFill>
              </a:rPr>
              <a:t>kiontatik</a:t>
            </a:r>
            <a:r>
              <a:rPr lang="hu-HU" sz="1800" dirty="0">
                <a:solidFill>
                  <a:srgbClr val="0070C0"/>
                </a:solidFill>
              </a:rPr>
              <a:t> a bűnök </a:t>
            </a:r>
            <a:r>
              <a:rPr lang="hu-HU" sz="1800" dirty="0" smtClean="0">
                <a:solidFill>
                  <a:srgbClr val="0070C0"/>
                </a:solidFill>
              </a:rPr>
              <a:t>bocsánatára.”</a:t>
            </a:r>
            <a:endParaRPr lang="hu-HU" sz="1800" dirty="0">
              <a:solidFill>
                <a:srgbClr val="0070C0"/>
              </a:solidFill>
            </a:endParaRPr>
          </a:p>
          <a:p>
            <a:pPr algn="r">
              <a:spcBef>
                <a:spcPts val="0"/>
              </a:spcBef>
            </a:pPr>
            <a:r>
              <a:rPr lang="hu-HU" sz="1800" dirty="0" smtClean="0">
                <a:solidFill>
                  <a:srgbClr val="0070C0"/>
                </a:solidFill>
              </a:rPr>
              <a:t>Mt 26,27-28</a:t>
            </a:r>
            <a:endParaRPr lang="hu-HU" sz="1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020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4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accent1"/>
                </a:solidFill>
              </a:rPr>
              <a:t>Élet a mennyek országában</a:t>
            </a:r>
            <a:endParaRPr lang="hu-HU" dirty="0">
              <a:solidFill>
                <a:schemeClr val="accent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43714" y="369455"/>
            <a:ext cx="6012470" cy="5555356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/>
              <a:t>Ha nincsen reménységünk az örök életet tekintve, Isten országának mennyei királyságára nézve, akkor nyomorult emberek vagyunk (1Kor 15)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/>
              <a:t>Jézus a halála előtt néhány órával mondja azt tanítványainak, hogy Isten országában fog újra együtt inni velük a szőlőtő terméséből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/>
              <a:t>Hogyan értelmezzük Jézus szavait?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10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chemeClr val="accent1"/>
                </a:solidFill>
              </a:rPr>
              <a:t>Minden úgy lesz, ahogyan megmondta!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1000" dirty="0" smtClean="0">
              <a:solidFill>
                <a:schemeClr val="accent1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>
                <a:solidFill>
                  <a:srgbClr val="0070C0"/>
                </a:solidFill>
              </a:rPr>
              <a:t>A királyi menyegző vagy a nagy vacsora csak képletes példázatok vagy valóságos események lesznek?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496809"/>
          </a:xfrm>
        </p:spPr>
        <p:txBody>
          <a:bodyPr>
            <a:noAutofit/>
          </a:bodyPr>
          <a:lstStyle/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hu-HU" altLang="hu-HU" sz="1800" dirty="0" smtClean="0">
                <a:solidFill>
                  <a:srgbClr val="0070C0"/>
                </a:solidFill>
              </a:rPr>
              <a:t>„</a:t>
            </a:r>
            <a:r>
              <a:rPr lang="hu-HU" sz="1800" dirty="0" smtClean="0">
                <a:solidFill>
                  <a:srgbClr val="0070C0"/>
                </a:solidFill>
              </a:rPr>
              <a:t>De </a:t>
            </a:r>
            <a:r>
              <a:rPr lang="hu-HU" sz="1800" dirty="0">
                <a:solidFill>
                  <a:srgbClr val="0070C0"/>
                </a:solidFill>
              </a:rPr>
              <a:t>mondom nektek, nem iszom mostantól fogva a szőlőtőnek ebből a terméséből ama napig, amelyen majd újat iszom veletek Atyám országában</a:t>
            </a:r>
            <a:r>
              <a:rPr lang="hu-HU" sz="1800" dirty="0" smtClean="0">
                <a:solidFill>
                  <a:srgbClr val="0070C0"/>
                </a:solidFill>
              </a:rPr>
              <a:t>.”</a:t>
            </a:r>
            <a:endParaRPr lang="hu-HU" sz="1800" dirty="0">
              <a:solidFill>
                <a:srgbClr val="0070C0"/>
              </a:solidFill>
            </a:endParaRPr>
          </a:p>
          <a:p>
            <a:pPr algn="r">
              <a:spcBef>
                <a:spcPts val="0"/>
              </a:spcBef>
            </a:pPr>
            <a:r>
              <a:rPr lang="hu-HU" sz="1800" dirty="0" smtClean="0">
                <a:solidFill>
                  <a:srgbClr val="0070C0"/>
                </a:solidFill>
              </a:rPr>
              <a:t>Mt 26,29</a:t>
            </a:r>
            <a:endParaRPr lang="hu-HU" sz="1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0098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4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Minden úgy </a:t>
            </a:r>
            <a:r>
              <a:rPr lang="hu-HU" dirty="0" smtClean="0"/>
              <a:t>lesz (2)</a:t>
            </a:r>
            <a:br>
              <a:rPr lang="hu-HU" dirty="0" smtClean="0"/>
            </a:br>
            <a:r>
              <a:rPr lang="hu-HU" dirty="0" smtClean="0">
                <a:solidFill>
                  <a:srgbClr val="7030A0"/>
                </a:solidFill>
              </a:rPr>
              <a:t>záró gondolatok</a:t>
            </a:r>
            <a:endParaRPr lang="hu-HU" dirty="0">
              <a:solidFill>
                <a:srgbClr val="7030A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940568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7030A0"/>
                </a:solidFill>
              </a:rPr>
              <a:t>A belsőséges kapcsolat Jézussal az, ami igazán különlegessé teszi ezt a vacsorát.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>
                <a:solidFill>
                  <a:srgbClr val="7030A0"/>
                </a:solidFill>
              </a:rPr>
              <a:t>f</a:t>
            </a:r>
            <a:r>
              <a:rPr lang="hu-HU" sz="2000" dirty="0" smtClean="0">
                <a:solidFill>
                  <a:srgbClr val="7030A0"/>
                </a:solidFill>
              </a:rPr>
              <a:t>élig itt a földön, de már félig a mennyben (legalábbis Jézus már erről beszél a vacsora alatt)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/>
              <a:t>a</a:t>
            </a:r>
            <a:r>
              <a:rPr lang="hu-HU" sz="2000" dirty="0" smtClean="0"/>
              <a:t> mi mindennapi életünkre is fókuszálhatunk így – fél lábbal a mennyben</a:t>
            </a:r>
            <a:endParaRPr lang="hu-HU" sz="20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200" dirty="0" smtClean="0">
              <a:solidFill>
                <a:srgbClr val="7030A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>
                <a:solidFill>
                  <a:srgbClr val="7030A0"/>
                </a:solidFill>
              </a:rPr>
              <a:t>Rácsodálkozhatunk </a:t>
            </a:r>
            <a:r>
              <a:rPr lang="hu-HU" sz="2200" dirty="0" smtClean="0">
                <a:solidFill>
                  <a:srgbClr val="7030A0"/>
                </a:solidFill>
              </a:rPr>
              <a:t>Isten tervszerűségére </a:t>
            </a:r>
            <a:r>
              <a:rPr lang="hu-HU" sz="2200" dirty="0" smtClean="0">
                <a:solidFill>
                  <a:srgbClr val="7030A0"/>
                </a:solidFill>
              </a:rPr>
              <a:t>és rendezői </a:t>
            </a:r>
            <a:r>
              <a:rPr lang="hu-HU" sz="2200" dirty="0" smtClean="0">
                <a:solidFill>
                  <a:srgbClr val="7030A0"/>
                </a:solidFill>
              </a:rPr>
              <a:t>akaratára, </a:t>
            </a:r>
            <a:r>
              <a:rPr lang="hu-HU" sz="2200" dirty="0" smtClean="0">
                <a:solidFill>
                  <a:srgbClr val="7030A0"/>
                </a:solidFill>
              </a:rPr>
              <a:t>mely az emberek megváltását tartja fókuszban.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>
                <a:solidFill>
                  <a:srgbClr val="7030A0"/>
                </a:solidFill>
              </a:rPr>
              <a:t>Isten sosem tágít attól, hogy </a:t>
            </a:r>
            <a:r>
              <a:rPr lang="hu-HU" sz="2000" dirty="0" err="1" smtClean="0">
                <a:solidFill>
                  <a:srgbClr val="7030A0"/>
                </a:solidFill>
              </a:rPr>
              <a:t>megmentsen</a:t>
            </a:r>
            <a:r>
              <a:rPr lang="hu-HU" sz="2000" dirty="0" smtClean="0">
                <a:solidFill>
                  <a:srgbClr val="7030A0"/>
                </a:solidFill>
              </a:rPr>
              <a:t> minket, hogy vele lehessünk örökké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/>
              <a:t>a</a:t>
            </a:r>
            <a:r>
              <a:rPr lang="hu-HU" sz="2000" dirty="0" smtClean="0"/>
              <a:t>karunk, illetve mennyire akarunk mi Istennel/Jézussal lenni?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000" i="1" dirty="0" smtClean="0"/>
              <a:t>„Vágyva </a:t>
            </a:r>
            <a:r>
              <a:rPr lang="hu-HU" sz="2000" i="1" dirty="0"/>
              <a:t>vágytam arra, hogy szenvedésem előtt megegyem veletek ezt a </a:t>
            </a:r>
            <a:r>
              <a:rPr lang="hu-HU" sz="2000" i="1" dirty="0" err="1"/>
              <a:t>páskavacsorát</a:t>
            </a:r>
            <a:r>
              <a:rPr lang="hu-HU" sz="2000" i="1" dirty="0" smtClean="0"/>
              <a:t>.” </a:t>
            </a:r>
            <a:r>
              <a:rPr lang="hu-HU" sz="2000" dirty="0" smtClean="0"/>
              <a:t>(Lk 22,15)</a:t>
            </a:r>
            <a:endParaRPr lang="hu-HU" sz="20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3200" dirty="0" smtClean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2569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TM10001114[[fn=Galéria]]</Template>
  <TotalTime>3129</TotalTime>
  <Words>1116</Words>
  <Application>Microsoft Office PowerPoint</Application>
  <PresentationFormat>Szélesvásznú</PresentationFormat>
  <Paragraphs>87</Paragraphs>
  <Slides>11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11</vt:i4>
      </vt:variant>
    </vt:vector>
  </HeadingPairs>
  <TitlesOfParts>
    <vt:vector size="14" baseType="lpstr">
      <vt:lpstr>Arial</vt:lpstr>
      <vt:lpstr>Gill Sans MT</vt:lpstr>
      <vt:lpstr>Gallery</vt:lpstr>
      <vt:lpstr>Minden úgy lesz (2)</vt:lpstr>
      <vt:lpstr>Minden úgy lesz (2) máté evangéliuma 26. rész 17-29. versek</vt:lpstr>
      <vt:lpstr>Minden úgy lesz (2) máté evangéliuma 26. rész 17-29. versek</vt:lpstr>
      <vt:lpstr>Minden úgy lesz (2) bevezető gondolatok</vt:lpstr>
      <vt:lpstr>PowerPoint-bemutató</vt:lpstr>
      <vt:lpstr>Jaj az arulónak</vt:lpstr>
      <vt:lpstr>Bűneink bocsánata</vt:lpstr>
      <vt:lpstr>Élet a mennyek országában</vt:lpstr>
      <vt:lpstr>Minden úgy lesz (2) záró gondolatok</vt:lpstr>
      <vt:lpstr>Minden úgy lesz (2) záró gondolatok</vt:lpstr>
      <vt:lpstr>4 tanács az egészséges együttélés megteremtéséhez heti tippek házasságunk gondozására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tékozló fiú</dc:title>
  <dc:creator>Hivatal</dc:creator>
  <cp:lastModifiedBy>Hivatal</cp:lastModifiedBy>
  <cp:revision>310</cp:revision>
  <cp:lastPrinted>2023-11-16T10:36:53Z</cp:lastPrinted>
  <dcterms:created xsi:type="dcterms:W3CDTF">2020-09-26T18:34:06Z</dcterms:created>
  <dcterms:modified xsi:type="dcterms:W3CDTF">2023-11-18T20:03:07Z</dcterms:modified>
</cp:coreProperties>
</file>