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304" r:id="rId4"/>
    <p:sldId id="307" r:id="rId5"/>
    <p:sldId id="261" r:id="rId6"/>
    <p:sldId id="308" r:id="rId7"/>
    <p:sldId id="309" r:id="rId8"/>
    <p:sldId id="310" r:id="rId9"/>
    <p:sldId id="311" r:id="rId10"/>
    <p:sldId id="312" r:id="rId11"/>
    <p:sldId id="313" r:id="rId12"/>
    <p:sldId id="314" r:id="rId13"/>
    <p:sldId id="315" r:id="rId14"/>
    <p:sldId id="262" r:id="rId15"/>
    <p:sldId id="266" r:id="rId16"/>
    <p:sldId id="296"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382" autoAdjust="0"/>
    <p:restoredTop sz="94660"/>
  </p:normalViewPr>
  <p:slideViewPr>
    <p:cSldViewPr snapToGrid="0">
      <p:cViewPr varScale="1">
        <p:scale>
          <a:sx n="69" d="100"/>
          <a:sy n="69" d="100"/>
        </p:scale>
        <p:origin x="6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hu-HU"/>
              <a:t>Mintacím szerkesztése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11/4/2023</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hu-HU"/>
              <a:t>Mintacím szerkesztése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ncho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hu-HU"/>
              <a:t>Mintacím szerkesztése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48A87A34-81AB-432B-8DAE-1953F412C126}" type="datetimeFigureOut">
              <a:rPr lang="en-US" dirty="0"/>
              <a:t>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hu-HU"/>
              <a:t>Mintacím szerkesztése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hu-HU"/>
              <a:t>Mintacím szerkesztése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1447191" y="2824269"/>
            <a:ext cx="4645152" cy="2644457"/>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412362" y="2821491"/>
            <a:ext cx="4645152" cy="2637371"/>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hu-HU"/>
              <a:t>Mintacím szerkesztése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48A87A34-81AB-432B-8DAE-1953F412C126}" type="datetimeFigureOut">
              <a:rPr lang="en-US" dirty="0"/>
              <a:t>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11/4/2023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hu-HU"/>
              <a:t>Mintacím szerkesztése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11/4/2023</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normAutofit/>
          </a:bodyPr>
          <a:lstStyle/>
          <a:p>
            <a:r>
              <a:rPr lang="hu-HU" sz="4400" dirty="0" smtClean="0"/>
              <a:t>Minden úgy lesz</a:t>
            </a:r>
            <a:endParaRPr lang="hu-HU" sz="4400" dirty="0"/>
          </a:p>
        </p:txBody>
      </p:sp>
      <p:sp>
        <p:nvSpPr>
          <p:cNvPr id="3" name="Alcím 2"/>
          <p:cNvSpPr>
            <a:spLocks noGrp="1"/>
          </p:cNvSpPr>
          <p:nvPr>
            <p:ph type="subTitle" idx="1"/>
          </p:nvPr>
        </p:nvSpPr>
        <p:spPr/>
        <p:txBody>
          <a:bodyPr>
            <a:normAutofit/>
          </a:bodyPr>
          <a:lstStyle/>
          <a:p>
            <a:r>
              <a:rPr lang="hu-HU" sz="3200" dirty="0" smtClean="0">
                <a:solidFill>
                  <a:srgbClr val="C00000"/>
                </a:solidFill>
              </a:rPr>
              <a:t>Ahogyan megmondta</a:t>
            </a:r>
            <a:endParaRPr lang="hu-HU" sz="3200" dirty="0">
              <a:solidFill>
                <a:srgbClr val="C00000"/>
              </a:solidFill>
            </a:endParaRPr>
          </a:p>
        </p:txBody>
      </p:sp>
    </p:spTree>
    <p:extLst>
      <p:ext uri="{BB962C8B-B14F-4D97-AF65-F5344CB8AC3E}">
        <p14:creationId xmlns:p14="http://schemas.microsoft.com/office/powerpoint/2010/main" val="39353173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ép 1"/>
          <p:cNvPicPr>
            <a:picLocks noChangeAspect="1"/>
          </p:cNvPicPr>
          <p:nvPr/>
        </p:nvPicPr>
        <p:blipFill>
          <a:blip r:embed="rId2"/>
          <a:stretch>
            <a:fillRect/>
          </a:stretch>
        </p:blipFill>
        <p:spPr>
          <a:xfrm>
            <a:off x="1" y="14359"/>
            <a:ext cx="12192000" cy="6843641"/>
          </a:xfrm>
          <a:prstGeom prst="rect">
            <a:avLst/>
          </a:prstGeom>
        </p:spPr>
      </p:pic>
    </p:spTree>
    <p:extLst>
      <p:ext uri="{BB962C8B-B14F-4D97-AF65-F5344CB8AC3E}">
        <p14:creationId xmlns:p14="http://schemas.microsoft.com/office/powerpoint/2010/main" val="8033944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ép 1"/>
          <p:cNvPicPr>
            <a:picLocks noChangeAspect="1"/>
          </p:cNvPicPr>
          <p:nvPr/>
        </p:nvPicPr>
        <p:blipFill>
          <a:blip r:embed="rId2"/>
          <a:stretch>
            <a:fillRect/>
          </a:stretch>
        </p:blipFill>
        <p:spPr>
          <a:xfrm>
            <a:off x="0" y="0"/>
            <a:ext cx="12191999" cy="6858000"/>
          </a:xfrm>
          <a:prstGeom prst="rect">
            <a:avLst/>
          </a:prstGeom>
        </p:spPr>
      </p:pic>
    </p:spTree>
    <p:extLst>
      <p:ext uri="{BB962C8B-B14F-4D97-AF65-F5344CB8AC3E}">
        <p14:creationId xmlns:p14="http://schemas.microsoft.com/office/powerpoint/2010/main" val="141152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ép 1"/>
          <p:cNvPicPr>
            <a:picLocks noChangeAspect="1"/>
          </p:cNvPicPr>
          <p:nvPr/>
        </p:nvPicPr>
        <p:blipFill>
          <a:blip r:embed="rId2"/>
          <a:stretch>
            <a:fillRect/>
          </a:stretch>
        </p:blipFill>
        <p:spPr>
          <a:xfrm>
            <a:off x="0" y="0"/>
            <a:ext cx="12191818" cy="6858000"/>
          </a:xfrm>
          <a:prstGeom prst="rect">
            <a:avLst/>
          </a:prstGeom>
        </p:spPr>
      </p:pic>
    </p:spTree>
    <p:extLst>
      <p:ext uri="{BB962C8B-B14F-4D97-AF65-F5344CB8AC3E}">
        <p14:creationId xmlns:p14="http://schemas.microsoft.com/office/powerpoint/2010/main" val="36201138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ép 1"/>
          <p:cNvPicPr>
            <a:picLocks noChangeAspect="1"/>
          </p:cNvPicPr>
          <p:nvPr/>
        </p:nvPicPr>
        <p:blipFill>
          <a:blip r:embed="rId2"/>
          <a:stretch>
            <a:fillRect/>
          </a:stretch>
        </p:blipFill>
        <p:spPr>
          <a:xfrm>
            <a:off x="-6782" y="0"/>
            <a:ext cx="12217877" cy="6858000"/>
          </a:xfrm>
          <a:prstGeom prst="rect">
            <a:avLst/>
          </a:prstGeom>
        </p:spPr>
      </p:pic>
    </p:spTree>
    <p:extLst>
      <p:ext uri="{BB962C8B-B14F-4D97-AF65-F5344CB8AC3E}">
        <p14:creationId xmlns:p14="http://schemas.microsoft.com/office/powerpoint/2010/main" val="17128121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solidFill>
                  <a:schemeClr val="accent1"/>
                </a:solidFill>
              </a:rPr>
              <a:t>Ember tervez, isten végez</a:t>
            </a:r>
            <a:endParaRPr lang="hu-HU" dirty="0">
              <a:solidFill>
                <a:schemeClr val="accent1"/>
              </a:solidFill>
            </a:endParaRPr>
          </a:p>
        </p:txBody>
      </p:sp>
      <p:sp>
        <p:nvSpPr>
          <p:cNvPr id="3" name="Tartalom helye 2"/>
          <p:cNvSpPr>
            <a:spLocks noGrp="1"/>
          </p:cNvSpPr>
          <p:nvPr>
            <p:ph idx="1"/>
          </p:nvPr>
        </p:nvSpPr>
        <p:spPr>
          <a:xfrm>
            <a:off x="5043714" y="369455"/>
            <a:ext cx="6012470" cy="5555356"/>
          </a:xfrm>
        </p:spPr>
        <p:txBody>
          <a:bodyPr>
            <a:normAutofit/>
          </a:bodyPr>
          <a:lstStyle/>
          <a:p>
            <a:pPr marL="0" indent="0">
              <a:lnSpc>
                <a:spcPct val="100000"/>
              </a:lnSpc>
              <a:spcBef>
                <a:spcPts val="0"/>
              </a:spcBef>
              <a:buNone/>
            </a:pPr>
            <a:r>
              <a:rPr lang="hu-HU" sz="2200" dirty="0" smtClean="0"/>
              <a:t>A </a:t>
            </a:r>
            <a:r>
              <a:rPr lang="hu-HU" sz="2200" dirty="0" smtClean="0"/>
              <a:t>főpapok, írástudók és vének elhatározzák, hogy megölik Jézust</a:t>
            </a:r>
          </a:p>
          <a:p>
            <a:pPr lvl="1">
              <a:lnSpc>
                <a:spcPct val="100000"/>
              </a:lnSpc>
              <a:spcBef>
                <a:spcPts val="0"/>
              </a:spcBef>
            </a:pPr>
            <a:r>
              <a:rPr lang="hu-HU" sz="2000" dirty="0" smtClean="0"/>
              <a:t>valamikor az ünnepek után</a:t>
            </a:r>
          </a:p>
          <a:p>
            <a:pPr marL="0" indent="0">
              <a:lnSpc>
                <a:spcPct val="100000"/>
              </a:lnSpc>
              <a:spcBef>
                <a:spcPts val="0"/>
              </a:spcBef>
              <a:buNone/>
            </a:pPr>
            <a:r>
              <a:rPr lang="hu-HU" sz="2200" dirty="0" smtClean="0"/>
              <a:t>Jézus beszél tanítványainak arról, hogy két napon belül megfeszítik őt</a:t>
            </a:r>
          </a:p>
          <a:p>
            <a:pPr lvl="1">
              <a:lnSpc>
                <a:spcPct val="100000"/>
              </a:lnSpc>
              <a:spcBef>
                <a:spcPts val="0"/>
              </a:spcBef>
            </a:pPr>
            <a:r>
              <a:rPr lang="hu-HU" sz="2000" dirty="0" smtClean="0"/>
              <a:t>egy asszony előkészíti Jézus testét a temetésére, megkeni őt drága kenettel</a:t>
            </a:r>
          </a:p>
          <a:p>
            <a:pPr lvl="1">
              <a:lnSpc>
                <a:spcPct val="100000"/>
              </a:lnSpc>
              <a:spcBef>
                <a:spcPts val="0"/>
              </a:spcBef>
            </a:pPr>
            <a:r>
              <a:rPr lang="hu-HU" sz="2000" dirty="0" smtClean="0"/>
              <a:t>Júdás üzletet köt Jézus elárulására a főpapokkal</a:t>
            </a:r>
          </a:p>
          <a:p>
            <a:pPr marL="0" indent="0">
              <a:lnSpc>
                <a:spcPct val="100000"/>
              </a:lnSpc>
              <a:spcBef>
                <a:spcPts val="0"/>
              </a:spcBef>
              <a:buNone/>
            </a:pPr>
            <a:endParaRPr lang="hu-HU" sz="1000" dirty="0"/>
          </a:p>
          <a:p>
            <a:pPr marL="0" indent="0">
              <a:lnSpc>
                <a:spcPct val="100000"/>
              </a:lnSpc>
              <a:spcBef>
                <a:spcPts val="0"/>
              </a:spcBef>
              <a:buNone/>
            </a:pPr>
            <a:r>
              <a:rPr lang="hu-HU" sz="2400" dirty="0" smtClean="0">
                <a:solidFill>
                  <a:schemeClr val="accent1"/>
                </a:solidFill>
              </a:rPr>
              <a:t>Ki irányítja az eseményeket?</a:t>
            </a:r>
          </a:p>
          <a:p>
            <a:pPr marL="0" indent="0">
              <a:lnSpc>
                <a:spcPct val="100000"/>
              </a:lnSpc>
              <a:spcBef>
                <a:spcPts val="0"/>
              </a:spcBef>
              <a:buNone/>
            </a:pPr>
            <a:endParaRPr lang="hu-HU" sz="1000" dirty="0" smtClean="0">
              <a:solidFill>
                <a:schemeClr val="accent1"/>
              </a:solidFill>
            </a:endParaRPr>
          </a:p>
          <a:p>
            <a:pPr marL="0" indent="0">
              <a:lnSpc>
                <a:spcPct val="100000"/>
              </a:lnSpc>
              <a:spcBef>
                <a:spcPts val="0"/>
              </a:spcBef>
              <a:buNone/>
            </a:pPr>
            <a:r>
              <a:rPr lang="hu-HU" sz="2200" dirty="0" smtClean="0">
                <a:solidFill>
                  <a:srgbClr val="0070C0"/>
                </a:solidFill>
              </a:rPr>
              <a:t>Mit gondolsz, Isten(az Atya) csak Jézus életének az eseményeit irányította?</a:t>
            </a:r>
          </a:p>
          <a:p>
            <a:pPr marL="0" indent="0">
              <a:lnSpc>
                <a:spcPct val="100000"/>
              </a:lnSpc>
              <a:spcBef>
                <a:spcPts val="0"/>
              </a:spcBef>
              <a:buNone/>
            </a:pPr>
            <a:r>
              <a:rPr lang="hu-HU" sz="2200" dirty="0" smtClean="0"/>
              <a:t>Isten terve minden esetben megvalósul?</a:t>
            </a:r>
          </a:p>
          <a:p>
            <a:pPr lvl="1">
              <a:lnSpc>
                <a:spcPct val="100000"/>
              </a:lnSpc>
              <a:spcBef>
                <a:spcPts val="0"/>
              </a:spcBef>
            </a:pPr>
            <a:r>
              <a:rPr lang="hu-HU" sz="2000" dirty="0" smtClean="0"/>
              <a:t>Van-e lehetőségünk arra, hogy nemet mondjunk Istennek?</a:t>
            </a:r>
            <a:endParaRPr lang="hu-HU" sz="2000" dirty="0" smtClean="0"/>
          </a:p>
        </p:txBody>
      </p:sp>
      <p:sp>
        <p:nvSpPr>
          <p:cNvPr id="4" name="Szöveg helye 3"/>
          <p:cNvSpPr>
            <a:spLocks noGrp="1"/>
          </p:cNvSpPr>
          <p:nvPr>
            <p:ph type="body" sz="half" idx="2"/>
          </p:nvPr>
        </p:nvSpPr>
        <p:spPr>
          <a:xfrm>
            <a:off x="1444671" y="3205491"/>
            <a:ext cx="3275013" cy="2496809"/>
          </a:xfrm>
        </p:spPr>
        <p:txBody>
          <a:bodyPr>
            <a:noAutofit/>
          </a:bodyPr>
          <a:lstStyle/>
          <a:p>
            <a:pPr lvl="0" eaLnBrk="0" fontAlgn="base" hangingPunct="0">
              <a:lnSpc>
                <a:spcPct val="100000"/>
              </a:lnSpc>
              <a:spcBef>
                <a:spcPct val="0"/>
              </a:spcBef>
              <a:spcAft>
                <a:spcPct val="0"/>
              </a:spcAft>
              <a:buClrTx/>
              <a:buSzTx/>
            </a:pPr>
            <a:r>
              <a:rPr lang="hu-HU" altLang="hu-HU" sz="1800" dirty="0" smtClean="0">
                <a:solidFill>
                  <a:srgbClr val="0070C0"/>
                </a:solidFill>
              </a:rPr>
              <a:t>„…</a:t>
            </a:r>
            <a:r>
              <a:rPr lang="hu-HU" sz="1800" dirty="0" smtClean="0">
                <a:solidFill>
                  <a:srgbClr val="0070C0"/>
                </a:solidFill>
              </a:rPr>
              <a:t>és </a:t>
            </a:r>
            <a:r>
              <a:rPr lang="hu-HU" sz="1800" dirty="0">
                <a:solidFill>
                  <a:srgbClr val="0070C0"/>
                </a:solidFill>
              </a:rPr>
              <a:t>elhatározták, hogy </a:t>
            </a:r>
            <a:r>
              <a:rPr lang="hu-HU" sz="1800" dirty="0" smtClean="0">
                <a:solidFill>
                  <a:srgbClr val="0070C0"/>
                </a:solidFill>
              </a:rPr>
              <a:t>Jézust </a:t>
            </a:r>
            <a:r>
              <a:rPr lang="hu-HU" sz="1800" dirty="0">
                <a:solidFill>
                  <a:srgbClr val="0070C0"/>
                </a:solidFill>
              </a:rPr>
              <a:t>csellel elfogják, és megölik. </a:t>
            </a:r>
            <a:r>
              <a:rPr lang="hu-HU" sz="1800" dirty="0" smtClean="0">
                <a:solidFill>
                  <a:srgbClr val="0070C0"/>
                </a:solidFill>
              </a:rPr>
              <a:t>De </a:t>
            </a:r>
            <a:r>
              <a:rPr lang="hu-HU" sz="1800" dirty="0">
                <a:solidFill>
                  <a:srgbClr val="0070C0"/>
                </a:solidFill>
              </a:rPr>
              <a:t>ezt mondták: Ne az ünnepen, nehogy zavargás legyen a </a:t>
            </a:r>
            <a:r>
              <a:rPr lang="hu-HU" sz="1800" dirty="0" smtClean="0">
                <a:solidFill>
                  <a:srgbClr val="0070C0"/>
                </a:solidFill>
              </a:rPr>
              <a:t>nép között</a:t>
            </a:r>
            <a:r>
              <a:rPr lang="hu-HU" sz="1800" dirty="0" smtClean="0">
                <a:solidFill>
                  <a:srgbClr val="0070C0"/>
                </a:solidFill>
              </a:rPr>
              <a:t>.”</a:t>
            </a:r>
            <a:endParaRPr lang="hu-HU" sz="1800" dirty="0">
              <a:solidFill>
                <a:srgbClr val="0070C0"/>
              </a:solidFill>
            </a:endParaRPr>
          </a:p>
          <a:p>
            <a:pPr algn="r">
              <a:spcBef>
                <a:spcPts val="0"/>
              </a:spcBef>
            </a:pPr>
            <a:r>
              <a:rPr lang="hu-HU" sz="1800" dirty="0" smtClean="0">
                <a:solidFill>
                  <a:srgbClr val="0070C0"/>
                </a:solidFill>
              </a:rPr>
              <a:t>Mt </a:t>
            </a:r>
            <a:r>
              <a:rPr lang="hu-HU" sz="1800" dirty="0" smtClean="0">
                <a:solidFill>
                  <a:srgbClr val="0070C0"/>
                </a:solidFill>
              </a:rPr>
              <a:t>26,4-5</a:t>
            </a:r>
            <a:endParaRPr lang="hu-HU" sz="1800" dirty="0">
              <a:solidFill>
                <a:srgbClr val="0070C0"/>
              </a:solidFill>
            </a:endParaRPr>
          </a:p>
        </p:txBody>
      </p:sp>
    </p:spTree>
    <p:extLst>
      <p:ext uri="{BB962C8B-B14F-4D97-AF65-F5344CB8AC3E}">
        <p14:creationId xmlns:p14="http://schemas.microsoft.com/office/powerpoint/2010/main" val="154020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 calcmode="lin" valueType="num">
                                      <p:cBhvr additive="base">
                                        <p:cTn id="1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 calcmode="lin" valueType="num">
                                      <p:cBhvr additive="base">
                                        <p:cTn id="2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 calcmode="lin" valueType="num">
                                      <p:cBhvr additive="base">
                                        <p:cTn id="2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 calcmode="lin" valueType="num">
                                      <p:cBhvr additive="base">
                                        <p:cTn id="3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
                                            <p:txEl>
                                              <p:pRg st="3" end="3"/>
                                            </p:txEl>
                                          </p:spTgt>
                                        </p:tgtEl>
                                        <p:attrNameLst>
                                          <p:attrName>style.visibility</p:attrName>
                                        </p:attrNameLst>
                                      </p:cBhvr>
                                      <p:to>
                                        <p:strVal val="visible"/>
                                      </p:to>
                                    </p:set>
                                    <p:anim calcmode="lin" valueType="num">
                                      <p:cBhvr additive="base">
                                        <p:cTn id="4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additive="base">
                                        <p:cTn id="4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3">
                                            <p:txEl>
                                              <p:pRg st="6" end="6"/>
                                            </p:txEl>
                                          </p:spTgt>
                                        </p:tgtEl>
                                        <p:attrNameLst>
                                          <p:attrName>style.visibility</p:attrName>
                                        </p:attrNameLst>
                                      </p:cBhvr>
                                      <p:to>
                                        <p:strVal val="visible"/>
                                      </p:to>
                                    </p:set>
                                    <p:anim calcmode="lin" valueType="num">
                                      <p:cBhvr additive="base">
                                        <p:cTn id="5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anim calcmode="lin" valueType="num">
                                      <p:cBhvr additive="base">
                                        <p:cTn id="5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3">
                                            <p:txEl>
                                              <p:pRg st="9" end="9"/>
                                            </p:txEl>
                                          </p:spTgt>
                                        </p:tgtEl>
                                        <p:attrNameLst>
                                          <p:attrName>style.visibility</p:attrName>
                                        </p:attrNameLst>
                                      </p:cBhvr>
                                      <p:to>
                                        <p:strVal val="visible"/>
                                      </p:to>
                                    </p:set>
                                    <p:anim calcmode="lin" valueType="num">
                                      <p:cBhvr additive="base">
                                        <p:cTn id="6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3">
                                            <p:txEl>
                                              <p:pRg st="10" end="10"/>
                                            </p:txEl>
                                          </p:spTgt>
                                        </p:tgtEl>
                                        <p:attrNameLst>
                                          <p:attrName>style.visibility</p:attrName>
                                        </p:attrNameLst>
                                      </p:cBhvr>
                                      <p:to>
                                        <p:strVal val="visible"/>
                                      </p:to>
                                    </p:set>
                                    <p:anim calcmode="lin" valueType="num">
                                      <p:cBhvr additive="base">
                                        <p:cTn id="7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4"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Minden úgy lesz</a:t>
            </a:r>
            <a:r>
              <a:rPr lang="hu-HU" dirty="0" smtClean="0"/>
              <a:t/>
            </a:r>
            <a:br>
              <a:rPr lang="hu-HU" dirty="0" smtClean="0"/>
            </a:br>
            <a:r>
              <a:rPr lang="hu-HU" dirty="0" smtClean="0">
                <a:solidFill>
                  <a:srgbClr val="7030A0"/>
                </a:solidFill>
              </a:rPr>
              <a:t>záró gondolatok</a:t>
            </a:r>
            <a:endParaRPr lang="hu-HU" dirty="0">
              <a:solidFill>
                <a:srgbClr val="7030A0"/>
              </a:solidFill>
            </a:endParaRPr>
          </a:p>
        </p:txBody>
      </p:sp>
      <p:sp>
        <p:nvSpPr>
          <p:cNvPr id="3" name="Tartalom helye 2"/>
          <p:cNvSpPr>
            <a:spLocks noGrp="1"/>
          </p:cNvSpPr>
          <p:nvPr>
            <p:ph idx="1"/>
          </p:nvPr>
        </p:nvSpPr>
        <p:spPr>
          <a:xfrm>
            <a:off x="1451579" y="2015732"/>
            <a:ext cx="9603275" cy="3940568"/>
          </a:xfrm>
        </p:spPr>
        <p:txBody>
          <a:bodyPr>
            <a:normAutofit/>
          </a:bodyPr>
          <a:lstStyle/>
          <a:p>
            <a:pPr marL="0" indent="0">
              <a:lnSpc>
                <a:spcPct val="100000"/>
              </a:lnSpc>
              <a:spcBef>
                <a:spcPts val="0"/>
              </a:spcBef>
              <a:buNone/>
            </a:pPr>
            <a:r>
              <a:rPr lang="hu-HU" sz="2400" dirty="0" smtClean="0">
                <a:solidFill>
                  <a:srgbClr val="7030A0"/>
                </a:solidFill>
              </a:rPr>
              <a:t>Istennek a Messiásra személyére vonatkozóan volt kijelentése a megváltás, illetve az üdvtörténet miatt. </a:t>
            </a:r>
            <a:endParaRPr lang="hu-HU" sz="2400" dirty="0">
              <a:solidFill>
                <a:srgbClr val="7030A0"/>
              </a:solidFill>
            </a:endParaRPr>
          </a:p>
          <a:p>
            <a:pPr lvl="1">
              <a:lnSpc>
                <a:spcPct val="100000"/>
              </a:lnSpc>
              <a:spcBef>
                <a:spcPts val="0"/>
              </a:spcBef>
            </a:pPr>
            <a:r>
              <a:rPr lang="hu-HU" sz="2200" dirty="0"/>
              <a:t>n</a:t>
            </a:r>
            <a:r>
              <a:rPr lang="hu-HU" sz="2200" dirty="0" smtClean="0"/>
              <a:t>agyrészt már beteljesedett</a:t>
            </a:r>
          </a:p>
          <a:p>
            <a:pPr lvl="1">
              <a:lnSpc>
                <a:spcPct val="100000"/>
              </a:lnSpc>
              <a:spcBef>
                <a:spcPts val="0"/>
              </a:spcBef>
            </a:pPr>
            <a:r>
              <a:rPr lang="hu-HU" sz="2200" dirty="0"/>
              <a:t>e</a:t>
            </a:r>
            <a:r>
              <a:rPr lang="hu-HU" sz="2200" dirty="0" smtClean="0"/>
              <a:t>gy része még beteljesedésre vár</a:t>
            </a:r>
            <a:endParaRPr lang="hu-HU" sz="2200" dirty="0" smtClean="0"/>
          </a:p>
          <a:p>
            <a:pPr marL="0" indent="0">
              <a:lnSpc>
                <a:spcPct val="100000"/>
              </a:lnSpc>
              <a:spcBef>
                <a:spcPts val="0"/>
              </a:spcBef>
              <a:buNone/>
            </a:pPr>
            <a:r>
              <a:rPr lang="hu-HU" sz="2400" dirty="0" smtClean="0">
                <a:solidFill>
                  <a:srgbClr val="7030A0"/>
                </a:solidFill>
              </a:rPr>
              <a:t>Tervének, illetve munkájának megvalósítása érdekében kiválaszt és elhív embereket, de személyük és életútjuk nincs kőbe vésve</a:t>
            </a:r>
          </a:p>
          <a:p>
            <a:pPr lvl="1">
              <a:lnSpc>
                <a:spcPct val="100000"/>
              </a:lnSpc>
              <a:spcBef>
                <a:spcPts val="0"/>
              </a:spcBef>
            </a:pPr>
            <a:r>
              <a:rPr lang="hu-HU" sz="2200" dirty="0"/>
              <a:t>m</a:t>
            </a:r>
            <a:r>
              <a:rPr lang="hu-HU" sz="2200" dirty="0" smtClean="0"/>
              <a:t>inden ember szabad akaratából mondhat igent vagy nemet Istennek</a:t>
            </a:r>
            <a:endParaRPr lang="hu-HU" sz="2200" dirty="0" smtClean="0"/>
          </a:p>
          <a:p>
            <a:pPr marL="0" indent="0">
              <a:lnSpc>
                <a:spcPct val="100000"/>
              </a:lnSpc>
              <a:spcBef>
                <a:spcPts val="0"/>
              </a:spcBef>
              <a:buNone/>
            </a:pPr>
            <a:r>
              <a:rPr lang="hu-HU" sz="2400" dirty="0" smtClean="0">
                <a:solidFill>
                  <a:srgbClr val="7030A0"/>
                </a:solidFill>
              </a:rPr>
              <a:t>Isten személyes vezetése és kijelentése meghatározhatja életünket</a:t>
            </a:r>
          </a:p>
          <a:p>
            <a:pPr lvl="1">
              <a:lnSpc>
                <a:spcPct val="100000"/>
              </a:lnSpc>
              <a:spcBef>
                <a:spcPts val="0"/>
              </a:spcBef>
            </a:pPr>
            <a:r>
              <a:rPr lang="hu-HU" sz="2200" dirty="0" smtClean="0"/>
              <a:t>Mit mondott Jézus neked korábban? (meg fog történni)</a:t>
            </a:r>
          </a:p>
          <a:p>
            <a:pPr lvl="1">
              <a:lnSpc>
                <a:spcPct val="100000"/>
              </a:lnSpc>
              <a:spcBef>
                <a:spcPts val="0"/>
              </a:spcBef>
            </a:pPr>
            <a:r>
              <a:rPr lang="hu-HU" sz="2200" dirty="0" smtClean="0"/>
              <a:t>Mennyire szeretnéd rábízni magad Jézus vezetésére?!</a:t>
            </a:r>
            <a:endParaRPr lang="hu-HU" sz="2200" dirty="0"/>
          </a:p>
          <a:p>
            <a:pPr marL="0" indent="0">
              <a:lnSpc>
                <a:spcPct val="100000"/>
              </a:lnSpc>
              <a:spcBef>
                <a:spcPts val="0"/>
              </a:spcBef>
              <a:buNone/>
            </a:pPr>
            <a:endParaRPr lang="hu-HU" sz="3200" dirty="0" smtClean="0">
              <a:solidFill>
                <a:srgbClr val="7030A0"/>
              </a:solidFill>
            </a:endParaRPr>
          </a:p>
        </p:txBody>
      </p:sp>
    </p:spTree>
    <p:extLst>
      <p:ext uri="{BB962C8B-B14F-4D97-AF65-F5344CB8AC3E}">
        <p14:creationId xmlns:p14="http://schemas.microsoft.com/office/powerpoint/2010/main" val="682569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Autofit/>
          </a:bodyPr>
          <a:lstStyle/>
          <a:p>
            <a:r>
              <a:rPr lang="hu-HU" sz="2600" dirty="0" smtClean="0"/>
              <a:t>4 alapvető </a:t>
            </a:r>
            <a:r>
              <a:rPr lang="hu-HU" sz="2600" dirty="0" err="1" smtClean="0"/>
              <a:t>házzassági</a:t>
            </a:r>
            <a:r>
              <a:rPr lang="hu-HU" sz="2600" dirty="0" smtClean="0"/>
              <a:t> tanács egész évre</a:t>
            </a:r>
            <a:br>
              <a:rPr lang="hu-HU" sz="2600" dirty="0" smtClean="0"/>
            </a:br>
            <a:r>
              <a:rPr lang="hu-HU" sz="2600" dirty="0" smtClean="0">
                <a:solidFill>
                  <a:srgbClr val="7030A0"/>
                </a:solidFill>
              </a:rPr>
              <a:t>heti tippek házasságunk gondozására</a:t>
            </a:r>
            <a:endParaRPr lang="hu-HU" sz="2600" dirty="0">
              <a:solidFill>
                <a:srgbClr val="7030A0"/>
              </a:solidFill>
            </a:endParaRPr>
          </a:p>
        </p:txBody>
      </p:sp>
      <p:sp>
        <p:nvSpPr>
          <p:cNvPr id="3" name="Tartalom helye 2"/>
          <p:cNvSpPr>
            <a:spLocks noGrp="1"/>
          </p:cNvSpPr>
          <p:nvPr>
            <p:ph idx="1"/>
          </p:nvPr>
        </p:nvSpPr>
        <p:spPr>
          <a:xfrm>
            <a:off x="1451579" y="2015732"/>
            <a:ext cx="9603275" cy="3940568"/>
          </a:xfrm>
        </p:spPr>
        <p:txBody>
          <a:bodyPr>
            <a:normAutofit fontScale="85000" lnSpcReduction="10000"/>
          </a:bodyPr>
          <a:lstStyle/>
          <a:p>
            <a:pPr marL="514350" indent="-514350">
              <a:lnSpc>
                <a:spcPct val="100000"/>
              </a:lnSpc>
              <a:spcBef>
                <a:spcPts val="0"/>
              </a:spcBef>
              <a:buFont typeface="+mj-lt"/>
              <a:buAutoNum type="arabicPeriod"/>
            </a:pPr>
            <a:r>
              <a:rPr lang="hu-HU" sz="2200" dirty="0" smtClean="0">
                <a:solidFill>
                  <a:schemeClr val="accent1"/>
                </a:solidFill>
              </a:rPr>
              <a:t>Állj le az állandó összehasonlításokkal – </a:t>
            </a:r>
            <a:r>
              <a:rPr lang="hu-HU" sz="2200" dirty="0" smtClean="0">
                <a:solidFill>
                  <a:srgbClr val="0070C0"/>
                </a:solidFill>
              </a:rPr>
              <a:t>minden pár a saját, egyedi útját járja be a házasságában. Minden házaspárnak megvannak a maguk küzdelmei és sikerei. Nem érdemes energiát pazarolni arra, hogy vajon van-e olyan jó a házasságotok, mint másoké.</a:t>
            </a:r>
          </a:p>
          <a:p>
            <a:pPr marL="514350" indent="-514350">
              <a:lnSpc>
                <a:spcPct val="100000"/>
              </a:lnSpc>
              <a:spcBef>
                <a:spcPts val="0"/>
              </a:spcBef>
              <a:buFont typeface="+mj-lt"/>
              <a:buAutoNum type="arabicPeriod"/>
            </a:pPr>
            <a:r>
              <a:rPr lang="hu-HU" sz="2200" dirty="0" smtClean="0">
                <a:solidFill>
                  <a:schemeClr val="accent1"/>
                </a:solidFill>
              </a:rPr>
              <a:t>Légy konkrét – </a:t>
            </a:r>
            <a:r>
              <a:rPr lang="hu-HU" sz="2200" dirty="0" smtClean="0">
                <a:solidFill>
                  <a:srgbClr val="0070C0"/>
                </a:solidFill>
              </a:rPr>
              <a:t>amennyiben célokat tűztök ki magatok elé, határozzátok meg pontosan, mit is szeretnétek. Így könnyebben mérhető az elért siker, mely még magabiztosabbá tesz benneteket. A konfliktusok kezelésében is hasznosabb, ha pontosan fogalmaztok.</a:t>
            </a:r>
            <a:endParaRPr lang="hu-HU" sz="2200" dirty="0">
              <a:solidFill>
                <a:srgbClr val="0070C0"/>
              </a:solidFill>
            </a:endParaRPr>
          </a:p>
          <a:p>
            <a:pPr marL="457200" indent="-457200">
              <a:lnSpc>
                <a:spcPct val="100000"/>
              </a:lnSpc>
              <a:spcBef>
                <a:spcPts val="0"/>
              </a:spcBef>
              <a:buFont typeface="+mj-lt"/>
              <a:buAutoNum type="arabicPeriod"/>
            </a:pPr>
            <a:r>
              <a:rPr lang="hu-HU" sz="2200" dirty="0" smtClean="0">
                <a:solidFill>
                  <a:schemeClr val="accent1"/>
                </a:solidFill>
              </a:rPr>
              <a:t>Bölcsen gondold meg az elvárásaidat – </a:t>
            </a:r>
            <a:r>
              <a:rPr lang="hu-HU" sz="2200" dirty="0" smtClean="0">
                <a:solidFill>
                  <a:srgbClr val="0070C0"/>
                </a:solidFill>
              </a:rPr>
              <a:t>ha boldogtalannak érzitek magatokat házasságotok bizonyos területeivel kapcsolatban, vizsgáljátok meg elvárásaitokat, mennyire egyeznek társatok elvárásaival. Mindezek összehangolása jelentősen növelheti elégedettségeteket a kapcsolatotokkal. </a:t>
            </a:r>
          </a:p>
          <a:p>
            <a:pPr marL="457200" indent="-457200">
              <a:lnSpc>
                <a:spcPct val="100000"/>
              </a:lnSpc>
              <a:spcBef>
                <a:spcPts val="0"/>
              </a:spcBef>
              <a:buFont typeface="+mj-lt"/>
              <a:buAutoNum type="arabicPeriod"/>
            </a:pPr>
            <a:r>
              <a:rPr lang="hu-HU" sz="2200" dirty="0" smtClean="0">
                <a:solidFill>
                  <a:schemeClr val="accent1"/>
                </a:solidFill>
              </a:rPr>
              <a:t>Összpontosíts magadra – </a:t>
            </a:r>
            <a:r>
              <a:rPr lang="hu-HU" sz="2200" dirty="0" smtClean="0">
                <a:solidFill>
                  <a:srgbClr val="0070C0"/>
                </a:solidFill>
              </a:rPr>
              <a:t>saját gyengeségeitek, bizonytalanságaitok, szükségleteitek és vágyaitok megértése képessé tehet arra, hogy ne védekezően viselkedjetek, amikor problémát kell megbeszélnetek. Abban is segít, hogy felfedezzétek, mi tölt fel titeket igazán, hogy aztán még többet tudjatok </a:t>
            </a:r>
            <a:r>
              <a:rPr lang="hu-HU" sz="2200" smtClean="0">
                <a:solidFill>
                  <a:srgbClr val="0070C0"/>
                </a:solidFill>
              </a:rPr>
              <a:t>adni házastársatoknak.</a:t>
            </a:r>
            <a:endParaRPr lang="hu-HU" sz="2200" dirty="0" smtClean="0">
              <a:solidFill>
                <a:srgbClr val="0070C0"/>
              </a:solidFill>
            </a:endParaRPr>
          </a:p>
        </p:txBody>
      </p:sp>
    </p:spTree>
    <p:extLst>
      <p:ext uri="{BB962C8B-B14F-4D97-AF65-F5344CB8AC3E}">
        <p14:creationId xmlns:p14="http://schemas.microsoft.com/office/powerpoint/2010/main" val="9861454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Minden úgy lesz</a:t>
            </a:r>
            <a:br>
              <a:rPr lang="hu-HU" dirty="0" smtClean="0"/>
            </a:br>
            <a:r>
              <a:rPr lang="hu-HU" sz="2800" dirty="0" err="1" smtClean="0">
                <a:solidFill>
                  <a:srgbClr val="C00000"/>
                </a:solidFill>
              </a:rPr>
              <a:t>máté</a:t>
            </a:r>
            <a:r>
              <a:rPr lang="hu-HU" sz="2800" dirty="0" smtClean="0">
                <a:solidFill>
                  <a:srgbClr val="C00000"/>
                </a:solidFill>
              </a:rPr>
              <a:t> evangéliuma 26. </a:t>
            </a:r>
            <a:r>
              <a:rPr lang="hu-HU" sz="2800" dirty="0">
                <a:solidFill>
                  <a:srgbClr val="C00000"/>
                </a:solidFill>
              </a:rPr>
              <a:t>rész </a:t>
            </a:r>
            <a:r>
              <a:rPr lang="hu-HU" sz="2800" dirty="0" smtClean="0">
                <a:solidFill>
                  <a:srgbClr val="C00000"/>
                </a:solidFill>
              </a:rPr>
              <a:t>1-16. </a:t>
            </a:r>
            <a:r>
              <a:rPr lang="hu-HU" sz="2800" dirty="0">
                <a:solidFill>
                  <a:srgbClr val="C00000"/>
                </a:solidFill>
              </a:rPr>
              <a:t>versek</a:t>
            </a:r>
          </a:p>
        </p:txBody>
      </p:sp>
      <p:sp>
        <p:nvSpPr>
          <p:cNvPr id="5" name="Rectangle 2"/>
          <p:cNvSpPr>
            <a:spLocks noGrp="1" noChangeArrowheads="1"/>
          </p:cNvSpPr>
          <p:nvPr>
            <p:ph idx="1"/>
          </p:nvPr>
        </p:nvSpPr>
        <p:spPr bwMode="auto">
          <a:xfrm>
            <a:off x="228600" y="2335213"/>
            <a:ext cx="12115881"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lvl="0" indent="0" eaLnBrk="0" fontAlgn="base" hangingPunct="0">
              <a:lnSpc>
                <a:spcPct val="100000"/>
              </a:lnSpc>
              <a:spcBef>
                <a:spcPct val="0"/>
              </a:spcBef>
              <a:spcAft>
                <a:spcPct val="0"/>
              </a:spcAft>
              <a:buClrTx/>
              <a:buSzTx/>
              <a:buNone/>
            </a:pPr>
            <a:r>
              <a:rPr lang="hu-HU" sz="2400" baseline="30000" dirty="0"/>
              <a:t>1</a:t>
            </a:r>
            <a:r>
              <a:rPr lang="hu-HU" sz="2400" dirty="0"/>
              <a:t>Amikor Jézus befejezte mindezeket a beszédeket, így szólt tanítványaihoz: </a:t>
            </a:r>
            <a:r>
              <a:rPr lang="hu-HU" sz="2400" baseline="30000" dirty="0"/>
              <a:t>2</a:t>
            </a:r>
            <a:r>
              <a:rPr lang="hu-HU" sz="2400" dirty="0"/>
              <a:t>Tudjátok, hogy két </a:t>
            </a:r>
            <a:endParaRPr lang="hu-HU" sz="2400" dirty="0" smtClean="0"/>
          </a:p>
          <a:p>
            <a:pPr marL="0" lvl="0" indent="0" eaLnBrk="0" fontAlgn="base" hangingPunct="0">
              <a:lnSpc>
                <a:spcPct val="100000"/>
              </a:lnSpc>
              <a:spcBef>
                <a:spcPct val="0"/>
              </a:spcBef>
              <a:spcAft>
                <a:spcPct val="0"/>
              </a:spcAft>
              <a:buClrTx/>
              <a:buSzTx/>
              <a:buNone/>
            </a:pPr>
            <a:r>
              <a:rPr lang="hu-HU" sz="2400" dirty="0" smtClean="0"/>
              <a:t>nap </a:t>
            </a:r>
            <a:r>
              <a:rPr lang="hu-HU" sz="2400" dirty="0"/>
              <a:t>múlva lesz a </a:t>
            </a:r>
            <a:r>
              <a:rPr lang="hu-HU" sz="2400" dirty="0" err="1"/>
              <a:t>páska</a:t>
            </a:r>
            <a:r>
              <a:rPr lang="hu-HU" sz="2400" dirty="0"/>
              <a:t> ünnepe, és az Emberfia átadatik, hogy megfeszíttessék.</a:t>
            </a:r>
            <a:br>
              <a:rPr lang="hu-HU" sz="2400" dirty="0"/>
            </a:br>
            <a:r>
              <a:rPr lang="hu-HU" sz="2400" baseline="30000" dirty="0"/>
              <a:t>3</a:t>
            </a:r>
            <a:r>
              <a:rPr lang="hu-HU" sz="2400" dirty="0"/>
              <a:t>Ekkor összegyűltek a főpapok és a nép </a:t>
            </a:r>
            <a:r>
              <a:rPr lang="hu-HU" sz="2400" dirty="0" err="1"/>
              <a:t>vénei</a:t>
            </a:r>
            <a:r>
              <a:rPr lang="hu-HU" sz="2400" dirty="0"/>
              <a:t> Kajafás főpap palotájában, </a:t>
            </a:r>
            <a:r>
              <a:rPr lang="hu-HU" sz="2400" baseline="30000" dirty="0"/>
              <a:t>4</a:t>
            </a:r>
            <a:r>
              <a:rPr lang="hu-HU" sz="2400" dirty="0"/>
              <a:t>és elhatározták, hogy </a:t>
            </a:r>
            <a:endParaRPr lang="hu-HU" sz="2400" dirty="0" smtClean="0"/>
          </a:p>
          <a:p>
            <a:pPr marL="0" lvl="0" indent="0" eaLnBrk="0" fontAlgn="base" hangingPunct="0">
              <a:lnSpc>
                <a:spcPct val="100000"/>
              </a:lnSpc>
              <a:spcBef>
                <a:spcPct val="0"/>
              </a:spcBef>
              <a:spcAft>
                <a:spcPct val="0"/>
              </a:spcAft>
              <a:buClrTx/>
              <a:buSzTx/>
              <a:buNone/>
            </a:pPr>
            <a:r>
              <a:rPr lang="hu-HU" sz="2400" dirty="0" smtClean="0"/>
              <a:t>Jézust </a:t>
            </a:r>
            <a:r>
              <a:rPr lang="hu-HU" sz="2400" dirty="0"/>
              <a:t>csellel elfogják, és megölik. </a:t>
            </a:r>
            <a:r>
              <a:rPr lang="hu-HU" sz="2400" baseline="30000" dirty="0"/>
              <a:t>5</a:t>
            </a:r>
            <a:r>
              <a:rPr lang="hu-HU" sz="2400" dirty="0"/>
              <a:t>De ezt mondták: Ne az ünnepen, nehogy zavargás legyen a </a:t>
            </a:r>
            <a:endParaRPr lang="hu-HU" sz="2400" dirty="0" smtClean="0"/>
          </a:p>
          <a:p>
            <a:pPr marL="0" lvl="0" indent="0" eaLnBrk="0" fontAlgn="base" hangingPunct="0">
              <a:lnSpc>
                <a:spcPct val="100000"/>
              </a:lnSpc>
              <a:spcBef>
                <a:spcPct val="0"/>
              </a:spcBef>
              <a:spcAft>
                <a:spcPct val="0"/>
              </a:spcAft>
              <a:buClrTx/>
              <a:buSzTx/>
              <a:buNone/>
            </a:pPr>
            <a:r>
              <a:rPr lang="hu-HU" sz="2400" dirty="0" smtClean="0"/>
              <a:t>nép </a:t>
            </a:r>
            <a:r>
              <a:rPr lang="hu-HU" sz="2400" dirty="0"/>
              <a:t>között</a:t>
            </a:r>
            <a:r>
              <a:rPr lang="hu-HU" sz="2400" dirty="0" smtClean="0"/>
              <a:t>.</a:t>
            </a:r>
          </a:p>
          <a:p>
            <a:pPr marL="0" lvl="0" indent="0" eaLnBrk="0" fontAlgn="base" hangingPunct="0">
              <a:lnSpc>
                <a:spcPct val="100000"/>
              </a:lnSpc>
              <a:spcBef>
                <a:spcPct val="0"/>
              </a:spcBef>
              <a:spcAft>
                <a:spcPct val="0"/>
              </a:spcAft>
              <a:buClrTx/>
              <a:buSzTx/>
              <a:buNone/>
            </a:pPr>
            <a:r>
              <a:rPr lang="hu-HU" sz="2400" baseline="30000" dirty="0"/>
              <a:t>6</a:t>
            </a:r>
            <a:r>
              <a:rPr lang="hu-HU" sz="2400" dirty="0"/>
              <a:t>Amikor pedig Jézus </a:t>
            </a:r>
            <a:r>
              <a:rPr lang="hu-HU" sz="2400" dirty="0" err="1"/>
              <a:t>Betániában</a:t>
            </a:r>
            <a:r>
              <a:rPr lang="hu-HU" sz="2400" dirty="0"/>
              <a:t>, a leprás Simon házában volt, </a:t>
            </a:r>
            <a:r>
              <a:rPr lang="hu-HU" sz="2400" baseline="30000" dirty="0"/>
              <a:t>7</a:t>
            </a:r>
            <a:r>
              <a:rPr lang="hu-HU" sz="2400" dirty="0"/>
              <a:t>odament hozzá egy asszony, </a:t>
            </a:r>
            <a:endParaRPr lang="hu-HU" sz="2400" dirty="0" smtClean="0"/>
          </a:p>
          <a:p>
            <a:pPr marL="0" lvl="0" indent="0" eaLnBrk="0" fontAlgn="base" hangingPunct="0">
              <a:lnSpc>
                <a:spcPct val="100000"/>
              </a:lnSpc>
              <a:spcBef>
                <a:spcPct val="0"/>
              </a:spcBef>
              <a:spcAft>
                <a:spcPct val="0"/>
              </a:spcAft>
              <a:buClrTx/>
              <a:buSzTx/>
              <a:buNone/>
            </a:pPr>
            <a:r>
              <a:rPr lang="hu-HU" sz="2400" dirty="0" smtClean="0"/>
              <a:t>akinél </a:t>
            </a:r>
            <a:r>
              <a:rPr lang="hu-HU" sz="2400" dirty="0"/>
              <a:t>egy alabástromtartóban drága olaj volt, és ráöntötte az asztalnál ülő Jézus fejére. </a:t>
            </a:r>
            <a:r>
              <a:rPr lang="hu-HU" sz="2400" baseline="30000" dirty="0"/>
              <a:t>8</a:t>
            </a:r>
            <a:r>
              <a:rPr lang="hu-HU" sz="2400" dirty="0"/>
              <a:t>Amikor </a:t>
            </a:r>
            <a:endParaRPr lang="hu-HU" sz="2400" dirty="0" smtClean="0"/>
          </a:p>
          <a:p>
            <a:pPr marL="0" lvl="0" indent="0" eaLnBrk="0" fontAlgn="base" hangingPunct="0">
              <a:lnSpc>
                <a:spcPct val="100000"/>
              </a:lnSpc>
              <a:spcBef>
                <a:spcPct val="0"/>
              </a:spcBef>
              <a:spcAft>
                <a:spcPct val="0"/>
              </a:spcAft>
              <a:buClrTx/>
              <a:buSzTx/>
              <a:buNone/>
            </a:pPr>
            <a:r>
              <a:rPr lang="hu-HU" sz="2400" dirty="0" smtClean="0"/>
              <a:t>látták </a:t>
            </a:r>
            <a:r>
              <a:rPr lang="hu-HU" sz="2400" dirty="0"/>
              <a:t>ezt a tanítványai, bosszankodtak, és ezt mondták: Mire való ez a pazarlás? </a:t>
            </a:r>
            <a:r>
              <a:rPr lang="hu-HU" sz="2400" baseline="30000" dirty="0"/>
              <a:t>9</a:t>
            </a:r>
            <a:r>
              <a:rPr lang="hu-HU" sz="2400" dirty="0"/>
              <a:t>Hiszen el </a:t>
            </a:r>
            <a:endParaRPr lang="hu-HU" sz="2400" dirty="0" smtClean="0"/>
          </a:p>
          <a:p>
            <a:pPr marL="0" lvl="0" indent="0" eaLnBrk="0" fontAlgn="base" hangingPunct="0">
              <a:lnSpc>
                <a:spcPct val="100000"/>
              </a:lnSpc>
              <a:spcBef>
                <a:spcPct val="0"/>
              </a:spcBef>
              <a:spcAft>
                <a:spcPct val="0"/>
              </a:spcAft>
              <a:buClrTx/>
              <a:buSzTx/>
              <a:buNone/>
            </a:pPr>
            <a:r>
              <a:rPr lang="hu-HU" sz="2400" dirty="0" smtClean="0"/>
              <a:t>lehetett </a:t>
            </a:r>
            <a:r>
              <a:rPr lang="hu-HU" sz="2400" dirty="0"/>
              <a:t>volna ezt adni sok pénzért, és odaadni a szegényeknek.</a:t>
            </a:r>
            <a:endParaRPr lang="hu-HU" sz="2400" dirty="0" smtClean="0">
              <a:solidFill>
                <a:srgbClr val="0070C0"/>
              </a:solidFill>
            </a:endParaRPr>
          </a:p>
        </p:txBody>
      </p:sp>
    </p:spTree>
    <p:extLst>
      <p:ext uri="{BB962C8B-B14F-4D97-AF65-F5344CB8AC3E}">
        <p14:creationId xmlns:p14="http://schemas.microsoft.com/office/powerpoint/2010/main" val="35890421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Minden úgy lesz</a:t>
            </a:r>
            <a:r>
              <a:rPr lang="hu-HU" dirty="0"/>
              <a:t/>
            </a:r>
            <a:br>
              <a:rPr lang="hu-HU" dirty="0"/>
            </a:br>
            <a:r>
              <a:rPr lang="hu-HU" sz="2800" dirty="0" err="1" smtClean="0">
                <a:solidFill>
                  <a:srgbClr val="C00000"/>
                </a:solidFill>
              </a:rPr>
              <a:t>máté</a:t>
            </a:r>
            <a:r>
              <a:rPr lang="hu-HU" sz="2800" dirty="0" smtClean="0">
                <a:solidFill>
                  <a:srgbClr val="C00000"/>
                </a:solidFill>
              </a:rPr>
              <a:t> evangéliuma 26. </a:t>
            </a:r>
            <a:r>
              <a:rPr lang="hu-HU" sz="2800" dirty="0">
                <a:solidFill>
                  <a:srgbClr val="C00000"/>
                </a:solidFill>
              </a:rPr>
              <a:t>rész </a:t>
            </a:r>
            <a:r>
              <a:rPr lang="hu-HU" sz="2800" dirty="0" smtClean="0">
                <a:solidFill>
                  <a:srgbClr val="C00000"/>
                </a:solidFill>
              </a:rPr>
              <a:t>1-16. </a:t>
            </a:r>
            <a:r>
              <a:rPr lang="hu-HU" sz="2800" dirty="0">
                <a:solidFill>
                  <a:srgbClr val="C00000"/>
                </a:solidFill>
              </a:rPr>
              <a:t>versek</a:t>
            </a:r>
          </a:p>
        </p:txBody>
      </p:sp>
      <p:sp>
        <p:nvSpPr>
          <p:cNvPr id="5" name="Rectangle 2"/>
          <p:cNvSpPr>
            <a:spLocks noGrp="1" noChangeArrowheads="1"/>
          </p:cNvSpPr>
          <p:nvPr>
            <p:ph idx="1"/>
          </p:nvPr>
        </p:nvSpPr>
        <p:spPr bwMode="auto">
          <a:xfrm>
            <a:off x="228600" y="2519879"/>
            <a:ext cx="12093375"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lvl="0" indent="0" eaLnBrk="0" fontAlgn="base" hangingPunct="0">
              <a:lnSpc>
                <a:spcPct val="100000"/>
              </a:lnSpc>
              <a:spcBef>
                <a:spcPct val="0"/>
              </a:spcBef>
              <a:spcAft>
                <a:spcPct val="0"/>
              </a:spcAft>
              <a:buClrTx/>
              <a:buSzTx/>
              <a:buNone/>
            </a:pPr>
            <a:r>
              <a:rPr lang="hu-HU" sz="2400" baseline="30000" dirty="0"/>
              <a:t>10</a:t>
            </a:r>
            <a:r>
              <a:rPr lang="hu-HU" sz="2400" dirty="0"/>
              <a:t>Amikor ezt Jézus észrevette, megkérdezte tőlük: Miért bántjátok ezt az asszonyt? Hiszen jót </a:t>
            </a:r>
            <a:endParaRPr lang="hu-HU" sz="2400" dirty="0" smtClean="0"/>
          </a:p>
          <a:p>
            <a:pPr marL="0" lvl="0" indent="0" eaLnBrk="0" fontAlgn="base" hangingPunct="0">
              <a:lnSpc>
                <a:spcPct val="100000"/>
              </a:lnSpc>
              <a:spcBef>
                <a:spcPct val="0"/>
              </a:spcBef>
              <a:spcAft>
                <a:spcPct val="0"/>
              </a:spcAft>
              <a:buClrTx/>
              <a:buSzTx/>
              <a:buNone/>
            </a:pPr>
            <a:r>
              <a:rPr lang="hu-HU" sz="2400" dirty="0" smtClean="0"/>
              <a:t>tett </a:t>
            </a:r>
            <a:r>
              <a:rPr lang="hu-HU" sz="2400" dirty="0"/>
              <a:t>velem, </a:t>
            </a:r>
            <a:r>
              <a:rPr lang="hu-HU" sz="2400" baseline="30000" dirty="0"/>
              <a:t>11</a:t>
            </a:r>
            <a:r>
              <a:rPr lang="hu-HU" sz="2400" dirty="0"/>
              <a:t>mert a szegények mindig veletek lesznek, de én nem leszek mindig veletek. </a:t>
            </a:r>
            <a:r>
              <a:rPr lang="hu-HU" sz="2400" baseline="30000" dirty="0"/>
              <a:t>12</a:t>
            </a:r>
            <a:r>
              <a:rPr lang="hu-HU" sz="2400" dirty="0"/>
              <a:t>Mert </a:t>
            </a:r>
            <a:endParaRPr lang="hu-HU" sz="2400" dirty="0" smtClean="0"/>
          </a:p>
          <a:p>
            <a:pPr marL="0" lvl="0" indent="0" eaLnBrk="0" fontAlgn="base" hangingPunct="0">
              <a:lnSpc>
                <a:spcPct val="100000"/>
              </a:lnSpc>
              <a:spcBef>
                <a:spcPct val="0"/>
              </a:spcBef>
              <a:spcAft>
                <a:spcPct val="0"/>
              </a:spcAft>
              <a:buClrTx/>
              <a:buSzTx/>
              <a:buNone/>
            </a:pPr>
            <a:r>
              <a:rPr lang="hu-HU" sz="2400" dirty="0" smtClean="0"/>
              <a:t>amikor </a:t>
            </a:r>
            <a:r>
              <a:rPr lang="hu-HU" sz="2400" dirty="0"/>
              <a:t>ezt az </a:t>
            </a:r>
            <a:r>
              <a:rPr lang="hu-HU" sz="2400" dirty="0" err="1"/>
              <a:t>olajat</a:t>
            </a:r>
            <a:r>
              <a:rPr lang="hu-HU" sz="2400" dirty="0"/>
              <a:t> a testemre öntötte, a temetésemre készített elő. </a:t>
            </a:r>
            <a:r>
              <a:rPr lang="hu-HU" sz="2400" baseline="30000" dirty="0"/>
              <a:t>13</a:t>
            </a:r>
            <a:r>
              <a:rPr lang="hu-HU" sz="2400" dirty="0"/>
              <a:t>Bizony mondom nektek, </a:t>
            </a:r>
            <a:endParaRPr lang="hu-HU" sz="2400" dirty="0" smtClean="0"/>
          </a:p>
          <a:p>
            <a:pPr marL="0" lvl="0" indent="0" eaLnBrk="0" fontAlgn="base" hangingPunct="0">
              <a:lnSpc>
                <a:spcPct val="100000"/>
              </a:lnSpc>
              <a:spcBef>
                <a:spcPct val="0"/>
              </a:spcBef>
              <a:spcAft>
                <a:spcPct val="0"/>
              </a:spcAft>
              <a:buClrTx/>
              <a:buSzTx/>
              <a:buNone/>
            </a:pPr>
            <a:r>
              <a:rPr lang="hu-HU" sz="2400" dirty="0" smtClean="0"/>
              <a:t>hogy </a:t>
            </a:r>
            <a:r>
              <a:rPr lang="hu-HU" sz="2400" dirty="0"/>
              <a:t>bárhol hirdetik majd az evangéliumot az egész világon, amit ez az asszony tett, azt is </a:t>
            </a:r>
            <a:endParaRPr lang="hu-HU" sz="2400" dirty="0" smtClean="0"/>
          </a:p>
          <a:p>
            <a:pPr marL="0" lvl="0" indent="0" eaLnBrk="0" fontAlgn="base" hangingPunct="0">
              <a:lnSpc>
                <a:spcPct val="100000"/>
              </a:lnSpc>
              <a:spcBef>
                <a:spcPct val="0"/>
              </a:spcBef>
              <a:spcAft>
                <a:spcPct val="0"/>
              </a:spcAft>
              <a:buClrTx/>
              <a:buSzTx/>
              <a:buNone/>
            </a:pPr>
            <a:r>
              <a:rPr lang="hu-HU" sz="2400" dirty="0" smtClean="0"/>
              <a:t>elmondják </a:t>
            </a:r>
            <a:r>
              <a:rPr lang="hu-HU" sz="2400" dirty="0"/>
              <a:t>majd az ő emlékezetére</a:t>
            </a:r>
            <a:r>
              <a:rPr lang="hu-HU" sz="2400" dirty="0" smtClean="0"/>
              <a:t>.</a:t>
            </a:r>
          </a:p>
          <a:p>
            <a:pPr marL="0" lvl="0" indent="0" eaLnBrk="0" fontAlgn="base" hangingPunct="0">
              <a:lnSpc>
                <a:spcPct val="100000"/>
              </a:lnSpc>
              <a:spcBef>
                <a:spcPct val="0"/>
              </a:spcBef>
              <a:spcAft>
                <a:spcPct val="0"/>
              </a:spcAft>
              <a:buClrTx/>
              <a:buSzTx/>
              <a:buNone/>
            </a:pPr>
            <a:r>
              <a:rPr lang="hu-HU" sz="2400" baseline="30000" dirty="0"/>
              <a:t>14</a:t>
            </a:r>
            <a:r>
              <a:rPr lang="hu-HU" sz="2400" dirty="0"/>
              <a:t>Akkor a tizenkettő közül egy, akit </a:t>
            </a:r>
            <a:r>
              <a:rPr lang="hu-HU" sz="2400" dirty="0" err="1"/>
              <a:t>Iskáriótes</a:t>
            </a:r>
            <a:r>
              <a:rPr lang="hu-HU" sz="2400" dirty="0"/>
              <a:t> Júdásnak hívtak, elment a főpapokhoz, </a:t>
            </a:r>
            <a:r>
              <a:rPr lang="hu-HU" sz="2400" baseline="30000" dirty="0"/>
              <a:t>15</a:t>
            </a:r>
            <a:r>
              <a:rPr lang="hu-HU" sz="2400" dirty="0"/>
              <a:t>és így </a:t>
            </a:r>
            <a:endParaRPr lang="hu-HU" sz="2400" dirty="0" smtClean="0"/>
          </a:p>
          <a:p>
            <a:pPr marL="0" lvl="0" indent="0" eaLnBrk="0" fontAlgn="base" hangingPunct="0">
              <a:lnSpc>
                <a:spcPct val="100000"/>
              </a:lnSpc>
              <a:spcBef>
                <a:spcPct val="0"/>
              </a:spcBef>
              <a:spcAft>
                <a:spcPct val="0"/>
              </a:spcAft>
              <a:buClrTx/>
              <a:buSzTx/>
              <a:buNone/>
            </a:pPr>
            <a:r>
              <a:rPr lang="hu-HU" sz="2400" dirty="0" smtClean="0"/>
              <a:t>szólt</a:t>
            </a:r>
            <a:r>
              <a:rPr lang="hu-HU" sz="2400" dirty="0"/>
              <a:t>: Mit adnátok nekem, ha kezetekbe adnám őt? Azok pedig harminc ezüstöt fizettek neki. </a:t>
            </a:r>
            <a:endParaRPr lang="hu-HU" sz="2400" dirty="0" smtClean="0"/>
          </a:p>
          <a:p>
            <a:pPr marL="0" lvl="0" indent="0" eaLnBrk="0" fontAlgn="base" hangingPunct="0">
              <a:lnSpc>
                <a:spcPct val="100000"/>
              </a:lnSpc>
              <a:spcBef>
                <a:spcPct val="0"/>
              </a:spcBef>
              <a:spcAft>
                <a:spcPct val="0"/>
              </a:spcAft>
              <a:buClrTx/>
              <a:buSzTx/>
              <a:buNone/>
            </a:pPr>
            <a:r>
              <a:rPr lang="hu-HU" sz="2400" baseline="30000" dirty="0" smtClean="0"/>
              <a:t>16</a:t>
            </a:r>
            <a:r>
              <a:rPr lang="hu-HU" sz="2400" dirty="0" smtClean="0"/>
              <a:t>Ettől </a:t>
            </a:r>
            <a:r>
              <a:rPr lang="hu-HU" sz="2400" dirty="0"/>
              <a:t>fogva kereste az alkalmat, hogy elárulja őt.</a:t>
            </a:r>
            <a:endParaRPr lang="hu-HU" sz="2400" dirty="0" smtClean="0">
              <a:solidFill>
                <a:srgbClr val="0070C0"/>
              </a:solidFill>
            </a:endParaRPr>
          </a:p>
        </p:txBody>
      </p:sp>
    </p:spTree>
    <p:extLst>
      <p:ext uri="{BB962C8B-B14F-4D97-AF65-F5344CB8AC3E}">
        <p14:creationId xmlns:p14="http://schemas.microsoft.com/office/powerpoint/2010/main" val="38778670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Kép 2"/>
          <p:cNvPicPr>
            <a:picLocks noChangeAspect="1"/>
          </p:cNvPicPr>
          <p:nvPr/>
        </p:nvPicPr>
        <p:blipFill>
          <a:blip r:embed="rId2"/>
          <a:stretch>
            <a:fillRect/>
          </a:stretch>
        </p:blipFill>
        <p:spPr>
          <a:xfrm>
            <a:off x="3420094" y="3840"/>
            <a:ext cx="5354812" cy="6854160"/>
          </a:xfrm>
          <a:prstGeom prst="rect">
            <a:avLst/>
          </a:prstGeom>
        </p:spPr>
      </p:pic>
    </p:spTree>
    <p:extLst>
      <p:ext uri="{BB962C8B-B14F-4D97-AF65-F5344CB8AC3E}">
        <p14:creationId xmlns:p14="http://schemas.microsoft.com/office/powerpoint/2010/main" val="9335606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Minden úgy lesz</a:t>
            </a:r>
            <a:r>
              <a:rPr lang="hu-HU" dirty="0"/>
              <a:t/>
            </a:r>
            <a:br>
              <a:rPr lang="hu-HU" dirty="0"/>
            </a:br>
            <a:r>
              <a:rPr lang="hu-HU" dirty="0" smtClean="0">
                <a:solidFill>
                  <a:srgbClr val="7030A0"/>
                </a:solidFill>
              </a:rPr>
              <a:t>bevezető gondolatok</a:t>
            </a:r>
            <a:endParaRPr lang="hu-HU" dirty="0">
              <a:solidFill>
                <a:srgbClr val="7030A0"/>
              </a:solidFill>
            </a:endParaRPr>
          </a:p>
        </p:txBody>
      </p:sp>
      <p:sp>
        <p:nvSpPr>
          <p:cNvPr id="3" name="Tartalom helye 2"/>
          <p:cNvSpPr>
            <a:spLocks noGrp="1"/>
          </p:cNvSpPr>
          <p:nvPr>
            <p:ph sz="half" idx="1"/>
          </p:nvPr>
        </p:nvSpPr>
        <p:spPr>
          <a:xfrm>
            <a:off x="1447330" y="2010878"/>
            <a:ext cx="9607521" cy="3854213"/>
          </a:xfrm>
        </p:spPr>
        <p:txBody>
          <a:bodyPr>
            <a:noAutofit/>
          </a:bodyPr>
          <a:lstStyle/>
          <a:p>
            <a:pPr marL="0" indent="0">
              <a:lnSpc>
                <a:spcPct val="100000"/>
              </a:lnSpc>
              <a:spcBef>
                <a:spcPts val="0"/>
              </a:spcBef>
              <a:buNone/>
            </a:pPr>
            <a:endParaRPr lang="hu-HU" sz="2400" dirty="0" smtClean="0">
              <a:solidFill>
                <a:srgbClr val="7030A0"/>
              </a:solidFill>
            </a:endParaRPr>
          </a:p>
          <a:p>
            <a:pPr marL="0" indent="0">
              <a:lnSpc>
                <a:spcPct val="100000"/>
              </a:lnSpc>
              <a:spcBef>
                <a:spcPts val="0"/>
              </a:spcBef>
              <a:buNone/>
            </a:pPr>
            <a:endParaRPr lang="hu-HU" sz="2400" dirty="0">
              <a:solidFill>
                <a:srgbClr val="7030A0"/>
              </a:solidFill>
            </a:endParaRPr>
          </a:p>
          <a:p>
            <a:pPr marL="0" indent="0">
              <a:lnSpc>
                <a:spcPct val="100000"/>
              </a:lnSpc>
              <a:spcBef>
                <a:spcPts val="0"/>
              </a:spcBef>
              <a:buNone/>
            </a:pPr>
            <a:endParaRPr lang="hu-HU" sz="2400" dirty="0" smtClean="0">
              <a:solidFill>
                <a:srgbClr val="7030A0"/>
              </a:solidFill>
            </a:endParaRPr>
          </a:p>
          <a:p>
            <a:pPr marL="0" indent="0">
              <a:lnSpc>
                <a:spcPct val="100000"/>
              </a:lnSpc>
              <a:spcBef>
                <a:spcPts val="0"/>
              </a:spcBef>
              <a:buNone/>
            </a:pPr>
            <a:r>
              <a:rPr lang="hu-HU" sz="2400" dirty="0" smtClean="0">
                <a:solidFill>
                  <a:srgbClr val="7030A0"/>
                </a:solidFill>
              </a:rPr>
              <a:t>http</a:t>
            </a:r>
            <a:r>
              <a:rPr lang="hu-HU" sz="2400" dirty="0">
                <a:solidFill>
                  <a:srgbClr val="7030A0"/>
                </a:solidFill>
              </a:rPr>
              <a:t>://www.biblia.hu/muv_jkm/jkm_mess.htm</a:t>
            </a:r>
            <a:endParaRPr lang="hu-HU" sz="2200" dirty="0"/>
          </a:p>
        </p:txBody>
      </p:sp>
    </p:spTree>
    <p:extLst>
      <p:ext uri="{BB962C8B-B14F-4D97-AF65-F5344CB8AC3E}">
        <p14:creationId xmlns:p14="http://schemas.microsoft.com/office/powerpoint/2010/main" val="32820678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ép 1"/>
          <p:cNvPicPr>
            <a:picLocks noChangeAspect="1"/>
          </p:cNvPicPr>
          <p:nvPr/>
        </p:nvPicPr>
        <p:blipFill>
          <a:blip r:embed="rId2"/>
          <a:stretch>
            <a:fillRect/>
          </a:stretch>
        </p:blipFill>
        <p:spPr>
          <a:xfrm>
            <a:off x="-28326" y="10248"/>
            <a:ext cx="12196736" cy="6847751"/>
          </a:xfrm>
          <a:prstGeom prst="rect">
            <a:avLst/>
          </a:prstGeom>
        </p:spPr>
      </p:pic>
    </p:spTree>
    <p:extLst>
      <p:ext uri="{BB962C8B-B14F-4D97-AF65-F5344CB8AC3E}">
        <p14:creationId xmlns:p14="http://schemas.microsoft.com/office/powerpoint/2010/main" val="25097867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ép 1"/>
          <p:cNvPicPr>
            <a:picLocks noChangeAspect="1"/>
          </p:cNvPicPr>
          <p:nvPr/>
        </p:nvPicPr>
        <p:blipFill>
          <a:blip r:embed="rId2"/>
          <a:stretch>
            <a:fillRect/>
          </a:stretch>
        </p:blipFill>
        <p:spPr>
          <a:xfrm>
            <a:off x="-39722" y="0"/>
            <a:ext cx="12231721" cy="6835801"/>
          </a:xfrm>
          <a:prstGeom prst="rect">
            <a:avLst/>
          </a:prstGeom>
        </p:spPr>
      </p:pic>
    </p:spTree>
    <p:extLst>
      <p:ext uri="{BB962C8B-B14F-4D97-AF65-F5344CB8AC3E}">
        <p14:creationId xmlns:p14="http://schemas.microsoft.com/office/powerpoint/2010/main" val="37843621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ép 1"/>
          <p:cNvPicPr>
            <a:picLocks noChangeAspect="1"/>
          </p:cNvPicPr>
          <p:nvPr/>
        </p:nvPicPr>
        <p:blipFill>
          <a:blip r:embed="rId2"/>
          <a:stretch>
            <a:fillRect/>
          </a:stretch>
        </p:blipFill>
        <p:spPr>
          <a:xfrm>
            <a:off x="-7368" y="0"/>
            <a:ext cx="12199368" cy="6857999"/>
          </a:xfrm>
          <a:prstGeom prst="rect">
            <a:avLst/>
          </a:prstGeom>
        </p:spPr>
      </p:pic>
    </p:spTree>
    <p:extLst>
      <p:ext uri="{BB962C8B-B14F-4D97-AF65-F5344CB8AC3E}">
        <p14:creationId xmlns:p14="http://schemas.microsoft.com/office/powerpoint/2010/main" val="34603903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ép 1"/>
          <p:cNvPicPr>
            <a:picLocks noChangeAspect="1"/>
          </p:cNvPicPr>
          <p:nvPr/>
        </p:nvPicPr>
        <p:blipFill>
          <a:blip r:embed="rId2"/>
          <a:stretch>
            <a:fillRect/>
          </a:stretch>
        </p:blipFill>
        <p:spPr>
          <a:xfrm>
            <a:off x="0" y="-8180"/>
            <a:ext cx="12191999" cy="6876745"/>
          </a:xfrm>
          <a:prstGeom prst="rect">
            <a:avLst/>
          </a:prstGeom>
        </p:spPr>
      </p:pic>
    </p:spTree>
    <p:extLst>
      <p:ext uri="{BB962C8B-B14F-4D97-AF65-F5344CB8AC3E}">
        <p14:creationId xmlns:p14="http://schemas.microsoft.com/office/powerpoint/2010/main" val="377832700"/>
      </p:ext>
    </p:extLst>
  </p:cSld>
  <p:clrMapOvr>
    <a:masterClrMapping/>
  </p:clrMapOvr>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TM10001114[[fn=Galéria]]</Template>
  <TotalTime>2910</TotalTime>
  <Words>658</Words>
  <Application>Microsoft Office PowerPoint</Application>
  <PresentationFormat>Szélesvásznú</PresentationFormat>
  <Paragraphs>53</Paragraphs>
  <Slides>16</Slides>
  <Notes>0</Notes>
  <HiddenSlides>0</HiddenSlides>
  <MMClips>0</MMClips>
  <ScaleCrop>false</ScaleCrop>
  <HeadingPairs>
    <vt:vector size="6" baseType="variant">
      <vt:variant>
        <vt:lpstr>Használt betűtípusok</vt:lpstr>
      </vt:variant>
      <vt:variant>
        <vt:i4>2</vt:i4>
      </vt:variant>
      <vt:variant>
        <vt:lpstr>Téma</vt:lpstr>
      </vt:variant>
      <vt:variant>
        <vt:i4>1</vt:i4>
      </vt:variant>
      <vt:variant>
        <vt:lpstr>Diacímek</vt:lpstr>
      </vt:variant>
      <vt:variant>
        <vt:i4>16</vt:i4>
      </vt:variant>
    </vt:vector>
  </HeadingPairs>
  <TitlesOfParts>
    <vt:vector size="19" baseType="lpstr">
      <vt:lpstr>Arial</vt:lpstr>
      <vt:lpstr>Gill Sans MT</vt:lpstr>
      <vt:lpstr>Gallery</vt:lpstr>
      <vt:lpstr>Minden úgy lesz</vt:lpstr>
      <vt:lpstr>Minden úgy lesz máté evangéliuma 26. rész 1-16. versek</vt:lpstr>
      <vt:lpstr>Minden úgy lesz máté evangéliuma 26. rész 1-16. versek</vt:lpstr>
      <vt:lpstr>PowerPoint-bemutató</vt:lpstr>
      <vt:lpstr>Minden úgy lesz bevezető gondolatok</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Ember tervez, isten végez</vt:lpstr>
      <vt:lpstr>Minden úgy lesz záró gondolatok</vt:lpstr>
      <vt:lpstr>4 alapvető házzassági tanács egész évre heti tippek házasságunk gondozására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tékozló fiú</dc:title>
  <dc:creator>Hivatal</dc:creator>
  <cp:lastModifiedBy>Hivatal</cp:lastModifiedBy>
  <cp:revision>289</cp:revision>
  <cp:lastPrinted>2023-10-04T12:55:18Z</cp:lastPrinted>
  <dcterms:created xsi:type="dcterms:W3CDTF">2020-09-26T18:34:06Z</dcterms:created>
  <dcterms:modified xsi:type="dcterms:W3CDTF">2023-11-04T21:32:38Z</dcterms:modified>
</cp:coreProperties>
</file>