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304" r:id="rId4"/>
    <p:sldId id="261" r:id="rId5"/>
    <p:sldId id="312" r:id="rId6"/>
    <p:sldId id="316" r:id="rId7"/>
    <p:sldId id="309" r:id="rId8"/>
    <p:sldId id="262" r:id="rId9"/>
    <p:sldId id="311" r:id="rId10"/>
    <p:sldId id="296" r:id="rId11"/>
  </p:sldIdLst>
  <p:sldSz cx="12192000" cy="6858000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382" autoAdjust="0"/>
    <p:restoredTop sz="94660"/>
  </p:normalViewPr>
  <p:slideViewPr>
    <p:cSldViewPr snapToGrid="0">
      <p:cViewPr varScale="1">
        <p:scale>
          <a:sx n="69" d="100"/>
          <a:sy n="69" d="100"/>
        </p:scale>
        <p:origin x="2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4400" dirty="0" smtClean="0"/>
              <a:t>MOSTANTÓL FOGVA</a:t>
            </a:r>
            <a:endParaRPr lang="hu-HU" sz="44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sz="3200" dirty="0" smtClean="0">
                <a:solidFill>
                  <a:srgbClr val="C00000"/>
                </a:solidFill>
              </a:rPr>
              <a:t>Hogyan látod jézust?</a:t>
            </a:r>
            <a:endParaRPr lang="hu-HU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31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2600" dirty="0" smtClean="0"/>
              <a:t/>
            </a:r>
            <a:br>
              <a:rPr lang="hu-HU" sz="2600" dirty="0" smtClean="0"/>
            </a:br>
            <a:r>
              <a:rPr lang="hu-HU" sz="2600" dirty="0" smtClean="0">
                <a:solidFill>
                  <a:srgbClr val="7030A0"/>
                </a:solidFill>
              </a:rPr>
              <a:t>heti tippek házasságunk gondozására</a:t>
            </a:r>
            <a:endParaRPr lang="hu-HU" sz="2600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4056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hu-HU" sz="2200" dirty="0">
              <a:solidFill>
                <a:schemeClr val="accent1"/>
              </a:solidFill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4800" dirty="0" smtClean="0">
                <a:solidFill>
                  <a:srgbClr val="7030A0"/>
                </a:solidFill>
              </a:rPr>
              <a:t>BÚÉK!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hu-HU" sz="2200" dirty="0" smtClean="0">
              <a:solidFill>
                <a:schemeClr val="accent1"/>
              </a:solidFill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3600" dirty="0" smtClean="0">
                <a:solidFill>
                  <a:schemeClr val="accent1"/>
                </a:solidFill>
              </a:rPr>
              <a:t>BÍZZÁTOK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3600" dirty="0" smtClean="0">
                <a:solidFill>
                  <a:schemeClr val="accent1"/>
                </a:solidFill>
              </a:rPr>
              <a:t>ÚJRA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3600" dirty="0" smtClean="0">
                <a:solidFill>
                  <a:schemeClr val="accent1"/>
                </a:solidFill>
              </a:rPr>
              <a:t>ÉLETETEKET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3600" dirty="0" smtClean="0">
                <a:solidFill>
                  <a:schemeClr val="accent1"/>
                </a:solidFill>
              </a:rPr>
              <a:t>KRISZTUSRA!</a:t>
            </a:r>
            <a:endParaRPr lang="hu-HU" sz="36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6145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Mostantól fogva</a:t>
            </a:r>
            <a:br>
              <a:rPr lang="hu-HU" dirty="0" smtClean="0"/>
            </a:br>
            <a:r>
              <a:rPr lang="hu-HU" sz="2800" dirty="0" smtClean="0">
                <a:solidFill>
                  <a:srgbClr val="C00000"/>
                </a:solidFill>
              </a:rPr>
              <a:t>MÁTÉ evangéliuma 26. </a:t>
            </a:r>
            <a:r>
              <a:rPr lang="hu-HU" sz="2800" dirty="0">
                <a:solidFill>
                  <a:srgbClr val="C00000"/>
                </a:solidFill>
              </a:rPr>
              <a:t>rész </a:t>
            </a:r>
            <a:r>
              <a:rPr lang="hu-HU" sz="2800" dirty="0" smtClean="0">
                <a:solidFill>
                  <a:srgbClr val="C00000"/>
                </a:solidFill>
              </a:rPr>
              <a:t>57-68. </a:t>
            </a:r>
            <a:r>
              <a:rPr lang="hu-HU" sz="2800" dirty="0">
                <a:solidFill>
                  <a:srgbClr val="C00000"/>
                </a:solidFill>
              </a:rPr>
              <a:t>versek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228600" y="2150552"/>
            <a:ext cx="12021176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baseline="30000" dirty="0"/>
              <a:t>57</a:t>
            </a:r>
            <a:r>
              <a:rPr lang="hu-HU" sz="2400" dirty="0"/>
              <a:t>Azok pedig, akik elfogták Jézust, elvitték Kajafáshoz, a főpaphoz, ahol összegyűltek az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írástudók </a:t>
            </a:r>
            <a:r>
              <a:rPr lang="hu-HU" sz="2400" dirty="0"/>
              <a:t>és a vének. </a:t>
            </a:r>
            <a:r>
              <a:rPr lang="hu-HU" sz="2400" baseline="30000" dirty="0"/>
              <a:t>58</a:t>
            </a:r>
            <a:r>
              <a:rPr lang="hu-HU" sz="2400" dirty="0"/>
              <a:t>Péter távolról követte őt egészen a főpap palotájáig, bement az udvarra,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és </a:t>
            </a:r>
            <a:r>
              <a:rPr lang="hu-HU" sz="2400" dirty="0"/>
              <a:t>ott ült a szolgákkal, hogy lássa, mi lesz ennek a vége. </a:t>
            </a:r>
            <a:r>
              <a:rPr lang="hu-HU" sz="2400" baseline="30000" dirty="0"/>
              <a:t>59</a:t>
            </a:r>
            <a:r>
              <a:rPr lang="hu-HU" sz="2400" dirty="0"/>
              <a:t>A főpapok pedig és az egész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nagytanács </a:t>
            </a:r>
            <a:r>
              <a:rPr lang="hu-HU" sz="2400" dirty="0"/>
              <a:t>hamis tanúvallomást kerestek Jézus ellen, hogy halálra adhassák, </a:t>
            </a:r>
            <a:r>
              <a:rPr lang="hu-HU" sz="2400" baseline="30000" dirty="0"/>
              <a:t>60</a:t>
            </a:r>
            <a:r>
              <a:rPr lang="hu-HU" sz="2400" dirty="0"/>
              <a:t>de nem találtak,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pedig </a:t>
            </a:r>
            <a:r>
              <a:rPr lang="hu-HU" sz="2400" dirty="0"/>
              <a:t>sok hamis tanú állt elő. Végül előálltak ketten, </a:t>
            </a:r>
            <a:r>
              <a:rPr lang="hu-HU" sz="2400" baseline="30000" dirty="0"/>
              <a:t>61</a:t>
            </a:r>
            <a:r>
              <a:rPr lang="hu-HU" sz="2400" dirty="0"/>
              <a:t>akik azt állították, hogy Jézus ezt mondta: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>
                <a:solidFill>
                  <a:srgbClr val="0070C0"/>
                </a:solidFill>
              </a:rPr>
              <a:t>Le </a:t>
            </a:r>
            <a:r>
              <a:rPr lang="hu-HU" sz="2400" dirty="0">
                <a:solidFill>
                  <a:srgbClr val="0070C0"/>
                </a:solidFill>
              </a:rPr>
              <a:t>tudom rombolni az Isten templomát, és három nap alatt fel tudom építeni. </a:t>
            </a:r>
            <a:r>
              <a:rPr lang="hu-HU" sz="2400" baseline="30000" dirty="0"/>
              <a:t>62</a:t>
            </a:r>
            <a:r>
              <a:rPr lang="hu-HU" sz="2400" dirty="0"/>
              <a:t>A főpap felállt,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és </a:t>
            </a:r>
            <a:r>
              <a:rPr lang="hu-HU" sz="2400" dirty="0"/>
              <a:t>így szólt hozzá: Semmit sem felelsz arra, amit ezek ellened vallanak? </a:t>
            </a:r>
            <a:r>
              <a:rPr lang="hu-HU" sz="2400" baseline="30000" dirty="0"/>
              <a:t>63</a:t>
            </a:r>
            <a:r>
              <a:rPr lang="hu-HU" sz="2400" dirty="0"/>
              <a:t>Jézus azonban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hallgatott</a:t>
            </a:r>
            <a:r>
              <a:rPr lang="hu-HU" sz="2400" dirty="0"/>
              <a:t>. A főpap azt mondta neki: Az élő Istenre kényszerítelek, mondd meg nekünk, vajon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te </a:t>
            </a:r>
            <a:r>
              <a:rPr lang="hu-HU" sz="2400" dirty="0"/>
              <a:t>vagy-e a Krisztus, az Isten Fia! </a:t>
            </a:r>
            <a:r>
              <a:rPr lang="hu-HU" sz="2400" baseline="30000" dirty="0"/>
              <a:t>64</a:t>
            </a:r>
            <a:r>
              <a:rPr lang="hu-HU" sz="2400" dirty="0"/>
              <a:t>Jézus így felelt: </a:t>
            </a:r>
            <a:r>
              <a:rPr lang="hu-HU" sz="2400" dirty="0">
                <a:solidFill>
                  <a:srgbClr val="C00000"/>
                </a:solidFill>
              </a:rPr>
              <a:t>Te mondtad. Sőt, azt mondom nektek: </a:t>
            </a:r>
            <a:endParaRPr lang="hu-HU" sz="2400" dirty="0" smtClean="0">
              <a:solidFill>
                <a:srgbClr val="C00000"/>
              </a:solidFill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>
                <a:solidFill>
                  <a:srgbClr val="C00000"/>
                </a:solidFill>
              </a:rPr>
              <a:t>mostantól </a:t>
            </a:r>
            <a:r>
              <a:rPr lang="hu-HU" sz="2400" dirty="0">
                <a:solidFill>
                  <a:srgbClr val="C00000"/>
                </a:solidFill>
              </a:rPr>
              <a:t>fogva meglátjátok az Emberfiát, amint a Hatalmas jobbján ül, és eljön az ég felhőin.</a:t>
            </a:r>
            <a:endParaRPr lang="hu-HU" sz="2400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904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Mostantól fogva</a:t>
            </a:r>
            <a:r>
              <a:rPr lang="hu-HU" dirty="0"/>
              <a:t/>
            </a:r>
            <a:br>
              <a:rPr lang="hu-HU" dirty="0"/>
            </a:br>
            <a:r>
              <a:rPr lang="hu-HU" sz="2800" dirty="0" smtClean="0">
                <a:solidFill>
                  <a:srgbClr val="C00000"/>
                </a:solidFill>
              </a:rPr>
              <a:t>MÁTÉ evangéliuma 26. </a:t>
            </a:r>
            <a:r>
              <a:rPr lang="hu-HU" sz="2800">
                <a:solidFill>
                  <a:srgbClr val="C00000"/>
                </a:solidFill>
              </a:rPr>
              <a:t>rész </a:t>
            </a:r>
            <a:r>
              <a:rPr lang="hu-HU" sz="2800" smtClean="0">
                <a:solidFill>
                  <a:srgbClr val="C00000"/>
                </a:solidFill>
              </a:rPr>
              <a:t>57-68. </a:t>
            </a:r>
            <a:r>
              <a:rPr lang="hu-HU" sz="2800" dirty="0">
                <a:solidFill>
                  <a:srgbClr val="C00000"/>
                </a:solidFill>
              </a:rPr>
              <a:t>versek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228600" y="3258548"/>
            <a:ext cx="11661077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baseline="30000" dirty="0"/>
              <a:t>65</a:t>
            </a:r>
            <a:r>
              <a:rPr lang="hu-HU" sz="2400" dirty="0"/>
              <a:t>A főpap ekkor megszaggatta ruháját, és így szólt: Istent káromolta! Mi szükségünk van még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tanúkra</a:t>
            </a:r>
            <a:r>
              <a:rPr lang="hu-HU" sz="2400" dirty="0"/>
              <a:t>? Íme, most hallottátok az istenkáromlást. </a:t>
            </a:r>
            <a:r>
              <a:rPr lang="hu-HU" sz="2400" baseline="30000" dirty="0"/>
              <a:t>66</a:t>
            </a:r>
            <a:r>
              <a:rPr lang="hu-HU" sz="2400" dirty="0"/>
              <a:t>Mit gondoltok? Azok így feleltek: Méltó a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halálra</a:t>
            </a:r>
            <a:r>
              <a:rPr lang="hu-HU" sz="2400" dirty="0"/>
              <a:t>! </a:t>
            </a:r>
            <a:r>
              <a:rPr lang="hu-HU" sz="2400" baseline="30000" dirty="0"/>
              <a:t>67</a:t>
            </a:r>
            <a:r>
              <a:rPr lang="hu-HU" sz="2400" dirty="0"/>
              <a:t>Azután </a:t>
            </a:r>
            <a:r>
              <a:rPr lang="hu-HU" sz="2400" dirty="0" err="1"/>
              <a:t>szembeköpték</a:t>
            </a:r>
            <a:r>
              <a:rPr lang="hu-HU" sz="2400" dirty="0"/>
              <a:t>, arcul ütötték, mások pedig bottal verték, </a:t>
            </a:r>
            <a:r>
              <a:rPr lang="hu-HU" sz="2400" baseline="30000" dirty="0"/>
              <a:t>68</a:t>
            </a:r>
            <a:r>
              <a:rPr lang="hu-HU" sz="2400" dirty="0"/>
              <a:t>és ezt mondták: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Prófétáld </a:t>
            </a:r>
            <a:r>
              <a:rPr lang="hu-HU" sz="2400" dirty="0"/>
              <a:t>meg nekünk, Krisztus, ki ütött meg téged! </a:t>
            </a:r>
            <a:endParaRPr lang="hu-HU" sz="24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867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Mostantól fogva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>
                <a:solidFill>
                  <a:srgbClr val="7030A0"/>
                </a:solidFill>
              </a:rPr>
              <a:t>bevezető gondolatok</a:t>
            </a:r>
            <a:endParaRPr lang="hu-HU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607521" cy="385421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800" dirty="0" smtClean="0">
                <a:solidFill>
                  <a:srgbClr val="0070C0"/>
                </a:solidFill>
              </a:rPr>
              <a:t>„Le </a:t>
            </a:r>
            <a:r>
              <a:rPr lang="hu-HU" sz="2800" dirty="0">
                <a:solidFill>
                  <a:srgbClr val="0070C0"/>
                </a:solidFill>
              </a:rPr>
              <a:t>tudom rombolni az Isten templomát, és három nap alatt fel tudom építeni</a:t>
            </a:r>
            <a:r>
              <a:rPr lang="hu-HU" sz="2800" dirty="0" smtClean="0">
                <a:solidFill>
                  <a:srgbClr val="0070C0"/>
                </a:solidFill>
              </a:rPr>
              <a:t>.” </a:t>
            </a:r>
            <a:endParaRPr lang="hu-HU" sz="2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600" dirty="0">
                <a:solidFill>
                  <a:srgbClr val="7030A0"/>
                </a:solidFill>
              </a:rPr>
              <a:t>n</a:t>
            </a:r>
            <a:r>
              <a:rPr lang="hu-HU" sz="2600" dirty="0" smtClean="0">
                <a:solidFill>
                  <a:srgbClr val="7030A0"/>
                </a:solidFill>
              </a:rPr>
              <a:t>yilván Jézus saját haláláról és feltámadásáról beszél, ha valóban Tőle származik a mondat (a tanúk szavai ezek)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600" dirty="0" smtClean="0">
                <a:solidFill>
                  <a:srgbClr val="7030A0"/>
                </a:solidFill>
              </a:rPr>
              <a:t>A test feltámadásáról beszél!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600" dirty="0" smtClean="0">
                <a:solidFill>
                  <a:srgbClr val="7030A0"/>
                </a:solidFill>
              </a:rPr>
              <a:t>„le tudom rombolni” – Jézus tudatosan halad halála és egyben feltámadása felé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600" dirty="0">
                <a:solidFill>
                  <a:srgbClr val="7030A0"/>
                </a:solidFill>
              </a:rPr>
              <a:t>n</a:t>
            </a:r>
            <a:r>
              <a:rPr lang="hu-HU" sz="2600" dirty="0" smtClean="0">
                <a:solidFill>
                  <a:srgbClr val="7030A0"/>
                </a:solidFill>
              </a:rPr>
              <a:t>em áldozatként, hanem Szabadítóként, Üdvözítőként áll a nagytanács előtt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hu-HU" sz="26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2067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ép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321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Mostantól fogva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>
                <a:solidFill>
                  <a:srgbClr val="7030A0"/>
                </a:solidFill>
              </a:rPr>
              <a:t>bevezető gondolatok</a:t>
            </a:r>
            <a:endParaRPr lang="hu-HU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607521" cy="3854213"/>
          </a:xfrm>
        </p:spPr>
        <p:txBody>
          <a:bodyPr>
            <a:no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800" i="1" dirty="0" smtClean="0"/>
              <a:t>„A </a:t>
            </a:r>
            <a:r>
              <a:rPr lang="hu-HU" sz="2800" i="1" dirty="0"/>
              <a:t>főpap azt mondta neki: Az élő Istenre kényszerítelek, mondd meg nekünk, vajon </a:t>
            </a:r>
            <a:r>
              <a:rPr lang="hu-HU" sz="2800" i="1" dirty="0" smtClean="0"/>
              <a:t>te </a:t>
            </a:r>
            <a:r>
              <a:rPr lang="hu-HU" sz="2800" i="1" dirty="0"/>
              <a:t>vagy-e a Krisztus, az Isten Fia</a:t>
            </a:r>
            <a:r>
              <a:rPr lang="hu-HU" sz="2800" i="1" dirty="0" smtClean="0"/>
              <a:t>!”</a:t>
            </a:r>
            <a:endParaRPr lang="hu-HU" sz="2800" i="1" dirty="0">
              <a:solidFill>
                <a:srgbClr val="7030A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600" dirty="0" smtClean="0">
                <a:solidFill>
                  <a:srgbClr val="7030A0"/>
                </a:solidFill>
              </a:rPr>
              <a:t>Jézus válasza egyértelmű IGEN.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600" dirty="0" smtClean="0">
                <a:solidFill>
                  <a:srgbClr val="7030A0"/>
                </a:solidFill>
              </a:rPr>
              <a:t>Én vagyok a Krisztus (Messiás, Felkent)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600" dirty="0" smtClean="0">
                <a:solidFill>
                  <a:srgbClr val="7030A0"/>
                </a:solidFill>
              </a:rPr>
              <a:t>Én vagyok az Isten Fia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800" dirty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800" dirty="0" smtClean="0"/>
              <a:t>Érdekes módon Jézus világos válasza (Te mondod) a vallási vezetőknek istenkáromlást jelentett.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800" dirty="0" smtClean="0"/>
              <a:t>Számodra mit jelent az, hogy Jézus a Krisztus, az Isten Fia?</a:t>
            </a:r>
          </a:p>
        </p:txBody>
      </p:sp>
    </p:spTree>
    <p:extLst>
      <p:ext uri="{BB962C8B-B14F-4D97-AF65-F5344CB8AC3E}">
        <p14:creationId xmlns:p14="http://schemas.microsoft.com/office/powerpoint/2010/main" val="2537016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1"/>
                </a:solidFill>
              </a:rPr>
              <a:t>Látni fogjuk</a:t>
            </a:r>
            <a:endParaRPr lang="hu-HU" dirty="0">
              <a:solidFill>
                <a:schemeClr val="accent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369455"/>
            <a:ext cx="6012470" cy="5555356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dirty="0" smtClean="0">
                <a:solidFill>
                  <a:srgbClr val="7030A0"/>
                </a:solidFill>
              </a:rPr>
              <a:t>„</a:t>
            </a:r>
            <a:r>
              <a:rPr lang="hu-HU" dirty="0">
                <a:solidFill>
                  <a:srgbClr val="7030A0"/>
                </a:solidFill>
              </a:rPr>
              <a:t> Ha tehát feltámadtatok Krisztussal, azokat keressétek, amik odafent vannak, ahol Krisztus van, aki Isten jobbján ül</a:t>
            </a:r>
            <a:r>
              <a:rPr lang="hu-HU" dirty="0" smtClean="0">
                <a:solidFill>
                  <a:srgbClr val="7030A0"/>
                </a:solidFill>
              </a:rPr>
              <a:t>.” (</a:t>
            </a:r>
            <a:r>
              <a:rPr lang="hu-HU" dirty="0" err="1" smtClean="0">
                <a:solidFill>
                  <a:srgbClr val="7030A0"/>
                </a:solidFill>
              </a:rPr>
              <a:t>Kol</a:t>
            </a:r>
            <a:r>
              <a:rPr lang="hu-HU" dirty="0" smtClean="0">
                <a:solidFill>
                  <a:srgbClr val="7030A0"/>
                </a:solidFill>
              </a:rPr>
              <a:t> 3,1)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dirty="0" smtClean="0"/>
              <a:t>„Nézzünk </a:t>
            </a:r>
            <a:r>
              <a:rPr lang="hu-HU" dirty="0"/>
              <a:t>fel Jézusra, a hit szerzőjére és beteljesítőjére, aki az előtte levő öröm helyett – a gyalázattal nem törődve – vállalta a keresztet, és Isten trónjának a </a:t>
            </a:r>
            <a:r>
              <a:rPr lang="hu-HU" dirty="0" err="1"/>
              <a:t>jobbjára</a:t>
            </a:r>
            <a:r>
              <a:rPr lang="hu-HU" dirty="0"/>
              <a:t> ült. </a:t>
            </a:r>
            <a:r>
              <a:rPr lang="hu-HU" dirty="0" smtClean="0"/>
              <a:t>Gondoljatok </a:t>
            </a:r>
            <a:r>
              <a:rPr lang="hu-HU" dirty="0"/>
              <a:t>rá, aki a bűnösöktől ilyen szidalmazást szenvedett el, hogy </a:t>
            </a:r>
            <a:r>
              <a:rPr lang="hu-HU" dirty="0" err="1"/>
              <a:t>lelketekben</a:t>
            </a:r>
            <a:r>
              <a:rPr lang="hu-HU" dirty="0"/>
              <a:t> megfáradva el ne csüggedjetek</a:t>
            </a:r>
            <a:r>
              <a:rPr lang="hu-HU" dirty="0" smtClean="0"/>
              <a:t>.” (Zsid 12,2-3)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200" dirty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0070C0"/>
                </a:solidFill>
              </a:rPr>
              <a:t>Jézus az Atya jobbján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közbenjár értünk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/>
              <a:t>b</a:t>
            </a:r>
            <a:r>
              <a:rPr lang="hu-HU" sz="2000" dirty="0" smtClean="0"/>
              <a:t>átorítja a lelkünk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beteljesíti reménységünket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Jézus dicsősége – Jel 4.,5.,7. fejezetek; Jel 19,6-16; 20,11-15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496809"/>
          </a:xfrm>
        </p:spPr>
        <p:txBody>
          <a:bodyPr>
            <a:noAutofit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hu-HU" altLang="hu-HU" sz="1800" dirty="0" smtClean="0">
                <a:solidFill>
                  <a:srgbClr val="0070C0"/>
                </a:solidFill>
              </a:rPr>
              <a:t>„…</a:t>
            </a:r>
            <a:r>
              <a:rPr lang="hu-HU" sz="1800" dirty="0" smtClean="0">
                <a:solidFill>
                  <a:srgbClr val="0070C0"/>
                </a:solidFill>
              </a:rPr>
              <a:t>mostantól </a:t>
            </a:r>
            <a:r>
              <a:rPr lang="hu-HU" sz="1800" dirty="0">
                <a:solidFill>
                  <a:srgbClr val="0070C0"/>
                </a:solidFill>
              </a:rPr>
              <a:t>fogva meglátjátok az Emberfiát, amint a Hatalmas jobbján ül, és eljön az ég felhőin</a:t>
            </a:r>
            <a:r>
              <a:rPr lang="hu-HU" sz="1800" dirty="0" smtClean="0">
                <a:solidFill>
                  <a:srgbClr val="0070C0"/>
                </a:solidFill>
              </a:rPr>
              <a:t>.”</a:t>
            </a:r>
            <a:endParaRPr lang="hu-HU" sz="18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</a:rPr>
              <a:t>Mt 26,64</a:t>
            </a:r>
            <a:endParaRPr lang="hu-HU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503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1"/>
                </a:solidFill>
              </a:rPr>
              <a:t>Isten temploma</a:t>
            </a:r>
            <a:endParaRPr lang="hu-HU" dirty="0">
              <a:solidFill>
                <a:schemeClr val="accent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369455"/>
            <a:ext cx="6012470" cy="5555356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dirty="0" smtClean="0"/>
              <a:t>„Nem </a:t>
            </a:r>
            <a:r>
              <a:rPr lang="hu-HU" dirty="0"/>
              <a:t>tudjátok, hogy ti Isten temploma vagytok, és az Isten Lelke bennetek </a:t>
            </a:r>
            <a:r>
              <a:rPr lang="hu-HU" dirty="0" smtClean="0"/>
              <a:t>lakik?” (1Kor 3,16)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dirty="0" smtClean="0">
                <a:solidFill>
                  <a:srgbClr val="7030A0"/>
                </a:solidFill>
              </a:rPr>
              <a:t>„Vagy </a:t>
            </a:r>
            <a:r>
              <a:rPr lang="hu-HU" dirty="0">
                <a:solidFill>
                  <a:srgbClr val="7030A0"/>
                </a:solidFill>
              </a:rPr>
              <a:t>nem tudjátok, hogy testetek a bennetek levő Szentlélek temploma, akit Istentől kaptatok, és ezért nem a </a:t>
            </a:r>
            <a:r>
              <a:rPr lang="hu-HU" dirty="0" err="1">
                <a:solidFill>
                  <a:srgbClr val="7030A0"/>
                </a:solidFill>
              </a:rPr>
              <a:t>magatokéi</a:t>
            </a:r>
            <a:r>
              <a:rPr lang="hu-HU" dirty="0">
                <a:solidFill>
                  <a:srgbClr val="7030A0"/>
                </a:solidFill>
              </a:rPr>
              <a:t> </a:t>
            </a:r>
            <a:r>
              <a:rPr lang="hu-HU" dirty="0" smtClean="0">
                <a:solidFill>
                  <a:srgbClr val="7030A0"/>
                </a:solidFill>
              </a:rPr>
              <a:t>vagytok?” (1Kor 6,19)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dirty="0" smtClean="0">
                <a:solidFill>
                  <a:schemeClr val="bg2">
                    <a:lumMod val="25000"/>
                  </a:schemeClr>
                </a:solidFill>
              </a:rPr>
              <a:t>„Mert </a:t>
            </a:r>
            <a:r>
              <a:rPr lang="hu-HU" dirty="0">
                <a:solidFill>
                  <a:schemeClr val="bg2">
                    <a:lumMod val="25000"/>
                  </a:schemeClr>
                </a:solidFill>
              </a:rPr>
              <a:t>mi az élő Isten temploma vagyunk, ahogyan Isten mondta: „Közöttük fogok lakni és járni, Istenük leszek, és </a:t>
            </a:r>
            <a:r>
              <a:rPr lang="hu-HU" dirty="0" smtClean="0">
                <a:solidFill>
                  <a:schemeClr val="bg2">
                    <a:lumMod val="25000"/>
                  </a:schemeClr>
                </a:solidFill>
              </a:rPr>
              <a:t>ők </a:t>
            </a:r>
            <a:r>
              <a:rPr lang="hu-HU" dirty="0">
                <a:solidFill>
                  <a:schemeClr val="bg2">
                    <a:lumMod val="25000"/>
                  </a:schemeClr>
                </a:solidFill>
              </a:rPr>
              <a:t>az én népem </a:t>
            </a:r>
            <a:r>
              <a:rPr lang="hu-HU" dirty="0" smtClean="0">
                <a:solidFill>
                  <a:schemeClr val="bg2">
                    <a:lumMod val="25000"/>
                  </a:schemeClr>
                </a:solidFill>
              </a:rPr>
              <a:t>lesznek.” (2Kor 6,16)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C00000"/>
                </a:solidFill>
              </a:rPr>
              <a:t>A testünk, mint Isten temploma!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Isten számára fontos a testünk is, mely az Ő dicsőségét szolgálja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e</a:t>
            </a:r>
            <a:r>
              <a:rPr lang="hu-HU" sz="2200" dirty="0" smtClean="0"/>
              <a:t>zért nem engedi azt elveszni – feltámasztja az örökkévalóságra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m</a:t>
            </a:r>
            <a:r>
              <a:rPr lang="hu-HU" sz="2200" dirty="0" smtClean="0"/>
              <a:t>ég Isten Fia is testet öltött értünk és testben támadt fel a keresztre feszítés nyomaival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496809"/>
          </a:xfrm>
        </p:spPr>
        <p:txBody>
          <a:bodyPr>
            <a:noAutofit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hu-HU" altLang="hu-HU" sz="1800" dirty="0" smtClean="0">
                <a:solidFill>
                  <a:srgbClr val="0070C0"/>
                </a:solidFill>
              </a:rPr>
              <a:t>„</a:t>
            </a:r>
            <a:r>
              <a:rPr lang="hu-HU" sz="1800" dirty="0" smtClean="0">
                <a:solidFill>
                  <a:srgbClr val="0070C0"/>
                </a:solidFill>
              </a:rPr>
              <a:t>Le </a:t>
            </a:r>
            <a:r>
              <a:rPr lang="hu-HU" sz="1800" dirty="0">
                <a:solidFill>
                  <a:srgbClr val="0070C0"/>
                </a:solidFill>
              </a:rPr>
              <a:t>tudom rombolni az Isten templomát, és három nap alatt fel tudom </a:t>
            </a:r>
            <a:r>
              <a:rPr lang="hu-HU" sz="1800" dirty="0" smtClean="0">
                <a:solidFill>
                  <a:srgbClr val="0070C0"/>
                </a:solidFill>
              </a:rPr>
              <a:t>építeni.”</a:t>
            </a:r>
            <a:endParaRPr lang="hu-HU" sz="18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</a:rPr>
              <a:t>Mt 26,61</a:t>
            </a:r>
            <a:endParaRPr lang="hu-HU" sz="1800" dirty="0">
              <a:solidFill>
                <a:srgbClr val="0070C0"/>
              </a:solidFill>
            </a:endParaRPr>
          </a:p>
        </p:txBody>
      </p:sp>
      <p:pic>
        <p:nvPicPr>
          <p:cNvPr id="1025" name="Picture 1" descr="sorrend változtatá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8375" y="2016125"/>
            <a:ext cx="123825" cy="12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020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Mostantól fogva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>
                <a:solidFill>
                  <a:srgbClr val="7030A0"/>
                </a:solidFill>
              </a:rPr>
              <a:t>záró gondolatok</a:t>
            </a:r>
            <a:endParaRPr lang="hu-HU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607521" cy="385421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Hiszünk-e Jézusnak, vagy mi is elítéljük Őt </a:t>
            </a:r>
            <a:r>
              <a:rPr lang="hu-HU" sz="2400" dirty="0" err="1" smtClean="0"/>
              <a:t>szavaiért</a:t>
            </a:r>
            <a:r>
              <a:rPr lang="hu-HU" sz="2400" dirty="0" smtClean="0"/>
              <a:t>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Ha Jézusnak nem hiszünk, akkor mit hiszünk? Mit higgyünk?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A Szentírás hűen őrzi Isten kijelentését az igaz valóságról: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elítéli mindazokat, akik hozzátesznek vagy elvesznek belőle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elítéli azokat is, akik nem hisznek benne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Jézus él és az Atya jobbján ül! A hit szemeivel már most is láthatod.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Egyszer pedig színről színre fogsz látni mindent, csak nem mindegy, hogy milyen kilátásokkal…</a:t>
            </a:r>
          </a:p>
        </p:txBody>
      </p:sp>
    </p:spTree>
    <p:extLst>
      <p:ext uri="{BB962C8B-B14F-4D97-AF65-F5344CB8AC3E}">
        <p14:creationId xmlns:p14="http://schemas.microsoft.com/office/powerpoint/2010/main" val="2178001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TM10001114[[fn=Galéria]]</Template>
  <TotalTime>3656</TotalTime>
  <Words>768</Words>
  <Application>Microsoft Office PowerPoint</Application>
  <PresentationFormat>Szélesvásznú</PresentationFormat>
  <Paragraphs>72</Paragraphs>
  <Slides>10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Gallery</vt:lpstr>
      <vt:lpstr>MOSTANTÓL FOGVA</vt:lpstr>
      <vt:lpstr>Mostantól fogva MÁTÉ evangéliuma 26. rész 57-68. versek</vt:lpstr>
      <vt:lpstr>Mostantól fogva MÁTÉ evangéliuma 26. rész 57-68. versek</vt:lpstr>
      <vt:lpstr>Mostantól fogva bevezető gondolatok</vt:lpstr>
      <vt:lpstr>PowerPoint-bemutató</vt:lpstr>
      <vt:lpstr>Mostantól fogva bevezető gondolatok</vt:lpstr>
      <vt:lpstr>Látni fogjuk</vt:lpstr>
      <vt:lpstr>Isten temploma</vt:lpstr>
      <vt:lpstr>Mostantól fogva záró gondolatok</vt:lpstr>
      <vt:lpstr> heti tippek házasságunk gondozására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tékozló fiú</dc:title>
  <dc:creator>Hivatal</dc:creator>
  <cp:lastModifiedBy>Hp</cp:lastModifiedBy>
  <cp:revision>366</cp:revision>
  <cp:lastPrinted>2023-11-16T10:36:53Z</cp:lastPrinted>
  <dcterms:created xsi:type="dcterms:W3CDTF">2020-09-26T18:34:06Z</dcterms:created>
  <dcterms:modified xsi:type="dcterms:W3CDTF">2024-01-11T09:42:16Z</dcterms:modified>
</cp:coreProperties>
</file>