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30" r:id="rId3"/>
    <p:sldId id="341" r:id="rId4"/>
    <p:sldId id="350" r:id="rId5"/>
    <p:sldId id="319" r:id="rId6"/>
    <p:sldId id="340" r:id="rId7"/>
    <p:sldId id="315" r:id="rId8"/>
    <p:sldId id="35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02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A7C-D6D9-47A1-957F-AE1FD420E583}" type="datetimeFigureOut">
              <a:rPr lang="hu-HU" smtClean="0"/>
              <a:t>2022. 10. 30.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7454-6CD4-40EA-AA78-DFF3366CD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28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E56D-A941-4D5E-A5DE-0EF8E59BEA46}" type="datetimeFigureOut">
              <a:rPr lang="hu-HU" smtClean="0"/>
              <a:t>2022. 10. 30.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6AB7-9312-4745-8F1D-B298FA6D9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9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068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884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7760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799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Nagy a te hited!?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Min múlik hitünk nagysága?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máté</a:t>
            </a:r>
            <a:r>
              <a:rPr lang="hu-HU" sz="2800" dirty="0" smtClean="0">
                <a:solidFill>
                  <a:srgbClr val="C00000"/>
                </a:solidFill>
              </a:rPr>
              <a:t> evangéliuma 15. rész 21-28.  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2130791"/>
            <a:ext cx="1219212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21</a:t>
            </a:r>
            <a:r>
              <a:rPr lang="hu-HU" sz="2400" dirty="0"/>
              <a:t>Jézus azután elment onnan, és visszavonult </a:t>
            </a:r>
            <a:r>
              <a:rPr lang="hu-HU" sz="2400" dirty="0" err="1"/>
              <a:t>Tírusz</a:t>
            </a:r>
            <a:r>
              <a:rPr lang="hu-HU" sz="2400" dirty="0"/>
              <a:t> és Szidón vidékére. </a:t>
            </a:r>
            <a:r>
              <a:rPr lang="hu-HU" sz="2400" baseline="30000" dirty="0"/>
              <a:t>22</a:t>
            </a:r>
            <a:r>
              <a:rPr lang="hu-HU" sz="2400" dirty="0"/>
              <a:t>És ekkor egy kánaáni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asszony</a:t>
            </a:r>
            <a:r>
              <a:rPr lang="hu-HU" sz="2400" dirty="0"/>
              <a:t>, aki arról a környékről jött, így kiáltozott: Uram, Dávid Fia! Könyörülj rajtam! Leányomat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kegyetlenül </a:t>
            </a:r>
            <a:r>
              <a:rPr lang="hu-HU" sz="2400" dirty="0"/>
              <a:t>gyötri a gonosz lélek! </a:t>
            </a:r>
            <a:r>
              <a:rPr lang="hu-HU" sz="2400" baseline="30000" dirty="0"/>
              <a:t>23</a:t>
            </a:r>
            <a:r>
              <a:rPr lang="hu-HU" sz="2400" dirty="0"/>
              <a:t>Jézus azonban nem válaszolt neki egy szót sem. Erre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odamentek </a:t>
            </a:r>
            <a:r>
              <a:rPr lang="hu-HU" sz="2400" dirty="0"/>
              <a:t>hozzá a tanítványai, és kérték: Bocsásd el, mert utánunk kiáltozik. </a:t>
            </a:r>
            <a:r>
              <a:rPr lang="hu-HU" sz="2400" baseline="30000" dirty="0"/>
              <a:t>24</a:t>
            </a:r>
            <a:r>
              <a:rPr lang="hu-HU" sz="2400" dirty="0"/>
              <a:t>De ő így felelt: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Én </a:t>
            </a:r>
            <a:r>
              <a:rPr lang="hu-HU" sz="2400" dirty="0"/>
              <a:t>nem küldettem máshoz, csak Izráel házának elveszett juhaihoz. </a:t>
            </a:r>
            <a:r>
              <a:rPr lang="hu-HU" sz="2400" baseline="30000" dirty="0"/>
              <a:t>25</a:t>
            </a:r>
            <a:r>
              <a:rPr lang="hu-HU" sz="2400" dirty="0"/>
              <a:t>Az asszony pedig odaérve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leborult </a:t>
            </a:r>
            <a:r>
              <a:rPr lang="hu-HU" sz="2400" dirty="0"/>
              <a:t>előtte, és ezt mondta: Uram, segíts rajtam! </a:t>
            </a:r>
            <a:r>
              <a:rPr lang="hu-HU" sz="2400" baseline="30000" dirty="0"/>
              <a:t>26</a:t>
            </a:r>
            <a:r>
              <a:rPr lang="hu-HU" sz="2400" dirty="0"/>
              <a:t>Jézus erre így válaszolt: </a:t>
            </a:r>
            <a:r>
              <a:rPr lang="hu-HU" sz="2400" dirty="0">
                <a:solidFill>
                  <a:srgbClr val="0070C0"/>
                </a:solidFill>
              </a:rPr>
              <a:t>Nem jó elvenni a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gyermekek </a:t>
            </a:r>
            <a:r>
              <a:rPr lang="hu-HU" sz="2400" dirty="0">
                <a:solidFill>
                  <a:srgbClr val="0070C0"/>
                </a:solidFill>
              </a:rPr>
              <a:t>kenyerét, és odadobni a kutyáknak. </a:t>
            </a:r>
            <a:r>
              <a:rPr lang="hu-HU" sz="2400" baseline="30000" dirty="0">
                <a:solidFill>
                  <a:srgbClr val="0070C0"/>
                </a:solidFill>
              </a:rPr>
              <a:t>27</a:t>
            </a:r>
            <a:r>
              <a:rPr lang="hu-HU" sz="2400" dirty="0">
                <a:solidFill>
                  <a:srgbClr val="0070C0"/>
                </a:solidFill>
              </a:rPr>
              <a:t>Az asszony azonban így felelt: Úgy van, Uram!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De </a:t>
            </a:r>
            <a:r>
              <a:rPr lang="hu-HU" sz="2400" dirty="0">
                <a:solidFill>
                  <a:srgbClr val="0070C0"/>
                </a:solidFill>
              </a:rPr>
              <a:t>hiszen a kutyák is esznek a morzsákból, amelyek gazdájuk asztaláról lehullanak. </a:t>
            </a:r>
            <a:r>
              <a:rPr lang="hu-HU" sz="2400" baseline="30000" dirty="0">
                <a:solidFill>
                  <a:srgbClr val="0070C0"/>
                </a:solidFill>
              </a:rPr>
              <a:t>28</a:t>
            </a:r>
            <a:r>
              <a:rPr lang="hu-HU" sz="2400" dirty="0">
                <a:solidFill>
                  <a:srgbClr val="0070C0"/>
                </a:solidFill>
              </a:rPr>
              <a:t>Ekkor így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szólt </a:t>
            </a:r>
            <a:r>
              <a:rPr lang="hu-HU" sz="2400" dirty="0">
                <a:solidFill>
                  <a:srgbClr val="0070C0"/>
                </a:solidFill>
              </a:rPr>
              <a:t>hozzá Jézus: Asszony, nagy a te hited, legyen úgy, amint kívánod! </a:t>
            </a:r>
            <a:r>
              <a:rPr lang="hu-HU" sz="2400" dirty="0"/>
              <a:t>És meggyógyult a leánya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még </a:t>
            </a:r>
            <a:r>
              <a:rPr lang="hu-HU" sz="2400" dirty="0"/>
              <a:t>abban az órában. 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Nagy a te hited!?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7521" cy="40131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7030A0"/>
                </a:solidFill>
              </a:rPr>
              <a:t>A Bibliában csak két </a:t>
            </a:r>
            <a:r>
              <a:rPr lang="hu-HU" sz="2800" dirty="0" smtClean="0">
                <a:solidFill>
                  <a:srgbClr val="7030A0"/>
                </a:solidFill>
              </a:rPr>
              <a:t>emberrel kapcsolatban </a:t>
            </a:r>
            <a:r>
              <a:rPr lang="hu-HU" sz="2800" dirty="0" smtClean="0">
                <a:solidFill>
                  <a:srgbClr val="7030A0"/>
                </a:solidFill>
              </a:rPr>
              <a:t>olvasunk olyan megjegyzést Isten/Jézus szájából, hogy valaki hitének nagyságát dicsérné: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 smtClean="0"/>
              <a:t>a</a:t>
            </a:r>
            <a:r>
              <a:rPr lang="hu-HU" sz="2600" dirty="0" smtClean="0">
                <a:solidFill>
                  <a:srgbClr val="C00000"/>
                </a:solidFill>
              </a:rPr>
              <a:t> kánaáni asszonyról </a:t>
            </a:r>
            <a:r>
              <a:rPr lang="hu-HU" sz="2600" dirty="0" smtClean="0"/>
              <a:t>és a</a:t>
            </a:r>
            <a:r>
              <a:rPr lang="hu-HU" sz="2600" dirty="0" smtClean="0">
                <a:solidFill>
                  <a:srgbClr val="C00000"/>
                </a:solidFill>
              </a:rPr>
              <a:t> </a:t>
            </a:r>
            <a:r>
              <a:rPr lang="hu-HU" sz="2600" dirty="0" err="1" smtClean="0">
                <a:solidFill>
                  <a:srgbClr val="C00000"/>
                </a:solidFill>
              </a:rPr>
              <a:t>kapernaumi</a:t>
            </a:r>
            <a:r>
              <a:rPr lang="hu-HU" sz="2600" dirty="0" smtClean="0">
                <a:solidFill>
                  <a:srgbClr val="C00000"/>
                </a:solidFill>
              </a:rPr>
              <a:t> századosról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Mindkét esetben </a:t>
            </a:r>
            <a:r>
              <a:rPr lang="hu-HU" sz="2600" dirty="0">
                <a:solidFill>
                  <a:srgbClr val="7030A0"/>
                </a:solidFill>
              </a:rPr>
              <a:t>pogány</a:t>
            </a:r>
            <a:r>
              <a:rPr lang="hu-HU" sz="2600" dirty="0"/>
              <a:t> </a:t>
            </a:r>
            <a:r>
              <a:rPr lang="hu-HU" sz="2600" dirty="0" smtClean="0"/>
              <a:t>(nem zsidó) emberről </a:t>
            </a:r>
            <a:r>
              <a:rPr lang="hu-HU" sz="2600" dirty="0"/>
              <a:t>van </a:t>
            </a:r>
            <a:r>
              <a:rPr lang="hu-HU" sz="2600" dirty="0" smtClean="0"/>
              <a:t>szó!!!</a:t>
            </a:r>
            <a:endParaRPr lang="hu-HU" sz="2600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 smtClean="0"/>
              <a:t>MIT TUDTAK EZEK AZ EMBEREK, AMI NEM MENT MÁSOKNAK, MÉG IZRAEL TANÍTÓINAK SEM?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 smtClean="0">
                <a:solidFill>
                  <a:schemeClr val="accent1"/>
                </a:solidFill>
              </a:rPr>
              <a:t>Min múlik hitünk nagysága?</a:t>
            </a:r>
            <a:endParaRPr lang="hu-HU" sz="2600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8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698"/>
            <a:ext cx="12192000" cy="687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Alázat istennel szemben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„Nem </a:t>
            </a:r>
            <a:r>
              <a:rPr lang="hu-HU" sz="2000" dirty="0">
                <a:solidFill>
                  <a:srgbClr val="0070C0"/>
                </a:solidFill>
              </a:rPr>
              <a:t>jó elvenni a </a:t>
            </a:r>
            <a:r>
              <a:rPr lang="hu-HU" sz="2000" dirty="0" smtClean="0">
                <a:solidFill>
                  <a:srgbClr val="0070C0"/>
                </a:solidFill>
              </a:rPr>
              <a:t>gyermekek </a:t>
            </a:r>
            <a:r>
              <a:rPr lang="hu-HU" sz="2000" dirty="0">
                <a:solidFill>
                  <a:srgbClr val="0070C0"/>
                </a:solidFill>
              </a:rPr>
              <a:t>kenyerét, és odadobni a kutyáknak</a:t>
            </a:r>
            <a:r>
              <a:rPr lang="hu-HU" sz="2000" dirty="0" smtClean="0">
                <a:solidFill>
                  <a:srgbClr val="0070C0"/>
                </a:solidFill>
              </a:rPr>
              <a:t>.” </a:t>
            </a:r>
            <a:endParaRPr lang="hu-HU" sz="20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Mt 15,26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261257"/>
            <a:ext cx="6012470" cy="557784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Jézus nyilvánosan megalázza ezt az asszonyt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/>
              <a:t>k</a:t>
            </a:r>
            <a:r>
              <a:rPr lang="hu-HU" sz="2200" dirty="0" smtClean="0"/>
              <a:t>utyának, azaz tisztátalannak </a:t>
            </a:r>
            <a:r>
              <a:rPr lang="hu-HU" sz="2200" dirty="0" smtClean="0"/>
              <a:t>nevezi őt</a:t>
            </a:r>
            <a:endParaRPr lang="hu-HU" sz="2200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Az asszony nem lázadozik Jézus szavaival szemben.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alázattal elfogadja, hogy ő valóban bűnös és méltatlan ember</a:t>
            </a:r>
            <a:endParaRPr lang="hu-HU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C00000"/>
                </a:solidFill>
              </a:rPr>
              <a:t>A hit azzal kezdődik, hogy elfogadom, amit Isten mond rólam.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 smtClean="0">
                <a:solidFill>
                  <a:srgbClr val="002060"/>
                </a:solidFill>
              </a:rPr>
              <a:t>Bűnös, tisztátalan és méltatlan ember vagyok!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 smtClean="0">
                <a:solidFill>
                  <a:srgbClr val="002060"/>
                </a:solidFill>
              </a:rPr>
              <a:t>Nehéz ma ezt elfogadni az állandóan önmagát dicsőítő világnak/embernek.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 smtClean="0"/>
              <a:t>(Nehéz őszintén elfogadni és valóban megalázkodni, hogy ne </a:t>
            </a:r>
            <a:r>
              <a:rPr lang="hu-HU" sz="2000" dirty="0" err="1" smtClean="0"/>
              <a:t>mentsem</a:t>
            </a:r>
            <a:r>
              <a:rPr lang="hu-HU" sz="2000" dirty="0" smtClean="0"/>
              <a:t> fel magam a kollektív bűnösségre hivatkozva.)</a:t>
            </a:r>
          </a:p>
        </p:txBody>
      </p:sp>
    </p:spTree>
    <p:extLst>
      <p:ext uri="{BB962C8B-B14F-4D97-AF65-F5344CB8AC3E}">
        <p14:creationId xmlns:p14="http://schemas.microsoft.com/office/powerpoint/2010/main" val="19938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Kitartó ragaszkodás </a:t>
            </a:r>
            <a:r>
              <a:rPr lang="hu-HU" sz="2800" dirty="0" smtClean="0">
                <a:solidFill>
                  <a:schemeClr val="accent1"/>
                </a:solidFill>
              </a:rPr>
              <a:t>ISTENHEZ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„Úgy </a:t>
            </a:r>
            <a:r>
              <a:rPr lang="hu-HU" sz="2000" dirty="0">
                <a:solidFill>
                  <a:srgbClr val="0070C0"/>
                </a:solidFill>
              </a:rPr>
              <a:t>van, Uram! </a:t>
            </a:r>
            <a:r>
              <a:rPr lang="hu-HU" sz="2000" dirty="0" smtClean="0">
                <a:solidFill>
                  <a:srgbClr val="0070C0"/>
                </a:solidFill>
              </a:rPr>
              <a:t>De </a:t>
            </a:r>
            <a:r>
              <a:rPr lang="hu-HU" sz="2000" dirty="0">
                <a:solidFill>
                  <a:srgbClr val="0070C0"/>
                </a:solidFill>
              </a:rPr>
              <a:t>hiszen a kutyák is esznek a morzsákból, amelyek gazdájuk asztaláról </a:t>
            </a:r>
            <a:r>
              <a:rPr lang="hu-HU" sz="2000" dirty="0" smtClean="0">
                <a:solidFill>
                  <a:srgbClr val="0070C0"/>
                </a:solidFill>
              </a:rPr>
              <a:t>lehullanak.” </a:t>
            </a:r>
            <a:endParaRPr lang="hu-HU" sz="20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Mt 15,27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67990"/>
            <a:ext cx="6012470" cy="56017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„Tisztátalanul is </a:t>
            </a:r>
            <a:r>
              <a:rPr lang="hu-HU" sz="2400" dirty="0"/>
              <a:t>H</a:t>
            </a:r>
            <a:r>
              <a:rPr lang="hu-HU" sz="2400" dirty="0" smtClean="0"/>
              <a:t>ozzád tartozom!”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C00000"/>
                </a:solidFill>
              </a:rPr>
              <a:t>Én kutya </a:t>
            </a:r>
            <a:r>
              <a:rPr lang="hu-HU" sz="2200" dirty="0" smtClean="0">
                <a:solidFill>
                  <a:srgbClr val="C00000"/>
                </a:solidFill>
              </a:rPr>
              <a:t>vagyok ugyan, </a:t>
            </a:r>
            <a:r>
              <a:rPr lang="hu-HU" sz="2200" dirty="0" smtClean="0">
                <a:solidFill>
                  <a:srgbClr val="C00000"/>
                </a:solidFill>
              </a:rPr>
              <a:t>de te vagy a gazdám</a:t>
            </a:r>
            <a:r>
              <a:rPr lang="hu-HU" sz="2200" dirty="0" smtClean="0">
                <a:solidFill>
                  <a:srgbClr val="C00000"/>
                </a:solidFill>
              </a:rPr>
              <a:t>!</a:t>
            </a:r>
            <a:endParaRPr lang="hu-HU" sz="2200" dirty="0" smtClean="0">
              <a:solidFill>
                <a:srgbClr val="C00000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0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„Nekem a Te morzsád is elég!” </a:t>
            </a:r>
            <a:endParaRPr lang="hu-HU" sz="24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0070C0"/>
                </a:solidFill>
              </a:rPr>
              <a:t>Nem követelőzöm, hálás vagyok minden apróságért</a:t>
            </a:r>
            <a:endParaRPr lang="hu-HU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Ragaszkodom Hozzád, mert csak Te segíthetsz, Istenem!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Irgalomra van szükségem!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Nem érdekel, hogy kínos-e vagy sem, Jézusra van szükségem</a:t>
            </a:r>
            <a:r>
              <a:rPr lang="hu-HU" sz="2400" dirty="0" smtClean="0"/>
              <a:t>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Akkor is igazat adok Istenek, amikor nem úgy válaszol, ahogy reméltem – ÚGY VAN, URAM!</a:t>
            </a:r>
            <a:endParaRPr lang="hu-HU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7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223" y="804889"/>
            <a:ext cx="9953897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Nagy a te hited!?</a:t>
            </a:r>
            <a:br>
              <a:rPr lang="hu-HU" dirty="0" smtClean="0"/>
            </a:br>
            <a:r>
              <a:rPr lang="hu-HU" dirty="0" smtClean="0">
                <a:solidFill>
                  <a:srgbClr val="7030A0"/>
                </a:solidFill>
              </a:rPr>
              <a:t>záró gondolatok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9217" y="1864194"/>
            <a:ext cx="9605635" cy="434610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Aki nagy akar lenni közöttetek, legyen mindenkinek a szolgája.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Az </a:t>
            </a:r>
            <a:r>
              <a:rPr lang="hu-HU" sz="2400" dirty="0" smtClean="0">
                <a:solidFill>
                  <a:srgbClr val="C00000"/>
                </a:solidFill>
              </a:rPr>
              <a:t>elsőkből lesznek az utolsók, és az utolsókból az elsők</a:t>
            </a:r>
            <a:r>
              <a:rPr lang="hu-HU" sz="2400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Aki magát megalázza, felmagasztaltatik.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/>
              <a:t>Vajon ilyen megalázott, koldus szerepben akar látni minket Isten? Ez kedves előtte?</a:t>
            </a:r>
            <a:endParaRPr lang="hu-HU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7030A0"/>
                </a:solidFill>
              </a:rPr>
              <a:t>NINCSENEK ÉRDEMEINK ISTEN ELŐTT</a:t>
            </a:r>
          </a:p>
        </p:txBody>
      </p:sp>
    </p:spTree>
    <p:extLst>
      <p:ext uri="{BB962C8B-B14F-4D97-AF65-F5344CB8AC3E}">
        <p14:creationId xmlns:p14="http://schemas.microsoft.com/office/powerpoint/2010/main" val="372112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223" y="804889"/>
            <a:ext cx="9953897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Nagy a te hited!?</a:t>
            </a:r>
            <a:br>
              <a:rPr lang="hu-HU" dirty="0" smtClean="0"/>
            </a:br>
            <a:r>
              <a:rPr lang="hu-HU" dirty="0" smtClean="0">
                <a:solidFill>
                  <a:srgbClr val="7030A0"/>
                </a:solidFill>
              </a:rPr>
              <a:t>záró gondolatok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9217" y="1864194"/>
            <a:ext cx="9605635" cy="434610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0070C0"/>
                </a:solidFill>
              </a:rPr>
              <a:t>NAGY A TE HITED – KICSI A TE EGÓD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 smtClean="0"/>
              <a:t>Krisztusnak kell növekednie bennem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 smtClean="0"/>
              <a:t>Az </a:t>
            </a:r>
            <a:r>
              <a:rPr lang="hu-HU" sz="2000" dirty="0" smtClean="0">
                <a:solidFill>
                  <a:srgbClr val="0070C0"/>
                </a:solidFill>
              </a:rPr>
              <a:t>önbecsülésem</a:t>
            </a:r>
            <a:r>
              <a:rPr lang="hu-HU" sz="2000" dirty="0" smtClean="0"/>
              <a:t> ettől nem lesz kisebb, mert az értékemet Krisztusban kiteljesedve látom (nem csupán önmagamban)</a:t>
            </a:r>
            <a:endParaRPr lang="hu-HU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0070C0"/>
                </a:solidFill>
              </a:rPr>
              <a:t>Isten soha nem elvenni akarja a méltóságunkat, hanem meg akar erősíteni minket a Vele való kapcsolatunkban, az istengyermeki mivoltunkban.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 smtClean="0"/>
              <a:t>Olykor bizony próbára teszi, hogy mennyire ragaszkodunk Hozzá – Ábrahám és Izsák</a:t>
            </a:r>
            <a:endParaRPr lang="hu-HU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0070C0"/>
                </a:solidFill>
              </a:rPr>
              <a:t>NAGY HIT = ALÁZATOS MAGATARTÁS ÉS KITARTÓ RAGASZKODÁS</a:t>
            </a:r>
            <a:endParaRPr lang="hu-HU" sz="22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0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10765</TotalTime>
  <Words>576</Words>
  <Application>Microsoft Office PowerPoint</Application>
  <PresentationFormat>Szélesvásznú</PresentationFormat>
  <Paragraphs>70</Paragraphs>
  <Slides>8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Gallery</vt:lpstr>
      <vt:lpstr>Nagy a te hited!?</vt:lpstr>
      <vt:lpstr> máté evangéliuma 15. rész 21-28.  versek</vt:lpstr>
      <vt:lpstr>Nagy a te hited!? bevezető gondolatok</vt:lpstr>
      <vt:lpstr>PowerPoint-bemutató</vt:lpstr>
      <vt:lpstr>Alázat istennel szemben</vt:lpstr>
      <vt:lpstr>Kitartó ragaszkodás ISTENHEZ</vt:lpstr>
      <vt:lpstr>Nagy a te hited!? záró gondolatok</vt:lpstr>
      <vt:lpstr>Nagy a te hited!? záró gondolatok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Hp</cp:lastModifiedBy>
  <cp:revision>878</cp:revision>
  <cp:lastPrinted>2022-04-14T22:32:42Z</cp:lastPrinted>
  <dcterms:created xsi:type="dcterms:W3CDTF">2020-09-26T18:34:06Z</dcterms:created>
  <dcterms:modified xsi:type="dcterms:W3CDTF">2022-10-30T06:31:13Z</dcterms:modified>
</cp:coreProperties>
</file>