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58" r:id="rId3"/>
    <p:sldId id="359" r:id="rId4"/>
    <p:sldId id="363" r:id="rId5"/>
    <p:sldId id="319" r:id="rId6"/>
    <p:sldId id="362" r:id="rId7"/>
    <p:sldId id="355" r:id="rId8"/>
    <p:sldId id="3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5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32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AA7C-D6D9-47A1-957F-AE1FD420E583}" type="datetimeFigureOut">
              <a:rPr lang="hu-HU" smtClean="0"/>
              <a:t>2023. 01. 07.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17454-6CD4-40EA-AA78-DFF3366CDF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9281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5E56D-A941-4D5E-A5DE-0EF8E59BEA46}" type="datetimeFigureOut">
              <a:rPr lang="hu-HU" smtClean="0"/>
              <a:t>2023. 01. 07.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56AB7-9312-4745-8F1D-B298FA6D98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695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0683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2263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7760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9893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1825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3600" dirty="0" smtClean="0"/>
              <a:t>Szokatlan történet</a:t>
            </a:r>
            <a:endParaRPr lang="hu-HU" sz="3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rgbClr val="C00000"/>
                </a:solidFill>
              </a:rPr>
              <a:t>Jézus a király fia</a:t>
            </a:r>
            <a:endParaRPr lang="hu-H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17. rész 22-27.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130798"/>
            <a:ext cx="11773223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 smtClean="0"/>
              <a:t>22</a:t>
            </a:r>
            <a:r>
              <a:rPr lang="hu-HU" sz="2400" dirty="0" smtClean="0"/>
              <a:t>Amikor </a:t>
            </a:r>
            <a:r>
              <a:rPr lang="hu-HU" sz="2400" dirty="0"/>
              <a:t>újra együtt voltak Galileában, így szólt hozzájuk Jézus: Az Emberfia emberek kezébe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adatik</a:t>
            </a:r>
            <a:r>
              <a:rPr lang="hu-HU" sz="2400" dirty="0"/>
              <a:t>, </a:t>
            </a:r>
            <a:r>
              <a:rPr lang="hu-HU" sz="2400" baseline="30000" dirty="0"/>
              <a:t>23</a:t>
            </a:r>
            <a:r>
              <a:rPr lang="hu-HU" sz="2400" dirty="0"/>
              <a:t>és megölik őt, de a harmadik napon feltámad. Ekkor igen </a:t>
            </a:r>
            <a:r>
              <a:rPr lang="hu-HU" sz="2400" dirty="0" smtClean="0"/>
              <a:t>elszomorodtak.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24</a:t>
            </a:r>
            <a:r>
              <a:rPr lang="hu-HU" sz="2400" dirty="0"/>
              <a:t>Amikor </a:t>
            </a:r>
            <a:r>
              <a:rPr lang="hu-HU" sz="2400" dirty="0" err="1"/>
              <a:t>Kapernaumba</a:t>
            </a:r>
            <a:r>
              <a:rPr lang="hu-HU" sz="2400" dirty="0"/>
              <a:t> értek, odamentek Péterhez azok, akik a templomadót szedik, és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megkérdezték </a:t>
            </a:r>
            <a:r>
              <a:rPr lang="hu-HU" sz="2400" dirty="0"/>
              <a:t>tőle: A ti mesteretek nem fizet templomadót? </a:t>
            </a:r>
            <a:r>
              <a:rPr lang="hu-HU" sz="2400" baseline="30000" dirty="0"/>
              <a:t>25</a:t>
            </a:r>
            <a:r>
              <a:rPr lang="hu-HU" sz="2400" dirty="0"/>
              <a:t>De igen – felelte. És amikor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bement </a:t>
            </a:r>
            <a:r>
              <a:rPr lang="hu-HU" sz="2400" dirty="0"/>
              <a:t>a házba, mielőtt még szólt volna, Jézus megkérdezte: Mit gondolsz, Simon, a földi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királyok </a:t>
            </a:r>
            <a:r>
              <a:rPr lang="hu-HU" sz="2400" dirty="0"/>
              <a:t>kiktől szednek vámot vagy adót: a </a:t>
            </a:r>
            <a:r>
              <a:rPr lang="hu-HU" sz="2400" dirty="0" err="1"/>
              <a:t>fiaiktól</a:t>
            </a:r>
            <a:r>
              <a:rPr lang="hu-HU" sz="2400" dirty="0"/>
              <a:t> vagy az idegenektől? </a:t>
            </a:r>
            <a:r>
              <a:rPr lang="hu-HU" sz="2400" baseline="30000" dirty="0"/>
              <a:t>26</a:t>
            </a:r>
            <a:r>
              <a:rPr lang="hu-HU" sz="2400" dirty="0"/>
              <a:t>Miután így felelt: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Az </a:t>
            </a:r>
            <a:r>
              <a:rPr lang="hu-HU" sz="2400" dirty="0"/>
              <a:t>idegenektől – Jézus ezt mondta neki: Akkor tehát a fiak szabadok. </a:t>
            </a:r>
            <a:r>
              <a:rPr lang="hu-HU" sz="2400" baseline="30000" dirty="0"/>
              <a:t>27</a:t>
            </a:r>
            <a:r>
              <a:rPr lang="hu-HU" sz="2400" dirty="0"/>
              <a:t>De hogy ne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botránkoztassuk </a:t>
            </a:r>
            <a:r>
              <a:rPr lang="hu-HU" sz="2400" dirty="0"/>
              <a:t>meg őket, menj a tengerhez, vesd be a horgot, és fogd ki az első halat, amely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ráakad</a:t>
            </a:r>
            <a:r>
              <a:rPr lang="hu-HU" sz="2400" dirty="0"/>
              <a:t>! Amikor felnyitod a száját, találsz benne egy ezüstpénzt, vedd ki, és add oda nekik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értem </a:t>
            </a:r>
            <a:r>
              <a:rPr lang="hu-HU" sz="2400" dirty="0"/>
              <a:t>és érted!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95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Szokatlan történet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44859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7030A0"/>
                </a:solidFill>
              </a:rPr>
              <a:t>A hitben erős szerep jut az </a:t>
            </a:r>
            <a:r>
              <a:rPr lang="hu-HU" sz="3000" dirty="0" err="1" smtClean="0">
                <a:solidFill>
                  <a:srgbClr val="7030A0"/>
                </a:solidFill>
              </a:rPr>
              <a:t>ISMERET</a:t>
            </a:r>
            <a:r>
              <a:rPr lang="hu-HU" sz="2800" dirty="0" err="1" smtClean="0">
                <a:solidFill>
                  <a:srgbClr val="7030A0"/>
                </a:solidFill>
              </a:rPr>
              <a:t>nek</a:t>
            </a:r>
            <a:r>
              <a:rPr lang="hu-HU" sz="2800" dirty="0" smtClean="0">
                <a:solidFill>
                  <a:srgbClr val="7030A0"/>
                </a:solidFill>
              </a:rPr>
              <a:t>.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/>
              <a:t>ISMERET ≠ HIT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/>
              <a:t>de </a:t>
            </a:r>
            <a:r>
              <a:rPr lang="hu-HU" sz="2600" dirty="0" smtClean="0"/>
              <a:t>ismeret nélkül nincs igaz hit és őszinte bizalom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C00000"/>
                </a:solidFill>
              </a:rPr>
              <a:t>Hogy hitünk erősödjön, meg kell ismernünk azt, akiben hinni (bízni) szeretnénk.</a:t>
            </a:r>
            <a:r>
              <a:rPr lang="hu-HU" sz="2800" dirty="0" smtClean="0">
                <a:solidFill>
                  <a:srgbClr val="7030A0"/>
                </a:solidFill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8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7030A0"/>
                </a:solidFill>
              </a:rPr>
              <a:t>Ahhoz, hogy bárki hinni tudjon Jézusban, először meg kell ismernie Őt. </a:t>
            </a:r>
            <a:endParaRPr lang="hu-HU" sz="2800" dirty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/>
              <a:t>m</a:t>
            </a:r>
            <a:r>
              <a:rPr lang="hu-HU" sz="2600" dirty="0" smtClean="0"/>
              <a:t>inél jobban megismeri, annál inkább képes eldönteni, érdemes-e a bizalmunkra vagy sem.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/>
              <a:t>e</a:t>
            </a:r>
            <a:r>
              <a:rPr lang="hu-HU" sz="2600" dirty="0" smtClean="0"/>
              <a:t>zért beszélünk sokat Jézus Krisztusról, és az Ő személyéről, illetve ezért beszélt sokat Ő maga is önmagáról.</a:t>
            </a:r>
            <a:endParaRPr lang="hu-HU" sz="2600" dirty="0"/>
          </a:p>
        </p:txBody>
      </p:sp>
    </p:spTree>
    <p:extLst>
      <p:ext uri="{BB962C8B-B14F-4D97-AF65-F5344CB8AC3E}">
        <p14:creationId xmlns:p14="http://schemas.microsoft.com/office/powerpoint/2010/main" val="356156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Szokatlan történet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44859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7030A0"/>
                </a:solidFill>
              </a:rPr>
              <a:t>Jézus nemhogy titkolta volna, hogy Ő az Isten Fia, hanem nagyon sokszor utalt is rá.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/>
              <a:t>u</a:t>
            </a:r>
            <a:r>
              <a:rPr lang="hu-HU" sz="2600" dirty="0" smtClean="0"/>
              <a:t>talásai annyira egyértelműek voltak a hallgatók számára, hogy ez is volt az egyetlen bűne, amivel vádolták, hogy Isten Fiának nevezte magát.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>
                <a:solidFill>
                  <a:srgbClr val="0070C0"/>
                </a:solidFill>
              </a:rPr>
              <a:t>s</a:t>
            </a:r>
            <a:r>
              <a:rPr lang="hu-HU" sz="2600" dirty="0" smtClean="0">
                <a:solidFill>
                  <a:srgbClr val="0070C0"/>
                </a:solidFill>
              </a:rPr>
              <a:t>zándéka az volt, hogy ez által az Istentől elszakadt emberek megismerjék újra Istent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>
                <a:solidFill>
                  <a:srgbClr val="0070C0"/>
                </a:solidFill>
              </a:rPr>
              <a:t>i</a:t>
            </a:r>
            <a:r>
              <a:rPr lang="hu-HU" sz="2600" dirty="0" smtClean="0">
                <a:solidFill>
                  <a:srgbClr val="0070C0"/>
                </a:solidFill>
              </a:rPr>
              <a:t>lletve akik hisznek benne, azok hitükben megerősödjenek.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hu-HU" sz="26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C00000"/>
                </a:solidFill>
              </a:rPr>
              <a:t>Az templomadó megfizetésének története éppen erről szól.</a:t>
            </a:r>
            <a:endParaRPr lang="hu-HU" sz="2800" dirty="0" smtClean="0">
              <a:solidFill>
                <a:srgbClr val="7030A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7030A0"/>
                </a:solidFill>
              </a:rPr>
              <a:t>„a </a:t>
            </a:r>
            <a:r>
              <a:rPr lang="hu-HU" sz="2600" dirty="0" err="1" smtClean="0">
                <a:solidFill>
                  <a:srgbClr val="7030A0"/>
                </a:solidFill>
              </a:rPr>
              <a:t>fiaknak</a:t>
            </a:r>
            <a:r>
              <a:rPr lang="hu-HU" sz="2600" dirty="0" smtClean="0">
                <a:solidFill>
                  <a:srgbClr val="7030A0"/>
                </a:solidFill>
              </a:rPr>
              <a:t> nem kell adót fizetni”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600" dirty="0"/>
          </a:p>
        </p:txBody>
      </p:sp>
    </p:spTree>
    <p:extLst>
      <p:ext uri="{BB962C8B-B14F-4D97-AF65-F5344CB8AC3E}">
        <p14:creationId xmlns:p14="http://schemas.microsoft.com/office/powerpoint/2010/main" val="284106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Érted és értük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„De </a:t>
            </a:r>
            <a:r>
              <a:rPr lang="hu-HU" sz="2000" dirty="0">
                <a:solidFill>
                  <a:srgbClr val="0070C0"/>
                </a:solidFill>
              </a:rPr>
              <a:t>hogy ne </a:t>
            </a:r>
            <a:r>
              <a:rPr lang="hu-HU" sz="2000" dirty="0" smtClean="0">
                <a:solidFill>
                  <a:srgbClr val="0070C0"/>
                </a:solidFill>
              </a:rPr>
              <a:t>botránkoztassuk </a:t>
            </a:r>
            <a:r>
              <a:rPr lang="hu-HU" sz="2000">
                <a:solidFill>
                  <a:srgbClr val="0070C0"/>
                </a:solidFill>
              </a:rPr>
              <a:t>meg </a:t>
            </a:r>
            <a:r>
              <a:rPr lang="hu-HU" sz="2000" smtClean="0">
                <a:solidFill>
                  <a:srgbClr val="0070C0"/>
                </a:solidFill>
              </a:rPr>
              <a:t>őket… </a:t>
            </a:r>
            <a:r>
              <a:rPr lang="hu-HU" sz="2000" dirty="0" smtClean="0">
                <a:solidFill>
                  <a:srgbClr val="0070C0"/>
                </a:solidFill>
              </a:rPr>
              <a:t>Amikor </a:t>
            </a:r>
            <a:r>
              <a:rPr lang="hu-HU" sz="2000" dirty="0">
                <a:solidFill>
                  <a:srgbClr val="0070C0"/>
                </a:solidFill>
              </a:rPr>
              <a:t>felnyitod a száját, találsz benne egy ezüstpénzt, vedd ki, és add oda </a:t>
            </a:r>
            <a:r>
              <a:rPr lang="hu-HU" sz="2000">
                <a:solidFill>
                  <a:srgbClr val="0070C0"/>
                </a:solidFill>
              </a:rPr>
              <a:t>nekik </a:t>
            </a:r>
            <a:r>
              <a:rPr lang="hu-HU" sz="2000" smtClean="0">
                <a:solidFill>
                  <a:srgbClr val="0070C0"/>
                </a:solidFill>
              </a:rPr>
              <a:t>értem </a:t>
            </a:r>
            <a:r>
              <a:rPr lang="hu-HU" sz="2000" dirty="0">
                <a:solidFill>
                  <a:srgbClr val="0070C0"/>
                </a:solidFill>
              </a:rPr>
              <a:t>és érted</a:t>
            </a:r>
            <a:r>
              <a:rPr lang="hu-HU" sz="2000" dirty="0" smtClean="0">
                <a:solidFill>
                  <a:srgbClr val="0070C0"/>
                </a:solidFill>
              </a:rPr>
              <a:t>!”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Mt 17,27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Jézus történetében nem az a szokatlan, hogy idejét és energiáját áldozza másokért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sok ember tesz hasonlót (tanárok, orvosok, ápolók, lelkipásztorok, stb</a:t>
            </a:r>
            <a:r>
              <a:rPr lang="hu-HU" sz="2000" dirty="0" smtClean="0"/>
              <a:t>.)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>
                <a:solidFill>
                  <a:srgbClr val="002060"/>
                </a:solidFill>
              </a:rPr>
              <a:t>A KÜLÖNBSÉG</a:t>
            </a:r>
            <a:endParaRPr lang="hu-HU" sz="2000" dirty="0" smtClean="0">
              <a:solidFill>
                <a:srgbClr val="00206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>
                <a:solidFill>
                  <a:srgbClr val="7030A0"/>
                </a:solidFill>
              </a:rPr>
              <a:t>n</a:t>
            </a:r>
            <a:r>
              <a:rPr lang="hu-HU" sz="2000" dirty="0" smtClean="0">
                <a:solidFill>
                  <a:srgbClr val="7030A0"/>
                </a:solidFill>
              </a:rPr>
              <a:t>em kell közben megbecsülésért küzdenie, mert nem abból meríti az erőt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>
                <a:solidFill>
                  <a:srgbClr val="7030A0"/>
                </a:solidFill>
              </a:rPr>
              <a:t>e</a:t>
            </a:r>
            <a:r>
              <a:rPr lang="hu-HU" sz="2000" dirty="0" smtClean="0">
                <a:solidFill>
                  <a:srgbClr val="7030A0"/>
                </a:solidFill>
              </a:rPr>
              <a:t>leve tudja, hogy megvetés tárgya lesz, hiszen meg is van írva (</a:t>
            </a:r>
            <a:r>
              <a:rPr lang="hu-HU" sz="2000" dirty="0" err="1" smtClean="0">
                <a:solidFill>
                  <a:srgbClr val="7030A0"/>
                </a:solidFill>
              </a:rPr>
              <a:t>Ézs</a:t>
            </a:r>
            <a:r>
              <a:rPr lang="hu-HU" sz="2000" dirty="0" smtClean="0">
                <a:solidFill>
                  <a:srgbClr val="7030A0"/>
                </a:solidFill>
              </a:rPr>
              <a:t> 53)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7030A0"/>
                </a:solidFill>
              </a:rPr>
              <a:t>Isten Fiaként teszi egyé magát az ember </a:t>
            </a:r>
            <a:r>
              <a:rPr lang="hu-HU" sz="2000" dirty="0" smtClean="0">
                <a:solidFill>
                  <a:srgbClr val="7030A0"/>
                </a:solidFill>
              </a:rPr>
              <a:t>fiával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>
                <a:solidFill>
                  <a:srgbClr val="FF0000"/>
                </a:solidFill>
              </a:rPr>
              <a:t>A legfontosabb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>
                <a:solidFill>
                  <a:srgbClr val="7030A0"/>
                </a:solidFill>
              </a:rPr>
              <a:t>s</a:t>
            </a:r>
            <a:r>
              <a:rPr lang="hu-HU" sz="2000" dirty="0" smtClean="0">
                <a:solidFill>
                  <a:srgbClr val="7030A0"/>
                </a:solidFill>
              </a:rPr>
              <a:t>emmit nem tesz önmagáért: Érted és értük!</a:t>
            </a:r>
            <a:endParaRPr lang="hu-HU" sz="2000" dirty="0" smtClean="0">
              <a:solidFill>
                <a:srgbClr val="7030A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600" dirty="0" smtClean="0">
                <a:solidFill>
                  <a:srgbClr val="C00000"/>
                </a:solidFill>
              </a:rPr>
              <a:t>ÉRTÜNK !</a:t>
            </a:r>
            <a:endParaRPr lang="hu-HU" sz="3600" dirty="0" smtClean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hu-HU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hu-HU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99387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16001" y="798973"/>
            <a:ext cx="3701770" cy="2247117"/>
          </a:xfrm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ISTEN FIA = EMBERFIA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 smtClean="0">
                <a:solidFill>
                  <a:srgbClr val="0070C0"/>
                </a:solidFill>
              </a:rPr>
              <a:t>Az </a:t>
            </a:r>
            <a:r>
              <a:rPr lang="hu-HU" sz="2000" dirty="0">
                <a:solidFill>
                  <a:srgbClr val="0070C0"/>
                </a:solidFill>
              </a:rPr>
              <a:t>Emberfia emberek kezébe </a:t>
            </a:r>
            <a:r>
              <a:rPr lang="hu-HU" sz="2000" dirty="0" smtClean="0">
                <a:solidFill>
                  <a:srgbClr val="0070C0"/>
                </a:solidFill>
              </a:rPr>
              <a:t>adatik</a:t>
            </a:r>
            <a:r>
              <a:rPr lang="hu-HU" sz="2000" dirty="0">
                <a:solidFill>
                  <a:srgbClr val="0070C0"/>
                </a:solidFill>
              </a:rPr>
              <a:t>, </a:t>
            </a:r>
            <a:r>
              <a:rPr lang="hu-HU" sz="2000" dirty="0" smtClean="0">
                <a:solidFill>
                  <a:srgbClr val="0070C0"/>
                </a:solidFill>
              </a:rPr>
              <a:t>és </a:t>
            </a:r>
            <a:r>
              <a:rPr lang="hu-HU" sz="2000" dirty="0">
                <a:solidFill>
                  <a:srgbClr val="0070C0"/>
                </a:solidFill>
              </a:rPr>
              <a:t>megölik őt, de a harmadik napon </a:t>
            </a:r>
            <a:r>
              <a:rPr lang="hu-HU" sz="2000" dirty="0" smtClean="0">
                <a:solidFill>
                  <a:srgbClr val="0070C0"/>
                </a:solidFill>
              </a:rPr>
              <a:t>feltámad</a:t>
            </a:r>
            <a:r>
              <a:rPr lang="hu-HU" sz="2000" dirty="0" smtClean="0">
                <a:solidFill>
                  <a:srgbClr val="0070C0"/>
                </a:solidFill>
              </a:rPr>
              <a:t>.”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Mt</a:t>
            </a: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 17,22-23</a:t>
            </a: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Jézusban egy pillanatnyi bizonytalanság sincs abban, hogy ki is Ő valójában</a:t>
            </a:r>
            <a:endParaRPr lang="hu-HU" sz="2200" dirty="0" smtClean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Az EMBERFIA kifejezés az ószövetségben Isten hűséges szolgájának kitüntetett megnevezése</a:t>
            </a:r>
            <a:endParaRPr lang="hu-HU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Jézus nem vonakodik attól, hogy ember fiának tartsák őt, hiszen megszületett, testté lett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d</a:t>
            </a:r>
            <a:r>
              <a:rPr lang="hu-HU" sz="2000" dirty="0" smtClean="0"/>
              <a:t>e legtöbbször Emberfiának nevezi magát</a:t>
            </a:r>
            <a:endParaRPr lang="hu-HU" sz="20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>
                <a:solidFill>
                  <a:srgbClr val="0070C0"/>
                </a:solidFill>
              </a:rPr>
              <a:t>Sőt, egyértelművé teszi azt is, hogy Ő az Isten Fia</a:t>
            </a:r>
            <a:endParaRPr lang="hu-HU" sz="2000" dirty="0" smtClean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m</a:t>
            </a:r>
            <a:r>
              <a:rPr lang="hu-HU" sz="2000" dirty="0" smtClean="0"/>
              <a:t>entes a templomadó fizetése alól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számos </a:t>
            </a:r>
            <a:r>
              <a:rPr lang="hu-HU" sz="2000" dirty="0"/>
              <a:t>esetben jelzi a hallgatói felé, hogy Isten az Ő édesapja</a:t>
            </a:r>
            <a:endParaRPr lang="hu-HU" sz="20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Állandó kérdés, hogy az ember fia képes-e Emberfiává válni?</a:t>
            </a:r>
            <a:endParaRPr lang="hu-HU" sz="22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01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05165" y="798973"/>
            <a:ext cx="3812606" cy="2247117"/>
          </a:xfrm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Ember fia    Isten fia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>
                <a:solidFill>
                  <a:srgbClr val="0070C0"/>
                </a:solidFill>
              </a:rPr>
              <a:t>Akik pedig befogadták, azoknak hatalmat adott arra, hogy Isten gyermekeivé legyenek</a:t>
            </a:r>
            <a:r>
              <a:rPr lang="hu-HU" sz="2000" dirty="0" smtClean="0">
                <a:solidFill>
                  <a:srgbClr val="0070C0"/>
                </a:solidFill>
              </a:rPr>
              <a:t>.”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err="1" smtClean="0">
                <a:solidFill>
                  <a:srgbClr val="0070C0"/>
                </a:solidFill>
                <a:cs typeface="Arial" panose="020B0604020202020204" pitchFamily="34" charset="0"/>
              </a:rPr>
              <a:t>Jn</a:t>
            </a: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 1,12</a:t>
            </a:r>
            <a:endParaRPr lang="hu-HU" sz="20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127000"/>
            <a:ext cx="6012470" cy="584272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A görög, római, egyiptomi vagy más mitológiák éles határt húztak (húznak) Isten és ember közé</a:t>
            </a:r>
            <a:endParaRPr lang="hu-HU" sz="2200" dirty="0" smtClean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o</a:t>
            </a:r>
            <a:r>
              <a:rPr lang="hu-HU" sz="2000" dirty="0" smtClean="0"/>
              <a:t>lykor előfordult egyikben másikban, hogy az istenek vagy valamelyik isten az emberek segítségére siet(</a:t>
            </a:r>
            <a:r>
              <a:rPr lang="hu-HU" sz="2000" dirty="0" err="1" smtClean="0"/>
              <a:t>nek</a:t>
            </a:r>
            <a:r>
              <a:rPr lang="hu-HU" sz="2000" dirty="0" smtClean="0"/>
              <a:t>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a</a:t>
            </a:r>
            <a:r>
              <a:rPr lang="hu-HU" sz="2000" dirty="0" smtClean="0"/>
              <a:t>z azonban elképzelhetetlen, hogy a teljes emberiséggel </a:t>
            </a:r>
            <a:r>
              <a:rPr lang="hu-HU" sz="2000" dirty="0" err="1" smtClean="0"/>
              <a:t>megosszák</a:t>
            </a:r>
            <a:r>
              <a:rPr lang="hu-HU" sz="2000" dirty="0" smtClean="0"/>
              <a:t> isteni dicsőségüket</a:t>
            </a:r>
            <a:endParaRPr lang="hu-HU" sz="20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b="1" dirty="0" smtClean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Jézus küldetésének azonban pontosan ez a célja</a:t>
            </a:r>
            <a:endParaRPr lang="hu-HU" sz="2200" dirty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n</a:t>
            </a:r>
            <a:r>
              <a:rPr lang="hu-HU" sz="2000" dirty="0" smtClean="0"/>
              <a:t>em a hatalom vagy a dicsőség fűti, hanem a SZERETET</a:t>
            </a:r>
            <a:endParaRPr lang="hu-HU" sz="2200" b="1" dirty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c</a:t>
            </a:r>
            <a:r>
              <a:rPr lang="hu-HU" sz="2200" dirty="0" smtClean="0"/>
              <a:t>sak a szeretet képes életét adni másokért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Jézus halálával és feltámadásával Istent szolgálja, hogy megvalósulhasson a nagy cél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Az ember fia ismét az Iste</a:t>
            </a:r>
            <a:r>
              <a:rPr lang="hu-HU" sz="2400" dirty="0" smtClean="0">
                <a:solidFill>
                  <a:srgbClr val="C00000"/>
                </a:solidFill>
              </a:rPr>
              <a:t>n Fia lesz!</a:t>
            </a:r>
            <a:endParaRPr lang="hu-HU" sz="2400" dirty="0" smtClean="0">
              <a:solidFill>
                <a:srgbClr val="C00000"/>
              </a:solidFill>
            </a:endParaRPr>
          </a:p>
        </p:txBody>
      </p:sp>
      <p:sp>
        <p:nvSpPr>
          <p:cNvPr id="5" name="Jobbra nyíl 4"/>
          <p:cNvSpPr/>
          <p:nvPr/>
        </p:nvSpPr>
        <p:spPr>
          <a:xfrm>
            <a:off x="2686777" y="2733964"/>
            <a:ext cx="249381" cy="1200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381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Szokatlan történet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</a:t>
            </a:r>
            <a:r>
              <a:rPr lang="hu-HU" dirty="0">
                <a:solidFill>
                  <a:srgbClr val="7030A0"/>
                </a:solidFill>
              </a:rPr>
              <a:t>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97082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/>
              <a:t>Ugyan szokatlan a történet, de valós!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7030A0"/>
                </a:solidFill>
              </a:rPr>
              <a:t>Jézus minden tiszteletünket és dicséretünket megérdemli ezért!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0070C0"/>
                </a:solidFill>
              </a:rPr>
              <a:t>spontán hálaadásunkat éppúgy, mint tudatos hódolatunkat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>
                <a:solidFill>
                  <a:srgbClr val="0070C0"/>
                </a:solidFill>
              </a:rPr>
              <a:t>t</a:t>
            </a:r>
            <a:r>
              <a:rPr lang="hu-HU" sz="2600" dirty="0" smtClean="0">
                <a:solidFill>
                  <a:srgbClr val="0070C0"/>
                </a:solidFill>
              </a:rPr>
              <a:t>örténetét érdemes ilyen felhanggal megtanítanunk gyermekeinknek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>
                <a:solidFill>
                  <a:srgbClr val="0070C0"/>
                </a:solidFill>
              </a:rPr>
              <a:t>k</a:t>
            </a:r>
            <a:r>
              <a:rPr lang="hu-HU" sz="2600" dirty="0" smtClean="0">
                <a:solidFill>
                  <a:srgbClr val="0070C0"/>
                </a:solidFill>
              </a:rPr>
              <a:t>özben megerősíthetjük magunkban is, hogy nemcsak az „Emberfia” lehetünk, hanem „Isten fiai” is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C00000"/>
                </a:solidFill>
              </a:rPr>
              <a:t>Mivel a név kötelez, érdemes azt a mintát követni, melyet Jézus mutat(ott) nekünk!</a:t>
            </a:r>
            <a:endParaRPr lang="hu-H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12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11951</TotalTime>
  <Words>587</Words>
  <Application>Microsoft Office PowerPoint</Application>
  <PresentationFormat>Szélesvásznú</PresentationFormat>
  <Paragraphs>80</Paragraphs>
  <Slides>8</Slides>
  <Notes>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2" baseType="lpstr">
      <vt:lpstr>Arial</vt:lpstr>
      <vt:lpstr>Calibri</vt:lpstr>
      <vt:lpstr>Gill Sans MT</vt:lpstr>
      <vt:lpstr>Gallery</vt:lpstr>
      <vt:lpstr>Szokatlan történet</vt:lpstr>
      <vt:lpstr> máté evangéliuma 17. rész 22-27.  versek</vt:lpstr>
      <vt:lpstr>Szokatlan történet bevezető gondolatok</vt:lpstr>
      <vt:lpstr>Szokatlan történet bevezető gondolatok</vt:lpstr>
      <vt:lpstr>Érted és értük</vt:lpstr>
      <vt:lpstr>ISTEN FIA = EMBERFIA</vt:lpstr>
      <vt:lpstr>Ember fia    Isten fia</vt:lpstr>
      <vt:lpstr>Szokatlan történet záró gondolatok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Hp</cp:lastModifiedBy>
  <cp:revision>989</cp:revision>
  <cp:lastPrinted>2022-04-14T22:32:42Z</cp:lastPrinted>
  <dcterms:created xsi:type="dcterms:W3CDTF">2020-09-26T18:34:06Z</dcterms:created>
  <dcterms:modified xsi:type="dcterms:W3CDTF">2023-01-07T17:49:40Z</dcterms:modified>
</cp:coreProperties>
</file>